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6" r:id="rId2"/>
    <p:sldId id="292" r:id="rId3"/>
    <p:sldId id="293" r:id="rId4"/>
    <p:sldId id="309" r:id="rId5"/>
    <p:sldId id="311" r:id="rId6"/>
    <p:sldId id="310" r:id="rId7"/>
    <p:sldId id="312" r:id="rId8"/>
    <p:sldId id="313" r:id="rId9"/>
    <p:sldId id="316" r:id="rId10"/>
    <p:sldId id="317" r:id="rId11"/>
    <p:sldId id="318" r:id="rId12"/>
    <p:sldId id="319" r:id="rId13"/>
    <p:sldId id="320" r:id="rId14"/>
    <p:sldId id="321" r:id="rId15"/>
    <p:sldId id="322" r:id="rId16"/>
    <p:sldId id="323" r:id="rId17"/>
    <p:sldId id="324" r:id="rId18"/>
    <p:sldId id="325" r:id="rId19"/>
    <p:sldId id="326" r:id="rId20"/>
    <p:sldId id="327" r:id="rId21"/>
    <p:sldId id="32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9467" autoAdjust="0"/>
  </p:normalViewPr>
  <p:slideViewPr>
    <p:cSldViewPr>
      <p:cViewPr>
        <p:scale>
          <a:sx n="41" d="100"/>
          <a:sy n="41" d="100"/>
        </p:scale>
        <p:origin x="-2226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AE1B67-8B0A-4523-9072-2FEFDB640FF9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DBB23-FA0D-4F2E-A0BC-4AE4A18CAA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02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55776" y="404664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69242" y="4725144"/>
            <a:ext cx="3104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55776" y="404664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«СОШ № 16» ДО № 2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1836261"/>
            <a:ext cx="7137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воспитателей.</a:t>
            </a:r>
            <a:endParaRPr lang="ru-RU" sz="3200" b="1" i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2708920"/>
            <a:ext cx="82889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: « Рефлексия как средство                 формирования самооценки у детей   дошкольного  возраста». </a:t>
            </a:r>
            <a:endParaRPr lang="ru-RU" sz="32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28059" y="5186809"/>
            <a:ext cx="3640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воспитатель:    Сафронова М.Г.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35896" y="638132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</a:t>
            </a:r>
            <a:r>
              <a:rPr lang="ru-RU" b="1" i="1" dirty="0" smtClean="0"/>
              <a:t>2024год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703508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20688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3079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20688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263" y="620688"/>
            <a:ext cx="8497887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римеры рефлексии  настроения и эмоционального состояния.</a:t>
            </a:r>
          </a:p>
          <a:p>
            <a:endParaRPr lang="ru-RU" dirty="0"/>
          </a:p>
          <a:p>
            <a:r>
              <a:rPr lang="ru-RU" sz="2400" b="1" i="1" u="sng" dirty="0" smtClean="0"/>
              <a:t>«</a:t>
            </a:r>
            <a:r>
              <a:rPr lang="ru-RU" sz="2400" b="1" i="1" u="sng" dirty="0"/>
              <a:t>Солнышко»</a:t>
            </a:r>
          </a:p>
          <a:p>
            <a:r>
              <a:rPr lang="ru-RU" sz="2400" b="1" i="1" dirty="0"/>
              <a:t>Моё настроение похоже на</a:t>
            </a:r>
            <a:r>
              <a:rPr lang="ru-RU" sz="2400" b="1" i="1" dirty="0" smtClean="0"/>
              <a:t>:</a:t>
            </a:r>
          </a:p>
          <a:p>
            <a:r>
              <a:rPr lang="ru-RU" sz="2400" b="1" i="1" dirty="0" smtClean="0"/>
              <a:t> </a:t>
            </a:r>
            <a:r>
              <a:rPr lang="ru-RU" sz="2400" b="1" i="1" dirty="0"/>
              <a:t>солнышко,</a:t>
            </a:r>
          </a:p>
          <a:p>
            <a:r>
              <a:rPr lang="ru-RU" sz="2400" b="1" i="1" dirty="0"/>
              <a:t>солнышко с тучкой,</a:t>
            </a:r>
          </a:p>
          <a:p>
            <a:r>
              <a:rPr lang="ru-RU" sz="2400" b="1" i="1" dirty="0"/>
              <a:t>тучку,</a:t>
            </a:r>
          </a:p>
          <a:p>
            <a:r>
              <a:rPr lang="ru-RU" sz="2400" b="1" i="1" dirty="0"/>
              <a:t>тучку с дождиком,</a:t>
            </a:r>
          </a:p>
          <a:p>
            <a:r>
              <a:rPr lang="ru-RU" sz="2400" b="1" i="1" dirty="0"/>
              <a:t>тучку с молнией</a:t>
            </a:r>
            <a:r>
              <a:rPr lang="ru-RU" sz="2400" b="1" i="1" dirty="0" smtClean="0"/>
              <a:t>.</a:t>
            </a:r>
          </a:p>
          <a:p>
            <a:endParaRPr lang="ru-RU" sz="2400" dirty="0"/>
          </a:p>
          <a:p>
            <a:r>
              <a:rPr lang="ru-RU" sz="2400" b="1" i="1" u="sng" dirty="0" smtClean="0"/>
              <a:t>«</a:t>
            </a:r>
            <a:r>
              <a:rPr lang="ru-RU" sz="2400" b="1" i="1" u="sng" dirty="0"/>
              <a:t>Цветик-</a:t>
            </a:r>
            <a:r>
              <a:rPr lang="ru-RU" sz="2400" b="1" i="1" u="sng" dirty="0" err="1"/>
              <a:t>многоцветик</a:t>
            </a:r>
            <a:r>
              <a:rPr lang="ru-RU" sz="2400" b="1" i="1" dirty="0"/>
              <a:t>»</a:t>
            </a:r>
          </a:p>
          <a:p>
            <a:r>
              <a:rPr lang="ru-RU" sz="2400" b="1" i="1" dirty="0"/>
              <a:t>Дети выбирают для себя лепесток, цвет которого наиболее подходит </a:t>
            </a:r>
            <a:r>
              <a:rPr lang="ru-RU" sz="2400" b="1" i="1" dirty="0" smtClean="0"/>
              <a:t>к цвету </a:t>
            </a:r>
            <a:r>
              <a:rPr lang="ru-RU" sz="2400" b="1" i="1" dirty="0"/>
              <a:t>настроения. Затем все лепестки собирают в общий </a:t>
            </a:r>
            <a:r>
              <a:rPr lang="ru-RU" sz="2400" b="1" i="1" dirty="0" smtClean="0"/>
              <a:t>цветок.</a:t>
            </a:r>
            <a:endParaRPr lang="ru-RU" sz="2400" b="1" i="1" dirty="0"/>
          </a:p>
          <a:p>
            <a:endParaRPr lang="ru-RU" sz="2400" dirty="0" smtClean="0"/>
          </a:p>
          <a:p>
            <a:endParaRPr lang="ru-RU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836260"/>
            <a:ext cx="4176464" cy="3176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5800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20688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263" y="620688"/>
            <a:ext cx="84978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/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74663" y="773088"/>
            <a:ext cx="84978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/>
          </a:p>
          <a:p>
            <a:endParaRPr lang="ru-RU" dirty="0"/>
          </a:p>
        </p:txBody>
      </p:sp>
      <p:pic>
        <p:nvPicPr>
          <p:cNvPr id="9" name="Picture 2" descr="C:\Users\user\Desktop\IMG-20240402-WA00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408" y="320791"/>
            <a:ext cx="4176142" cy="534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IMG-20240402-WA000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320791"/>
            <a:ext cx="4248942" cy="5340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380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20688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263" y="620688"/>
            <a:ext cx="84978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6078" y="383233"/>
            <a:ext cx="568989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/>
              <a:t>Мое « Настроение».</a:t>
            </a:r>
          </a:p>
          <a:p>
            <a:r>
              <a:rPr lang="ru-RU" sz="2800" b="1" i="1" dirty="0" smtClean="0"/>
              <a:t>Детям предлагается  рассказать о своем настроении, выбрав  маску: можно сравнить с каким-то цветом ,состоянием, погодой и т.д.</a:t>
            </a:r>
            <a:endParaRPr lang="ru-RU" sz="2800" b="1" i="1" dirty="0"/>
          </a:p>
        </p:txBody>
      </p:sp>
      <p:pic>
        <p:nvPicPr>
          <p:cNvPr id="4099" name="Picture 3" descr="C:\Users\user\Desktop\IMG-20240402-WA0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899" y="133585"/>
            <a:ext cx="3311981" cy="336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19983" y="3653631"/>
            <a:ext cx="56898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i="1" u="sng" dirty="0" smtClean="0"/>
              <a:t>« Собери эмоцию».</a:t>
            </a:r>
          </a:p>
          <a:p>
            <a:pPr algn="r"/>
            <a:r>
              <a:rPr lang="ru-RU" sz="2800" b="1" i="1" dirty="0" smtClean="0"/>
              <a:t>                            Детям предлагают    собрать эмоциональное состояния и назвать их.</a:t>
            </a:r>
            <a:endParaRPr lang="ru-RU" sz="2800" b="1" i="1" dirty="0"/>
          </a:p>
        </p:txBody>
      </p:sp>
      <p:pic>
        <p:nvPicPr>
          <p:cNvPr id="4100" name="Picture 4" descr="C:\Users\user\Desktop\IMG-20240402-WA00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2" y="3112100"/>
            <a:ext cx="4474145" cy="348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755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20688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263" y="620688"/>
            <a:ext cx="84978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1" cy="726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32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эффективно проходила , необходимо начинать проводить ее в группах раннего возраста .Применять рефлексию настроения и эмоционального состояния в НОД и режимных  моментах. Потому что у ребенка появляется стимул следующий раз стараться вести себя хорошо , делиться игрушками , выполнять данные ему поручения. Уделить особое внимание обучению ребят осознанию того ,что они делают и что с ними </a:t>
            </a:r>
            <a:r>
              <a:rPr lang="ru-RU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</a:t>
            </a:r>
          </a:p>
          <a:p>
            <a:pPr lvl="0"/>
            <a:r>
              <a:rPr lang="ru-RU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 можно использовать уголок настроения .В уголках настроения дети могут рассматривать самостоятельно животных, людей с различной мимикой</a:t>
            </a:r>
            <a:r>
              <a:rPr lang="ru-RU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8495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20688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263" y="620688"/>
            <a:ext cx="84978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184667"/>
            <a:ext cx="3593280" cy="2330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4663" y="2514859"/>
            <a:ext cx="849788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настроения помогает  научить детей разобраться в своих эмоциях  и знать ,как ими управлять.</a:t>
            </a:r>
          </a:p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совместно с воспитателем:  например ( посмотрите красный цветочек плачет- а кто у нас сегодня плакал ,  когда пришел в детский сад?</a:t>
            </a:r>
          </a:p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же рефлексивные способности  ребенка можно развивать с помощью коммуникативных игр . Например:  « Найди пару», «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Мозайка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 цель данных игр является формирование  умение  увидеть  в другом человеке его достоинство, развитие умение сотрудничать.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408" y="184667"/>
            <a:ext cx="4196104" cy="2330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7391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9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20688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263" y="620688"/>
            <a:ext cx="84978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-1" y="369332"/>
            <a:ext cx="9112207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 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деятельности</a:t>
            </a: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деятельности дает возможность осмыслить способы и приемы работы. Применение  данной рефлексии в конце НОД дает возможность оценить активность каждого на разных этапах занятия.</a:t>
            </a:r>
          </a:p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римеры рефлексий : «Яблоня», где определенным цветом яблочки  обозначены уровни усвоения материала н НОД ( зеленые- если все получилось, красные – если было трудно ,но ты справился). « Волшебный мешочек» ( или коробка).Воспитатель предлагает детям  собрать в него все самое интересное, что было на сегодняшнем занятии.</a:t>
            </a:r>
          </a:p>
          <a:p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792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9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20688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263" y="620688"/>
            <a:ext cx="84978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Picture 2" descr="C:\Users\user\Desktop\IMG-20240402-WA00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57" y="630942"/>
            <a:ext cx="4218335" cy="589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user\Desktop\IMG-20240402-WA001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408" y="620688"/>
            <a:ext cx="4176142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738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9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20688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263" y="620688"/>
            <a:ext cx="84978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0" y="369332"/>
            <a:ext cx="9112207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содержания</a:t>
            </a:r>
            <a:r>
              <a:rPr lang="ru-RU" dirty="0" smtClean="0"/>
              <a:t>.</a:t>
            </a: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содержания учебного материала используется для выявления уровня осознания содержания пройденного.</a:t>
            </a: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 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рефлексийный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круг - дети садятся в круг воспитатель задает  вопрос дети по кругу передают друг другу какой- ни будь  предмет(  например мячик) и отвечают на вопросы:</a:t>
            </a: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я узнал…</a:t>
            </a:r>
          </a:p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У меня получилось…</a:t>
            </a:r>
          </a:p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Теперь я умею…</a:t>
            </a:r>
          </a:p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Высказывания детей « Я не знал…» , « Теперь я знаю»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056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9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20688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263" y="620688"/>
            <a:ext cx="84978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620687"/>
            <a:ext cx="8497887" cy="540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4471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2262" y="2374870"/>
            <a:ext cx="8650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23606" y="1580659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4663" y="548680"/>
            <a:ext cx="849788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 современного образовательного процесса -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активности, творчества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сознательности. Ребенок может быть активен, если осознает цель учения, его необходимость, если каждое его действие является осознанным и понятным. Обязательным условием создания развивающей среды на занятиях является этап рефлексии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5" y="4088110"/>
            <a:ext cx="4023717" cy="25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55227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9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20688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263" y="620688"/>
            <a:ext cx="84978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0" y="620688"/>
            <a:ext cx="9112207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всего сказанного можно подвести итог: рефлексия – это совместная деятельность детей и воспитателя, позволяющая совершенствовать непосредственную образовательную деятельность ,ориентируясь на личность каждого ребенка. Важным фактором, влияющим на эффективность использования рефлексии в обучении, является многообразие ее форм , соответствующих возрастным и иным особенностям детей. Рефлексия может осуществляться не только в конце занятия , как это принят считать , но и на любом его этапе. Ее цель не просто уйти с занятия с зафиксированным результатом, а выстроить смысловую цепочку, сравнивать способы  и методы  свои и другие.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0147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9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20688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263" y="620688"/>
            <a:ext cx="84978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1359352"/>
            <a:ext cx="73448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Спасибо за внимание!</a:t>
            </a:r>
            <a:endParaRPr lang="ru-RU" sz="40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99" y="2682791"/>
            <a:ext cx="6544345" cy="36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8246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" y="516215"/>
            <a:ext cx="9144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(от латинского «отражение») – умение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размышлять ,заниматься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самонаблюдением, самоанализ,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осмысление, оценка предпосылок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условий и результатов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собственной деятельности , внутренней жизни.</a:t>
            </a:r>
          </a:p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педагогическая наука считает, что если человек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рефлексирует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 не выполняет роли субъекта образовательного процесса. </a:t>
            </a: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современной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педагогике под рефлексией понимают самоанализ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и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её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результатов. Обучение детей рефлексивной деятельности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с</a:t>
            </a:r>
          </a:p>
          <a:p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предшкольной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подготовки. И активно продолжается в начальной школе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136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0"/>
            <a:ext cx="914400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рефлексии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показатель направленности только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процесс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 а не на те изменения, которые происходят в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 человека.</a:t>
            </a:r>
          </a:p>
          <a:p>
            <a:r>
              <a:rPr lang="ru-RU" sz="28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рефлексии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вспомнить, выявить и осознать основные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 деятельности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ее смысл, типы, способы, проблемы, пути их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решения, получаемые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 т.п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не просто перематывание назад, как в</a:t>
            </a:r>
          </a:p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видеомагнитофоне, событий прошедшего, так как по целям, задачам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способам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организации существуют разные виды рефлексии.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взаимодействии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детьми, педагог использует, в зависимости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обстоятельств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один из видов учебной рефлексии, отражающих четыре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сферы человеческой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сущности:</a:t>
            </a: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71782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0"/>
            <a:ext cx="914400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рефлексии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показатель направленности только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процесс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 а не на те изменения, которые происходят в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 человека.</a:t>
            </a:r>
          </a:p>
          <a:p>
            <a:r>
              <a:rPr lang="ru-RU" sz="28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рефлексии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вспомнить, выявить и осознать основные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 деятельности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ее смысл, типы, способы, проблемы, пути их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решения, получаемые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 т.п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не просто перематывание назад, как в</a:t>
            </a:r>
          </a:p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видеомагнитофоне, событий прошедшего, так как по целям, задачам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способам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организации существуют разные виды рефлексии.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взаимодействии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детьми, педагог использует, в зависимости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обстоятельств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один из видов учебной рефлексии, отражающих четыре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сферы человеческой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сущности:</a:t>
            </a: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90355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551289"/>
            <a:ext cx="9144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физическую (успел – не успел);</a:t>
            </a:r>
          </a:p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сенсорную (самочувствие: комфортно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дискомфортно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интеллектуальную (что понял, что осознал – что не понял,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затруднения 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испытывал);</a:t>
            </a:r>
          </a:p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духовную (стал лучше – хуже, созидал или разрушал себя, других).</a:t>
            </a:r>
          </a:p>
          <a:p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физическая, сенсорная и интеллектуальная рефлексия может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 как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индивидуальная, так и групповая, то духовную следует проводить лишь</a:t>
            </a:r>
          </a:p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письменно, индивидуально и без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огласки результатов.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576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" y="620688"/>
            <a:ext cx="897255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рефлексий</a:t>
            </a:r>
          </a:p>
          <a:p>
            <a:pPr algn="ctr"/>
            <a:endParaRPr lang="ru-RU" sz="32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</a:t>
            </a:r>
            <a:r>
              <a:rPr lang="ru-RU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НАСТРОЕНИЯ И ЭМОЦИОНАЛЬНОГО СОСТОЯНИЯ</a:t>
            </a:r>
            <a:r>
              <a:rPr lang="ru-RU" sz="32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целесообразна в начале НОД с целью установление эмоционального контакта как правило, во время сюрпризного момента .С целью установления эмоционального контакт с детьми и в конце деятельности).</a:t>
            </a:r>
          </a:p>
          <a:p>
            <a:pPr algn="ctr"/>
            <a:endParaRPr lang="ru-RU" sz="32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76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" y="620688"/>
            <a:ext cx="89725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</a:t>
            </a:r>
            <a:r>
              <a:rPr lang="ru-RU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32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(дает возможность осмысления способов и приемов работы в процессе НОД). </a:t>
            </a:r>
          </a:p>
          <a:p>
            <a:pPr algn="ctr"/>
            <a:endParaRPr lang="ru-RU" sz="32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СОДЕРЖАНИЯ УЧЕБНОГО МАТЕРИАЛА</a:t>
            </a:r>
            <a:r>
              <a:rPr lang="ru-RU" sz="32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(используется для выявления уровня осознания содержания пройденного).</a:t>
            </a:r>
            <a:endParaRPr lang="ru-RU" sz="32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32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13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20688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620688"/>
            <a:ext cx="897255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рефлексии настроения и эмоционального </a:t>
            </a:r>
            <a:r>
              <a:rPr lang="ru-RU" sz="2800" b="1" i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 целесообразно </a:t>
            </a:r>
            <a:r>
              <a:rPr lang="ru-RU" sz="2800" b="1" i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занятия с целью установления </a:t>
            </a:r>
            <a:r>
              <a:rPr lang="ru-RU" sz="2800" b="1" i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эмоционального контакта </a:t>
            </a:r>
            <a:r>
              <a:rPr lang="ru-RU" sz="2800" b="1" i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группой и в конце деятельности. Применяются карточки </a:t>
            </a:r>
            <a:r>
              <a:rPr lang="ru-RU" sz="2800" b="1" i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изображением </a:t>
            </a:r>
            <a:r>
              <a:rPr lang="ru-RU" sz="2800" b="1" i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лиц, </a:t>
            </a:r>
            <a:r>
              <a:rPr lang="ru-RU" sz="2800" b="1" i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цветовое изображение </a:t>
            </a:r>
            <a:r>
              <a:rPr lang="ru-RU" sz="2800" b="1" i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настроения, </a:t>
            </a:r>
            <a:r>
              <a:rPr lang="ru-RU" sz="2800" b="1" i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 художественное </a:t>
            </a:r>
            <a:r>
              <a:rPr lang="ru-RU" sz="2800" b="1" i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(картина, музыкальный фрагмент). </a:t>
            </a:r>
            <a:r>
              <a:rPr lang="ru-RU" sz="2800" b="1" i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предложить </a:t>
            </a:r>
            <a:r>
              <a:rPr lang="ru-RU" sz="2800" b="1" i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сравнить </a:t>
            </a:r>
            <a:r>
              <a:rPr lang="ru-RU" sz="2800" b="1" i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своё настроение </a:t>
            </a:r>
            <a:r>
              <a:rPr lang="ru-RU" sz="2800" b="1" i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образом </a:t>
            </a:r>
            <a:r>
              <a:rPr lang="ru-RU" sz="2800" b="1" i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какого-либо животного </a:t>
            </a:r>
            <a:r>
              <a:rPr lang="ru-RU" sz="2800" b="1" i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(растения, цветка) и нарисовать его, можно объяснить словами.</a:t>
            </a:r>
          </a:p>
          <a:p>
            <a:r>
              <a:rPr lang="ru-RU" sz="2800" b="1" i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2800" b="1" i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настроение по цвету можно </a:t>
            </a:r>
            <a:r>
              <a:rPr lang="ru-RU" sz="2800" b="1" i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применить характеристику </a:t>
            </a:r>
            <a:r>
              <a:rPr lang="ru-RU" sz="2800" b="1" i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цветов Макса </a:t>
            </a:r>
            <a:r>
              <a:rPr lang="ru-RU" sz="2800" b="1" i="1" dirty="0" err="1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Люшера</a:t>
            </a:r>
            <a:r>
              <a:rPr lang="ru-RU" sz="2800" b="1" i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5578656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1613</TotalTime>
  <Words>1244</Words>
  <Application>Microsoft Office PowerPoint</Application>
  <PresentationFormat>Экран (4:3)</PresentationFormat>
  <Paragraphs>199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света</dc:creator>
  <cp:lastModifiedBy>user</cp:lastModifiedBy>
  <cp:revision>127</cp:revision>
  <dcterms:created xsi:type="dcterms:W3CDTF">2014-05-14T13:44:05Z</dcterms:created>
  <dcterms:modified xsi:type="dcterms:W3CDTF">2024-04-03T18:44:17Z</dcterms:modified>
</cp:coreProperties>
</file>