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6" r:id="rId2"/>
    <p:sldId id="307" r:id="rId3"/>
    <p:sldId id="277" r:id="rId4"/>
    <p:sldId id="285" r:id="rId5"/>
    <p:sldId id="278" r:id="rId6"/>
    <p:sldId id="288" r:id="rId7"/>
    <p:sldId id="286" r:id="rId8"/>
    <p:sldId id="308" r:id="rId9"/>
    <p:sldId id="294" r:id="rId10"/>
    <p:sldId id="290" r:id="rId11"/>
    <p:sldId id="295" r:id="rId12"/>
    <p:sldId id="289" r:id="rId13"/>
    <p:sldId id="297" r:id="rId14"/>
    <p:sldId id="303" r:id="rId15"/>
    <p:sldId id="305" r:id="rId16"/>
    <p:sldId id="299" r:id="rId17"/>
    <p:sldId id="30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5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FA7A4-CB02-47D0-A77F-1D77E1739B4A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8930F-5A32-425A-B2C5-6C62157D7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34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8930F-5A32-425A-B2C5-6C62157D755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257800"/>
            <a:ext cx="6019800" cy="6771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b" anchorCtr="0">
            <a:noAutofit/>
          </a:bodyPr>
          <a:lstStyle>
            <a:lvl1pPr algn="l">
              <a:defRPr sz="3600" b="1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5953570"/>
            <a:ext cx="6019800" cy="542544"/>
          </a:xfrm>
          <a:effectLst/>
        </p:spPr>
        <p:txBody>
          <a:bodyPr lIns="91440" tIns="45720" rIns="91440" bIns="4572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04800" y="3581400"/>
            <a:ext cx="5943600" cy="307777"/>
          </a:xfrm>
        </p:spPr>
        <p:txBody>
          <a:bodyPr wrap="square" anchor="ctr" anchorCtr="0">
            <a:spAutoFit/>
          </a:bodyPr>
          <a:lstStyle>
            <a:lvl1pPr>
              <a:buNone/>
              <a:defRPr sz="1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04800" y="3886200"/>
            <a:ext cx="5943600" cy="307777"/>
          </a:xfrm>
        </p:spPr>
        <p:txBody>
          <a:bodyPr wrap="square" anchor="ctr" anchorCtr="0">
            <a:spAutoFit/>
          </a:bodyPr>
          <a:lstStyle>
            <a:lvl1pPr>
              <a:buNone/>
              <a:defRPr sz="1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04800" y="4188023"/>
            <a:ext cx="5943600" cy="307777"/>
          </a:xfrm>
        </p:spPr>
        <p:txBody>
          <a:bodyPr wrap="square" anchor="ctr" anchorCtr="0">
            <a:spAutoFit/>
          </a:bodyPr>
          <a:lstStyle>
            <a:lvl1pPr>
              <a:buNone/>
              <a:defRPr sz="1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04800" y="4492823"/>
            <a:ext cx="5943600" cy="307777"/>
          </a:xfrm>
        </p:spPr>
        <p:txBody>
          <a:bodyPr wrap="square" anchor="ctr" anchorCtr="0">
            <a:spAutoFit/>
          </a:bodyPr>
          <a:lstStyle>
            <a:lvl1pPr>
              <a:buNone/>
              <a:defRPr sz="1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Picture Placeholder 18"/>
          <p:cNvSpPr>
            <a:spLocks noGrp="1" noChangeAspect="1"/>
          </p:cNvSpPr>
          <p:nvPr>
            <p:ph type="pic" sz="quarter" idx="14"/>
          </p:nvPr>
        </p:nvSpPr>
        <p:spPr>
          <a:xfrm>
            <a:off x="6781800" y="304800"/>
            <a:ext cx="2057400" cy="1371600"/>
          </a:xfrm>
          <a:prstGeom prst="roundRect">
            <a:avLst/>
          </a:prstGeom>
          <a:noFill/>
          <a:ln w="19050" cap="flat">
            <a:solidFill>
              <a:schemeClr val="bg1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25" name="Picture Placeholder 18"/>
          <p:cNvSpPr>
            <a:spLocks noGrp="1" noChangeAspect="1"/>
          </p:cNvSpPr>
          <p:nvPr>
            <p:ph type="pic" sz="quarter" idx="15"/>
          </p:nvPr>
        </p:nvSpPr>
        <p:spPr>
          <a:xfrm>
            <a:off x="6781800" y="1938528"/>
            <a:ext cx="2057400" cy="1371600"/>
          </a:xfrm>
          <a:prstGeom prst="roundRect">
            <a:avLst/>
          </a:prstGeom>
          <a:noFill/>
          <a:ln w="19050" cap="flat">
            <a:solidFill>
              <a:schemeClr val="bg1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26" name="Picture Placeholder 18"/>
          <p:cNvSpPr>
            <a:spLocks noGrp="1" noChangeAspect="1"/>
          </p:cNvSpPr>
          <p:nvPr>
            <p:ph type="pic" sz="quarter" idx="16"/>
          </p:nvPr>
        </p:nvSpPr>
        <p:spPr>
          <a:xfrm>
            <a:off x="6781800" y="3557016"/>
            <a:ext cx="2057400" cy="1371600"/>
          </a:xfrm>
          <a:prstGeom prst="roundRect">
            <a:avLst/>
          </a:prstGeom>
          <a:noFill/>
          <a:ln w="19050" cap="flat">
            <a:solidFill>
              <a:schemeClr val="bg1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27" name="Picture Placeholder 18"/>
          <p:cNvSpPr>
            <a:spLocks noGrp="1" noChangeAspect="1"/>
          </p:cNvSpPr>
          <p:nvPr>
            <p:ph type="pic" sz="quarter" idx="17"/>
          </p:nvPr>
        </p:nvSpPr>
        <p:spPr>
          <a:xfrm>
            <a:off x="6781800" y="5181600"/>
            <a:ext cx="2057400" cy="1371600"/>
          </a:xfrm>
          <a:prstGeom prst="roundRect">
            <a:avLst/>
          </a:prstGeom>
          <a:noFill/>
          <a:ln w="19050" cap="flat">
            <a:solidFill>
              <a:schemeClr val="bg1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1400"/>
            </a:lvl1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711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https://ds04.infourok.ru/uploads/ex/0f67/00098546-a156bedc/hello_html_74e0c38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1643050"/>
            <a:ext cx="6143668" cy="271464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Times New Roman" pitchFamily="18" charset="0"/>
              </a:rPr>
              <a:t>«экологическое образование дошкольников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»</a:t>
            </a:r>
            <a:endParaRPr lang="ru-RU" sz="4800" dirty="0">
              <a:latin typeface="Monotype Corsiva" pitchFamily="66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28596" y="214290"/>
            <a:ext cx="7643866" cy="6429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МБДОУ  «Детский сад комбинированного вида№20»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4282" y="5715016"/>
            <a:ext cx="3786214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Выполнила:  воспитатель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Петранова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Л.А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1052736"/>
            <a:ext cx="8748464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НАГЛЯДНЫЕ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(наблюдения,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демонстрация,рассматривание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показ)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СЛОВЕСНЫЕ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беседа, рассказ, чтение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, объяснение, указание, педагогическая оценка, вопрос и т.д.)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(элементарные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опыты,моделирование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упражнения, и т.д.)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СОБСТВЕННО-ПРАКТИЧЕСКИЕ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 обращение к опыту детей,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практические ситуации, поисковые действия, обследование)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 дидактические игры, игровая ситуация, действия с игрушками,  имитация действий, прятанье, поиск, подвижная игра,  эпизодические игровые приемы, загадки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260648"/>
            <a:ext cx="547260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Методы и приемы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1196752"/>
            <a:ext cx="8280920" cy="5355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экологические НОД;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экскурсии;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уроки доброты; уроки мышления;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кружки;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конкурсы;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КВН, аукцион, марафон, викторина, "Поле чудес";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акции;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обсуждение и проигрывание ситуаций;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трудовой десант; зеленый патруль;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лаборатория юного эколога;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составление экологических карт;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ведение «Панорамы добрых дел»;   календарей природы;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выставки и экспозиции; экологические музеи;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день (неделя) экологического творчества;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праздники и фестивали;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игры (дидактические, имитационные, игры - моделирование - экосистем; соревновательные, игры - путешествия и т. д.);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экологические сказки;  экологические тренинги; и т.д.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332656"/>
            <a:ext cx="7848872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Перечень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 и методов экологической работы в ДОО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1628800"/>
            <a:ext cx="7344816" cy="47089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Икт технологии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Кейс-технология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Здоровье сберегающие технологии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Игровые технологии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Триз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технология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Технология личностно-ориентированного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подхода (И.С.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Якиманская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Технология развивающего обучения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Д.Б.Эльконин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В.В.Давыдов)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Технология проектной деятельности</a:t>
            </a:r>
          </a:p>
          <a:p>
            <a:pPr>
              <a:buFont typeface="Wingdings" pitchFamily="2" charset="2"/>
              <a:buChar char="q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Квест-технология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8243" y="260648"/>
            <a:ext cx="838575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Инновационные технологии в экологическом образовании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97" name="Содержимое 2"/>
          <p:cNvSpPr>
            <a:spLocks noGrp="1"/>
          </p:cNvSpPr>
          <p:nvPr>
            <p:ph idx="4294967295"/>
          </p:nvPr>
        </p:nvSpPr>
        <p:spPr>
          <a:xfrm>
            <a:off x="179388" y="0"/>
            <a:ext cx="8964612" cy="63087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Формы взаимодействия  с семьей по вопросам экологического образования дошкольников </a:t>
            </a:r>
          </a:p>
          <a:p>
            <a:pPr eaLnBrk="1" hangingPunct="1"/>
            <a:endParaRPr lang="ru-RU" dirty="0" smtClean="0"/>
          </a:p>
        </p:txBody>
      </p:sp>
      <p:sp>
        <p:nvSpPr>
          <p:cNvPr id="4" name="Стрелка вниз 3"/>
          <p:cNvSpPr/>
          <p:nvPr/>
        </p:nvSpPr>
        <p:spPr>
          <a:xfrm>
            <a:off x="1042988" y="1268413"/>
            <a:ext cx="484187" cy="977900"/>
          </a:xfrm>
          <a:prstGeom prst="down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2428875"/>
            <a:ext cx="3000375" cy="19288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родителей к участию в конкурсах, выставках, трудовой деятельности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4653136"/>
            <a:ext cx="2571750" cy="1857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для родителей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59113" y="2428875"/>
            <a:ext cx="3168650" cy="19288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00349E"/>
              </a:solidFill>
            </a:endParaRP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Беседы за круглым столом, совет родителей в нетрадиционной форме (ток- шоу, деловые игры и др.)</a:t>
            </a:r>
          </a:p>
          <a:p>
            <a:pPr algn="ctr"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4581128"/>
            <a:ext cx="2643188" cy="1857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анкетирование по проблеме экологического воспитания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72188" y="2428875"/>
            <a:ext cx="2857500" cy="19288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«Экологический стенд» в экологическом уголке - выпуск газет, плакатов, папок передвижек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4214813" y="1285875"/>
            <a:ext cx="484187" cy="977900"/>
          </a:xfrm>
          <a:prstGeom prst="down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215188" y="1285875"/>
            <a:ext cx="484187" cy="977900"/>
          </a:xfrm>
          <a:prstGeom prst="down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928938" y="1357313"/>
            <a:ext cx="285750" cy="3286125"/>
          </a:xfrm>
          <a:prstGeom prst="down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6011863" y="1341438"/>
            <a:ext cx="285750" cy="3286125"/>
          </a:xfrm>
          <a:prstGeom prst="down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300" b="0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300" b="0" dirty="0" smtClean="0">
                <a:solidFill>
                  <a:srgbClr val="C00000"/>
                </a:solidFill>
                <a:latin typeface="+mn-lt"/>
              </a:rPr>
            </a:br>
            <a:r>
              <a:rPr lang="ru-RU" sz="3300" b="0" dirty="0" smtClean="0">
                <a:solidFill>
                  <a:srgbClr val="C00000"/>
                </a:solidFill>
                <a:latin typeface="+mn-lt"/>
              </a:rPr>
              <a:t>: </a:t>
            </a:r>
            <a:r>
              <a:rPr lang="ru-RU" b="0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sz="3000" dirty="0" smtClean="0">
                <a:solidFill>
                  <a:schemeClr val="accent6"/>
                </a:solidFill>
              </a:rPr>
              <a:t>                                                                                       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3000" dirty="0" smtClean="0">
              <a:solidFill>
                <a:schemeClr val="accent6"/>
              </a:solidFill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1643063"/>
            <a:ext cx="8215313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rgbClr val="000099"/>
                </a:solidFill>
              </a:rPr>
              <a:t>Создать рациональную предметно – пространственную среду для успешного познания окружающего мира дошкольника, основанную на интеграции образовательных областей.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500" y="4214813"/>
            <a:ext cx="8286750" cy="9286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000099"/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rgbClr val="000099"/>
                </a:solidFill>
              </a:rPr>
              <a:t>Ознакомление с объектами и явлениями окружающей природы будет более результативным, если воспитатель будет отмечать все достижения и самостоятельность детей, хвалить за уверенность и инициативу.</a:t>
            </a:r>
          </a:p>
          <a:p>
            <a:pPr algn="ctr">
              <a:defRPr/>
            </a:pP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500" y="2928938"/>
            <a:ext cx="8215313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rgbClr val="000099"/>
                </a:solidFill>
              </a:rPr>
              <a:t>Необходимо постоянно использовать в педагогической практике инновационные технологии, в результате которых будет достигаться развитие всех сторон познавательной деятельности ребенка.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188" y="5445124"/>
            <a:ext cx="8209284" cy="115222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solidFill>
                  <a:srgbClr val="000099"/>
                </a:solidFill>
              </a:rPr>
              <a:t>Установление доверительных, партнерских взаимоотношений с родителями детей, поиск и применение эффективных форм и методов  работы  с ними -  значительно быстрее приведут  к достижению поставленной цели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285852" y="142852"/>
            <a:ext cx="6357982" cy="13573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Рекомендации воспитателям по вопросам экологического образования в современной образовательной среде ДОО:                    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51520" y="140750"/>
            <a:ext cx="8496944" cy="67761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6320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литературы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Аксёнова, З.Ф. Войди в природу другом. Экологическое воспитание дошкольников. – Москва: ТЦ Сфера, 2011. – 128 с. – (Библиотека воспитателя)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Горькова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Л.Г. Сценарии занятий по экологическому воспитанию дошкольников (средняя, старшая, подготовительная группы) / Л.Г.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Горькова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А.В. Кочергина, Л.А. Обухова. — Москва: ВАКО, 2005. – 240 с. — (Дошкольники: учим, развиваем, воспитываем).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Егоренков, Л.И. Экологическое воспитание дошкольников и младших школьников: Пособие для родителей, педагогов и воспитателей детских дошкольных учреждений, учителей начальных классов. — Москва: АРКТИ, 2001. — 128с.</a:t>
            </a:r>
          </a:p>
          <a:p>
            <a:pPr lvl="0" indent="2286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Зверев И.Д.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Экологическое образование и воспитание: узловые вопросы. Экологическое образование: концепции и технологии. М.: Перемена, 1996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D1D1D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Ковинько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Л.В. Секреты природы — это так интересно! — Москва: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Линка-Пресс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2004. – 72с.: ил.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Лопатина, А.А. Сказы матушки земли. Экологическое воспитание через сказки, стихи и творческие задания / А. А.Лопатина, М.В.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Скребцова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— 2-е изд. — Москва: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Амрита-Русь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2008. — 256 с. — (Образование и творчество).</a:t>
            </a: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357158" y="711200"/>
            <a:ext cx="7429552" cy="48860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«Побудить  в детях живое чувство природы – значит возбудить  одно из самых  благодетельных, воспитывающих душу влияний.»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К.Д. Ушинский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857356" y="1214422"/>
            <a:ext cx="4343424" cy="4000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</a:rPr>
              <a:t>за внимание!!!</a:t>
            </a:r>
            <a:endParaRPr lang="ru-RU" sz="4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571604" y="428604"/>
            <a:ext cx="5857916" cy="53578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Мир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, окружающий ребёнка –это прежде всего -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мир природы с безграничным богатством явлений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 неисчерпаемой красотой. 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Здесь, в природе, вечный источник детского разума</a:t>
            </a:r>
            <a:endParaRPr lang="ru-RU" sz="2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53594" y="5581377"/>
            <a:ext cx="3643338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В.В. Сухомлинский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07704" y="188640"/>
            <a:ext cx="507605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Экологическое образование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268760"/>
            <a:ext cx="8136904" cy="1872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«Непрерывный процесс обучения, воспитания и развития личности, направленный на формирование системы знаний и умений, ценностных ориентаций, нравственно-этических и эстетических отношений, обеспечивающих экологическую ответственность личности за состояние и улучшение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социоприродной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среды».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(И.Д.Зверев)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3528" y="3140968"/>
            <a:ext cx="230425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Воспитание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19872" y="3140968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88224" y="3212976"/>
            <a:ext cx="216024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59832" y="4077072"/>
            <a:ext cx="3168352" cy="26161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о взаимосвязи природы, общества и человека; формирование практических умений по разрешению экологических проблем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251520" y="4149080"/>
            <a:ext cx="2520282" cy="25545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Ценностных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ориентаций, мотивов, потребности, привычки активной деятельности по охране окружающей среды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88224" y="4221088"/>
            <a:ext cx="2304256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Способности анализировать экологические ситуации; оценивать эстетическое состояние среды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7" b="97156" l="5200" r="97650">
                        <a14:foregroundMark x1="37100" y1="34933" x2="37100" y2="34933"/>
                        <a14:foregroundMark x1="40000" y1="18844" x2="40000" y2="18844"/>
                        <a14:foregroundMark x1="51800" y1="26400" x2="51800" y2="26400"/>
                        <a14:foregroundMark x1="53700" y1="27556" x2="53700" y2="27556"/>
                        <a14:foregroundMark x1="51250" y1="23733" x2="51250" y2="23733"/>
                        <a14:foregroundMark x1="65450" y1="26400" x2="65450" y2="26400"/>
                        <a14:foregroundMark x1="68950" y1="22400" x2="68950" y2="22400"/>
                        <a14:foregroundMark x1="68750" y1="28711" x2="68750" y2="28711"/>
                        <a14:foregroundMark x1="79550" y1="9778" x2="79550" y2="9778"/>
                        <a14:foregroundMark x1="92250" y1="72000" x2="92250" y2="72000"/>
                        <a14:foregroundMark x1="7250" y1="43822" x2="7250" y2="43822"/>
                        <a14:foregroundMark x1="6050" y1="42489" x2="6050" y2="42489"/>
                        <a14:foregroundMark x1="42650" y1="20178" x2="42650" y2="20178"/>
                        <a14:foregroundMark x1="43500" y1="44178" x2="43500" y2="44178"/>
                        <a14:backgroundMark x1="16700" y1="13333" x2="16700" y2="13333"/>
                        <a14:backgroundMark x1="32100" y1="90933" x2="32100" y2="90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537105" cy="3677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2"/>
          <p:cNvSpPr>
            <a:spLocks noGrp="1"/>
          </p:cNvSpPr>
          <p:nvPr>
            <p:ph type="ctrTitle"/>
          </p:nvPr>
        </p:nvSpPr>
        <p:spPr>
          <a:xfrm>
            <a:off x="63688" y="29688"/>
            <a:ext cx="8866030" cy="654258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«Федеральный государственный образовательный стандарты дошкольного образования</a:t>
            </a:r>
            <a:r>
              <a:rPr lang="ru-RU" sz="45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   	</a:t>
            </a:r>
            <a:br>
              <a:rPr lang="ru-RU" sz="45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№1155 ОТ 17. 10. 2013г</a:t>
            </a:r>
            <a:r>
              <a:rPr lang="ru-RU" sz="4000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b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Вступил в действие с </a:t>
            </a:r>
            <a:br>
              <a:rPr lang="ru-RU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01.01 2014года	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</a:t>
            </a:r>
            <a:b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endParaRPr lang="ru-RU" sz="2000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75565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980728"/>
          <a:ext cx="8543469" cy="5343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455237"/>
              </a:tblGrid>
              <a:tr h="78180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 Образовательных областей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18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Речевое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знакомство с детской литературой, в том числе и с природоведческой;</a:t>
                      </a:r>
                    </a:p>
                  </a:txBody>
                  <a:tcPr/>
                </a:tc>
              </a:tr>
              <a:tr h="7818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Познавательное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первичных представлениях об объектах окружающего мира, их свойствах и отношениях (форме, цвете, размере, причинах и следствиях и др.); о планете Земля как общем доме людей, об особенностях ее природы, многообразии стран и народов; расширение кругозора детей;</a:t>
                      </a:r>
                    </a:p>
                  </a:txBody>
                  <a:tcPr/>
                </a:tc>
              </a:tr>
              <a:tr h="52687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Физическое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становление ценностей здорового образа жизни 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</a:txBody>
                  <a:tcPr/>
                </a:tc>
              </a:tr>
              <a:tr h="7818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Социально-коммуникативное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усвоение норм и ценностей, принятых в обществе; развитие эмоциональной отзывчивости, сопереживания, в том числе и по отношению к природным объектам; формирование основ безопасного поведения в быту, социуме, природе;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18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становление предпосылок ценностно-смыслового восприятия и понимания мира природы; формирование эстетического отношения к окружающему миру в целом;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39552" y="188640"/>
            <a:ext cx="820891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Содержание  Образовательных областей (в интеграции) в осуществлении Экологического образования дошкольников по ФГОС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2418" y="188640"/>
            <a:ext cx="882158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Принципы содержания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экологического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878840"/>
          <a:ext cx="8496944" cy="57099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304256"/>
                <a:gridCol w="619268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Принципы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Характеристика содержания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Индивидуальный подход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Учет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индивидуальных  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этнокультурных особенностей, семейно-социальных возможностей и условий для полноценного развития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обоснованность и достоверность содержания теорий, формирование практических навыков адаптации и прогнозирования своих действий 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Доступность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соответствие  возрастным, психологическими,</a:t>
                      </a:r>
                      <a:r>
                        <a:rPr lang="ru-RU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социальным и интеллектуальным особенностям детей; учёт уровня их развития,  индивидуальных познавательных способностей.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Наглядность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Наличие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наглядного материала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Систематичность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Поступательный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переход:от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простого к сложному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Согласованность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Сотрудничество: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Дети+воспитатели-родители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Комбинаторность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Продуманность сочетаний разных видов деятельности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Целостность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Взаимосвязь разных сфер знаний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Региональность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Учет региональных особенностей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Интегрированность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Экологизация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во всех сферах деятельности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06874" y="50142"/>
            <a:ext cx="7950189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24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Экологическое образование   осуществляется </a:t>
            </a:r>
            <a:r>
              <a:rPr lang="ru-RU" sz="2000" b="1" dirty="0" smtClean="0">
                <a:solidFill>
                  <a:srgbClr val="1D1D1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через разнообразные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524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формы деятельности дошкольника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8032" y="1196752"/>
          <a:ext cx="8855968" cy="5303520"/>
        </p:xfrm>
        <a:graphic>
          <a:graphicData uri="http://schemas.openxmlformats.org/drawingml/2006/table">
            <a:tbl>
              <a:tblPr firstRow="1" bandRow="1">
                <a:solidFill>
                  <a:srgbClr val="E1F7EA"/>
                </a:solidFill>
                <a:tableStyleId>{5940675A-B579-460E-94D1-54222C63F5DA}</a:tableStyleId>
              </a:tblPr>
              <a:tblGrid>
                <a:gridCol w="2195736"/>
                <a:gridCol w="6660232"/>
              </a:tblGrid>
              <a:tr h="113563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Познавательная</a:t>
                      </a:r>
                    </a:p>
                    <a:p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Формирование понимания гармонического единства и взаимодействия природы, умения видеть закономерности, ценить неповторимость и особенность каждого объекта, признавать право на существование каждого живого существа без ложного чувства собственного превосходства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9228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Эстетическая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Гумманизация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отношений ребёнка с природой, актуализация эмоционального восприятия в процессе творческого воплощения красоты окружающего мира в формах рисунка, песни, стихотворения.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9228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Осознание потребности растений или животных в заботливом уходе и внимании, формирование ответственности за живое существо и осторожности в обращении с ним, воспитание стремления к экономии природных ресурсов, созиданию и восстановлению среды обитания.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9228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Игровая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Символическая борьба за здоровую и процветающую жизнь природы; освоение правил и законов экологической этики ;</a:t>
                      </a:r>
                      <a:r>
                        <a:rPr lang="ru-RU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умение 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отличать негативные по направленности действия, несущих разрушение</a:t>
                      </a:r>
                      <a:r>
                        <a:rPr lang="ru-RU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гармонии.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Admin\Desktop\1567020059_01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709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142852"/>
            <a:ext cx="5786478" cy="7143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ПРОГРАММЫ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ПО ЭКОЛОГИЧЕСКОМУ ОБРАЗОВАНИЮ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1071546"/>
            <a:ext cx="1857388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КОМПЛЕКСНЫЕ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1071546"/>
            <a:ext cx="2343160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ПАРЦИАЛЬНЫЕ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2214554"/>
            <a:ext cx="2500330" cy="157163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Придерживаются принципа целостности подхода к образованию с учётом существующих психолого-педагогических норм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214554"/>
            <a:ext cx="2571768" cy="128588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Акцент  на одно направление в обучении и воспитании ребёнка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4000504"/>
            <a:ext cx="1857388" cy="21431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«Радуга», «Детство», «Развитие», «Истоки», ««Диалог» 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школы», «Кроха».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3714752"/>
            <a:ext cx="2428892" cy="207170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«Юный эколог».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Семицветик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«Природа и художник»,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«Наш дом — природа»,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«Жизнь вокруг нас»,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«Паутинка»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72873" y="5786454"/>
            <a:ext cx="5366327" cy="10715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основе каждой  из программ - лежит личностно-ориентированная модель воспитания, индивидуальный подход к развитию интеллектуальных и художественных способностей ребенка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Admin\Desktop\1567020059_01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4" name="Rectangle 2"/>
          <p:cNvSpPr>
            <a:spLocks noGrp="1"/>
          </p:cNvSpPr>
          <p:nvPr>
            <p:ph type="title"/>
          </p:nvPr>
        </p:nvSpPr>
        <p:spPr bwMode="auto">
          <a:xfrm>
            <a:off x="251520" y="188640"/>
            <a:ext cx="8604448" cy="10081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ru-RU" sz="2800" b="0" dirty="0" smtClean="0">
                <a:ln>
                  <a:noFill/>
                </a:ln>
                <a:effectLst/>
                <a:latin typeface="Times New Roman" pitchFamily="18" charset="0"/>
              </a:rPr>
              <a:t> </a:t>
            </a:r>
            <a:r>
              <a:rPr lang="ru-RU" sz="2800" b="1" dirty="0" smtClean="0">
                <a:ln>
                  <a:noFill/>
                </a:ln>
                <a:effectLst/>
                <a:latin typeface="Times New Roman" pitchFamily="18" charset="0"/>
              </a:rPr>
              <a:t>Элементы эколого-развивающей  среды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2420888"/>
            <a:ext cx="2160240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Экологическая тропинка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32240" y="1484784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Библиотека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11760" y="1340768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 -Лаборатория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79712" y="5517232"/>
            <a:ext cx="2143819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Экологический театр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16216" y="5589240"/>
            <a:ext cx="221582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Музей ,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картинная галерея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499992" y="1988840"/>
            <a:ext cx="1960563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Территория ДОУ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60232" y="3356992"/>
            <a:ext cx="1855787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Огород, сад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4149080"/>
            <a:ext cx="2304256" cy="11521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Музыкальный, Физкультурный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залы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27784" y="3068960"/>
            <a:ext cx="1855788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Уголки в группах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355976" y="4221088"/>
            <a:ext cx="2088232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Выставочный уголок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998</Words>
  <Application>Microsoft Office PowerPoint</Application>
  <PresentationFormat>Экран (4:3)</PresentationFormat>
  <Paragraphs>140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«Федеральный государственный образовательный стандарты дошкольного образования»      №1155 ОТ 17. 10. 2013г.  Вступил в действие с  01.01 2014года     </vt:lpstr>
      <vt:lpstr>Презентация PowerPoint</vt:lpstr>
      <vt:lpstr>Презентация PowerPoint</vt:lpstr>
      <vt:lpstr>Презентация PowerPoint</vt:lpstr>
      <vt:lpstr>Презентация PowerPoint</vt:lpstr>
      <vt:lpstr> Элементы эколого-развивающей  среды</vt:lpstr>
      <vt:lpstr>Презентация PowerPoint</vt:lpstr>
      <vt:lpstr>Презентация PowerPoint</vt:lpstr>
      <vt:lpstr>Презентация PowerPoint</vt:lpstr>
      <vt:lpstr>Презентация PowerPoint</vt:lpstr>
      <vt:lpstr> :                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Марго</dc:creator>
  <cp:lastModifiedBy>Пользователь Windows</cp:lastModifiedBy>
  <cp:revision>115</cp:revision>
  <dcterms:created xsi:type="dcterms:W3CDTF">2017-10-26T11:16:20Z</dcterms:created>
  <dcterms:modified xsi:type="dcterms:W3CDTF">2020-04-25T19:07:16Z</dcterms:modified>
</cp:coreProperties>
</file>