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62" r:id="rId2"/>
    <p:sldId id="261" r:id="rId3"/>
    <p:sldId id="256" r:id="rId4"/>
    <p:sldId id="258" r:id="rId5"/>
    <p:sldId id="259" r:id="rId6"/>
    <p:sldId id="263" r:id="rId7"/>
    <p:sldId id="260" r:id="rId8"/>
    <p:sldId id="264" r:id="rId9"/>
    <p:sldId id="265" r:id="rId10"/>
    <p:sldId id="257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>
        <p:scale>
          <a:sx n="68" d="100"/>
          <a:sy n="68" d="100"/>
        </p:scale>
        <p:origin x="-108" y="-4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E71E12-3F10-4190-B981-847AF390289F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1106A7-9269-41E7-ADAC-493A7142CE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4991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587B45-05F3-4E30-BD7C-B86E350E8F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7639516-F11B-4163-A579-E2E94BEC37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CF6AA5B-173C-4100-AFF1-6695E5AF5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8EB6-4EB5-4EC8-AE9D-E3E0E10E82B1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29FD0C7-2C8D-49CB-BAF3-9D9661ABE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FDFCD6E-B2FA-4D54-9CFA-8D5DB2A28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E4D2B-677B-4226-BAE5-80AF54D4A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5169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F6AC23-7459-4017-9C85-641DACA90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684648D7-AB71-44E0-90A5-9F9F4654C7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7265C5B-9C39-415B-ADDD-8F146E1B8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8EB6-4EB5-4EC8-AE9D-E3E0E10E82B1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88E7738-260F-45A7-BB85-E45373DF4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0EDB8D4-BCC4-4D0A-BD75-4EE4B8124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E4D2B-677B-4226-BAE5-80AF54D4A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549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778F6B5F-A879-4208-AF0F-18717B39B3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71437F41-F00C-4B33-B30C-D7A77CD201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E3F5B94-FDD6-4B79-BE17-EE261C7B1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8EB6-4EB5-4EC8-AE9D-E3E0E10E82B1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EF872A7-4D46-45F1-9C70-CCC02556C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0FC2839-96C0-44ED-A745-AE7F1D8FC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E4D2B-677B-4226-BAE5-80AF54D4A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678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9D3B67-0826-4631-A692-31E64902E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C62CF68-AFFB-4C36-8E66-E7ABB39DF7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EE5DA8E-44DE-41C4-8A10-D2299594B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8EB6-4EB5-4EC8-AE9D-E3E0E10E82B1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344B83E-87CA-451A-B918-04486CE07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F7E1740-D1EE-44E3-968A-C0C659821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E4D2B-677B-4226-BAE5-80AF54D4A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136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742F71-BAA2-49FB-9816-CCCF29D30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0C98ED8-7546-4AA3-8F51-5D0CA7BEA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A8DC8C7-228F-4916-A167-9C349DB30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8EB6-4EB5-4EC8-AE9D-E3E0E10E82B1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FE1B877-709A-4360-9108-56A22473E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B2F133D-FEF8-44FD-8E57-FB4A4992A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E4D2B-677B-4226-BAE5-80AF54D4A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750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95544C-D9C7-40C2-8065-AE2D38854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968449F-D9CD-4829-B27F-47477F4EFF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17278A4-1EC3-451B-849C-942210C51C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9F9E3D3-D3A6-477A-9B3A-5013EA16B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8EB6-4EB5-4EC8-AE9D-E3E0E10E82B1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9DD9876-177C-43D4-A5FB-B81431877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B5DFE96-7066-40EF-907C-81CC87C3B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E4D2B-677B-4226-BAE5-80AF54D4A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9592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47D6BC-7220-4792-96D7-0F197E6F6D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FF23FDB-67DB-4AE3-A284-DFAAE9E67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5DEC613-67DC-45F6-B078-4A3BACC0F4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DB70FDD8-E4E3-4B25-BD45-7D61588CA9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96C72ED-33A1-4E92-93BE-D7AEAFCC43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7D4FCD8B-91F3-4313-891C-F397A6F4A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8EB6-4EB5-4EC8-AE9D-E3E0E10E82B1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9EA90A05-3901-4309-94B1-660AC1B7D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D8A66230-412A-4859-90F4-2C0EDD3B9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E4D2B-677B-4226-BAE5-80AF54D4A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373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C6C6D8-1D05-489D-861A-397125D643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DD00EE09-45DB-454B-B779-98F607EC1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8EB6-4EB5-4EC8-AE9D-E3E0E10E82B1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F157DA9-29EF-43DC-A8AE-4426AF817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EB702CB-D0B0-46EC-8D45-8D5777936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E4D2B-677B-4226-BAE5-80AF54D4A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796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1CC04916-DA11-4853-B08D-F5554E63F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8EB6-4EB5-4EC8-AE9D-E3E0E10E82B1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E2B2FCB-43B7-4356-9268-C003C6CAC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A74D164-2125-452B-8574-AA88D5313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E4D2B-677B-4226-BAE5-80AF54D4A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337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500AD8-59CE-49F7-AC18-24F3E9D8A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B4695DB-1E66-4443-85BE-1A4D1896E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62560BA-28D2-41C3-8DDD-B80D5AE57A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78A506F-EE82-46CE-A907-CCE2CA7D8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8EB6-4EB5-4EC8-AE9D-E3E0E10E82B1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1E91255-CF75-49F1-9C2C-61FAFC0FA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390D69B-2BC6-45FD-AC94-4A451E1A7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E4D2B-677B-4226-BAE5-80AF54D4A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818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05BFD95-5462-4B51-8D87-3FA62246F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3FA48586-9F46-4630-A17F-886F720F61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9544FFBC-74D3-4A4F-83FF-1B385228F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164E332-8F47-457C-9BE3-F7EB95DE9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88EB6-4EB5-4EC8-AE9D-E3E0E10E82B1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2A87616-1BE9-4E6B-9212-1BD26559B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CD19BE7-13BF-48CC-8D9A-C55C64406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E4D2B-677B-4226-BAE5-80AF54D4A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1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74DB344-1CA6-409C-996F-C466E84FC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272BD0E-9796-4F03-9A4F-A761400CF1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813B447-2C22-4195-A6DA-B5BD49864B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88EB6-4EB5-4EC8-AE9D-E3E0E10E82B1}" type="datetimeFigureOut">
              <a:rPr lang="ru-RU" smtClean="0"/>
              <a:t>23.01.2023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64D6FD1-1BC8-42F7-83AE-5C316447F0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5829630-378B-4A68-A8F9-92AA6D2E91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E4D2B-677B-4226-BAE5-80AF54D4A3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758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04A7D1E-7F94-46F1-9D78-AAA6A2745B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B256CC99-F844-45DA-ACFE-9F6D067A0CE2}"/>
              </a:ext>
            </a:extLst>
          </p:cNvPr>
          <p:cNvSpPr/>
          <p:nvPr/>
        </p:nvSpPr>
        <p:spPr>
          <a:xfrm>
            <a:off x="4102100" y="901700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FF5EB644-4D15-4D1E-9D42-4299C2A90737}"/>
              </a:ext>
            </a:extLst>
          </p:cNvPr>
          <p:cNvSpPr/>
          <p:nvPr/>
        </p:nvSpPr>
        <p:spPr>
          <a:xfrm>
            <a:off x="2666999" y="203200"/>
            <a:ext cx="6985001" cy="2971801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Советы </a:t>
            </a:r>
            <a:r>
              <a:rPr lang="ru-RU" sz="4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родителям  гиперактивного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ребенка</a:t>
            </a:r>
            <a:endParaRPr lang="ru-RU" sz="44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68555DA4-246C-4D86-BB10-595A0B00DF50}"/>
              </a:ext>
            </a:extLst>
          </p:cNvPr>
          <p:cNvSpPr/>
          <p:nvPr/>
        </p:nvSpPr>
        <p:spPr>
          <a:xfrm>
            <a:off x="3460750" y="4254500"/>
            <a:ext cx="527050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Подготовила: </a:t>
            </a:r>
            <a:r>
              <a:rPr lang="ru-RU" dirty="0" err="1"/>
              <a:t>Петранова</a:t>
            </a:r>
            <a:r>
              <a:rPr lang="ru-RU" dirty="0"/>
              <a:t> Л.А, воспитатель высшей квалификационной категории</a:t>
            </a:r>
          </a:p>
          <a:p>
            <a:pPr algn="ctr"/>
            <a:r>
              <a:rPr lang="ru-RU" dirty="0"/>
              <a:t>2023г</a:t>
            </a: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3E4659CA-18FB-42E5-BE62-7218E3946C7A}"/>
              </a:ext>
            </a:extLst>
          </p:cNvPr>
          <p:cNvSpPr/>
          <p:nvPr/>
        </p:nvSpPr>
        <p:spPr>
          <a:xfrm>
            <a:off x="3797300" y="838200"/>
            <a:ext cx="45719" cy="63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8316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825334B-C9CD-4C9C-8355-EE11F6AB7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" y="0"/>
            <a:ext cx="11112500" cy="6858000"/>
          </a:xfrm>
          <a:prstGeom prst="rect">
            <a:avLst/>
          </a:prstGeom>
        </p:spPr>
      </p:pic>
      <p:sp>
        <p:nvSpPr>
          <p:cNvPr id="6" name="Пятиугольник 5">
            <a:extLst>
              <a:ext uri="{FF2B5EF4-FFF2-40B4-BE49-F238E27FC236}">
                <a16:creationId xmlns:a16="http://schemas.microsoft.com/office/drawing/2014/main" xmlns="" id="{16978418-9BCA-46B0-A809-33E374E1C2B4}"/>
              </a:ext>
            </a:extLst>
          </p:cNvPr>
          <p:cNvSpPr/>
          <p:nvPr/>
        </p:nvSpPr>
        <p:spPr>
          <a:xfrm>
            <a:off x="1752600" y="2882900"/>
            <a:ext cx="8864600" cy="2819400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800" dirty="0">
                <a:latin typeface="Monotype Corsiva" panose="03010101010201010101" pitchFamily="66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192131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D2FF9DD-B29D-4937-8A95-6C54B6D303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Блок-схема: альтернативный процесс 4">
            <a:extLst>
              <a:ext uri="{FF2B5EF4-FFF2-40B4-BE49-F238E27FC236}">
                <a16:creationId xmlns:a16="http://schemas.microsoft.com/office/drawing/2014/main" xmlns="" id="{0BFABA8E-B387-4811-BB90-A5C2BF685885}"/>
              </a:ext>
            </a:extLst>
          </p:cNvPr>
          <p:cNvSpPr/>
          <p:nvPr/>
        </p:nvSpPr>
        <p:spPr>
          <a:xfrm flipH="1">
            <a:off x="2722881" y="6083300"/>
            <a:ext cx="45719" cy="45719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5F8B1DDD-2009-4CE1-B048-6282F7EFAB7D}"/>
              </a:ext>
            </a:extLst>
          </p:cNvPr>
          <p:cNvSpPr/>
          <p:nvPr/>
        </p:nvSpPr>
        <p:spPr>
          <a:xfrm>
            <a:off x="1892299" y="203201"/>
            <a:ext cx="9898381" cy="826219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rgbClr val="660066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определить имеет ли  ребенок синдром дефицита внимания с гиперактивностью или он просто активный? Давайте разграничим эти понятия</a:t>
            </a:r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BB2186CD-5D9D-4959-B509-CA9E803759E0}"/>
              </a:ext>
            </a:extLst>
          </p:cNvPr>
          <p:cNvSpPr/>
          <p:nvPr/>
        </p:nvSpPr>
        <p:spPr>
          <a:xfrm>
            <a:off x="3352800" y="2209800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0CC8643E-DA92-4AE0-B377-9DF40FB23E0E}"/>
              </a:ext>
            </a:extLst>
          </p:cNvPr>
          <p:cNvSpPr/>
          <p:nvPr/>
        </p:nvSpPr>
        <p:spPr>
          <a:xfrm>
            <a:off x="1892299" y="1232621"/>
            <a:ext cx="9606281" cy="5625379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>
                <a:solidFill>
                  <a:srgbClr val="FF0000"/>
                </a:solidFill>
              </a:rPr>
              <a:t>Активный ребенок</a:t>
            </a:r>
            <a:r>
              <a:rPr lang="ru-RU" sz="4000" dirty="0">
                <a:solidFill>
                  <a:srgbClr val="FF0000"/>
                </a:solidFill>
              </a:rPr>
              <a:t>:</a:t>
            </a:r>
            <a:br>
              <a:rPr lang="ru-RU" sz="4000" dirty="0">
                <a:solidFill>
                  <a:srgbClr val="FF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- </a:t>
            </a:r>
            <a:r>
              <a:rPr lang="ru-RU" sz="2000" dirty="0"/>
              <a:t>Большую часть дня "не сидит на месте", предпочитает подвижные игры пассивным (</a:t>
            </a:r>
            <a:r>
              <a:rPr lang="ru-RU" sz="2000" dirty="0" err="1"/>
              <a:t>пазлы</a:t>
            </a:r>
            <a:r>
              <a:rPr lang="ru-RU" sz="2000" dirty="0"/>
              <a:t>, конструкторы), но если его заинтересовать - может и книжку с мамой почитать, и тот же </a:t>
            </a:r>
            <a:r>
              <a:rPr lang="ru-RU" sz="2000" dirty="0" err="1"/>
              <a:t>пазл</a:t>
            </a:r>
            <a:r>
              <a:rPr lang="ru-RU" sz="2000" dirty="0"/>
              <a:t> собрать.</a:t>
            </a:r>
          </a:p>
          <a:p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- Быстро и много говорит, задает бесконечное количество вопросов.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- Для него нарушение сна и пищеварения (кишечные расстройства) - скорее исключение.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- Он активный не везде. К примеру, беспокойный и непоседливый дома, но спокойный - в садике, в гостях у малознакомых людей.</a:t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- Он неагрессивный. То есть случайно или в пылу конфликта может и наподдать "коллеге по песочнице", но сам редко провоцирует скандал.</a:t>
            </a:r>
          </a:p>
        </p:txBody>
      </p:sp>
    </p:spTree>
    <p:extLst>
      <p:ext uri="{BB962C8B-B14F-4D97-AF65-F5344CB8AC3E}">
        <p14:creationId xmlns:p14="http://schemas.microsoft.com/office/powerpoint/2010/main" val="836000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9FD5B35-F59B-4C2B-839E-E010F4388AF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F1F130A-86DA-4CE9-BA0A-63364DA0B7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0D117C5-A186-419C-8168-E92466CFB0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90400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2C2F4D8-224C-41CA-AF38-64F9BF4BD2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2090400" cy="6858000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C10FEC4B-0388-4CF0-AABF-B0B4396C1F5B}"/>
              </a:ext>
            </a:extLst>
          </p:cNvPr>
          <p:cNvSpPr/>
          <p:nvPr/>
        </p:nvSpPr>
        <p:spPr>
          <a:xfrm>
            <a:off x="2705100" y="152400"/>
            <a:ext cx="9385300" cy="67818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>
                <a:solidFill>
                  <a:srgbClr val="FF0000"/>
                </a:solidFill>
              </a:rPr>
              <a:t>Гиперактивный ребенок</a:t>
            </a:r>
            <a:r>
              <a:rPr lang="ru-RU" sz="3600" dirty="0">
                <a:solidFill>
                  <a:srgbClr val="FF0000"/>
                </a:solidFill>
              </a:rPr>
              <a:t>:</a:t>
            </a:r>
            <a:br>
              <a:rPr lang="ru-RU" sz="3600" dirty="0">
                <a:solidFill>
                  <a:srgbClr val="FF0000"/>
                </a:solidFill>
              </a:rPr>
            </a:b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- Он находится в постоянном движении и просто не может себя контролировать, то есть даже если он устал, он продолжает двигаться, а выбившись из сил окончательно, плачет и истерит.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- Быстро и много говорит, глотает слова, перебивает, не дослушивает. Задает миллион вопросов, но редко выслушивает ответы на них.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- Его невозможно уложить спать, а если спит, то урывками, беспокойно. У него часто кишечные расстройства. Для гиперактивных деток всевозможные аллергии не редкость.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- Ребенок - неуправляемый, при этом он абсолютно не реагирует на запреты и ограничения. И в любых условиях (дом, магазин, детсад, детская площадка) ведет себя одинаково активно.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- Часто провоцирует конфликты. Не контролирует свою агрессию - дерется, кусается, толкается, причем пускает в ход подручные средства: палки, камни…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768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AC73799-CA7E-433A-8503-1C12631CB1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0D95732-2B5F-42CE-9E4F-B72702509547}"/>
              </a:ext>
            </a:extLst>
          </p:cNvPr>
          <p:cNvSpPr/>
          <p:nvPr/>
        </p:nvSpPr>
        <p:spPr>
          <a:xfrm>
            <a:off x="965200" y="1181100"/>
            <a:ext cx="9461500" cy="54991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/>
              <a:t>Часто гиперактивность - это следствие не слишком гладкого появления на свет и нарушений в грудничковом возрасте. В группу риска входят детки, родившиеся в результате кесарева сечения, тяжелых патологических родов, малыши-искусственники, родившиеся с маленьким весом, недоношенные. Учитывая, что экология и темп современной жизни сейчас оставляют желать лучшего, неудивительно, почему гиперактивные дети не редкость, а скорее норма нашей сегодняшней жизни. И стоит оговориться: не все дети, входящие в группу риска, обязательно являются гиперактивными! Да и впоследствии, если все "недоразумения" (беспокойность, истеричность, колики, нарушения сна) не исчезли до первого дня рождения малыша, то их не поздно привести в норму после.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xmlns="" id="{4DEC4666-B883-4456-ABAF-D819C660FD08}"/>
              </a:ext>
            </a:extLst>
          </p:cNvPr>
          <p:cNvSpPr/>
          <p:nvPr/>
        </p:nvSpPr>
        <p:spPr>
          <a:xfrm>
            <a:off x="177800" y="177800"/>
            <a:ext cx="10414000" cy="9144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>
                <a:solidFill>
                  <a:srgbClr val="C00000"/>
                </a:solidFill>
              </a:rPr>
              <a:t>Основные причины гиперактивности</a:t>
            </a:r>
          </a:p>
        </p:txBody>
      </p:sp>
    </p:spTree>
    <p:extLst>
      <p:ext uri="{BB962C8B-B14F-4D97-AF65-F5344CB8AC3E}">
        <p14:creationId xmlns:p14="http://schemas.microsoft.com/office/powerpoint/2010/main" val="105724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FD63179-D193-4879-A707-6B16448094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93600" cy="6858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38B0EC3F-11AC-41AA-B80E-6E90C654AFE5}"/>
              </a:ext>
            </a:extLst>
          </p:cNvPr>
          <p:cNvSpPr/>
          <p:nvPr/>
        </p:nvSpPr>
        <p:spPr>
          <a:xfrm>
            <a:off x="2463800" y="1447800"/>
            <a:ext cx="9448800" cy="5092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>
                <a:solidFill>
                  <a:srgbClr val="FFFF00"/>
                </a:solidFill>
              </a:rPr>
              <a:t>1.</a:t>
            </a:r>
            <a:r>
              <a:rPr lang="ru-RU" sz="3200" dirty="0">
                <a:solidFill>
                  <a:srgbClr val="FFFF00"/>
                </a:solidFill>
              </a:rPr>
              <a:t> </a:t>
            </a:r>
            <a:r>
              <a:rPr lang="ru-RU" sz="3200" b="1" dirty="0">
                <a:solidFill>
                  <a:srgbClr val="FFFF00"/>
                </a:solidFill>
              </a:rPr>
              <a:t>Создать ему определенные условия жизни.</a:t>
            </a:r>
          </a:p>
          <a:p>
            <a:endParaRPr lang="ru-RU" sz="2400" dirty="0"/>
          </a:p>
          <a:p>
            <a:r>
              <a:rPr lang="ru-RU" sz="2400" dirty="0"/>
              <a:t>Сюда входит спокойная психологическая обстановка в семье, четкий режим дня (с обязательными прогулками на свежем воздухе, где есть возможность порезвиться на славу). Придется и родителям потрудиться. Если вы сами - очень эмоциональны и неуравновешенны, постоянно везде опаздываете, торопитесь, то пора начинать работать над собой. Мы больше не несемся сломя голову в сад, постоянно поторапливая ребенка, стараемся поменьше нервничать и пореже менять планы "по ходу дела". Скажите себе: "Четкий распорядок дня" и постарайтесь сами стать более организованными. 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5550D32D-3C55-4750-89AC-DB79442D1E66}"/>
              </a:ext>
            </a:extLst>
          </p:cNvPr>
          <p:cNvSpPr/>
          <p:nvPr/>
        </p:nvSpPr>
        <p:spPr>
          <a:xfrm>
            <a:off x="1943100" y="114300"/>
            <a:ext cx="10147300" cy="9525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b="1" dirty="0">
                <a:solidFill>
                  <a:srgbClr val="C00000"/>
                </a:solidFill>
              </a:rPr>
              <a:t>                Что нужно сделать, чтобы малыш избавился </a:t>
            </a:r>
          </a:p>
          <a:p>
            <a:r>
              <a:rPr lang="ru-RU" sz="3200" b="1" dirty="0">
                <a:solidFill>
                  <a:srgbClr val="C00000"/>
                </a:solidFill>
              </a:rPr>
              <a:t>                                  от "излишков" активности?</a:t>
            </a:r>
            <a:r>
              <a:rPr lang="ru-RU" sz="3200" dirty="0">
                <a:solidFill>
                  <a:srgbClr val="C0000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689514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3215080-5E15-4152-BDD1-41E31C175F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5C7579BC-9ACD-4644-9649-53BCDD77C5EE}"/>
              </a:ext>
            </a:extLst>
          </p:cNvPr>
          <p:cNvSpPr/>
          <p:nvPr/>
        </p:nvSpPr>
        <p:spPr>
          <a:xfrm>
            <a:off x="1409700" y="165100"/>
            <a:ext cx="8755381" cy="9144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>
              <a:solidFill>
                <a:srgbClr val="0070C0"/>
              </a:solidFill>
            </a:endParaRPr>
          </a:p>
          <a:p>
            <a:pPr algn="ctr"/>
            <a:endParaRPr lang="ru-RU" sz="3200" b="1" dirty="0">
              <a:solidFill>
                <a:srgbClr val="0070C0"/>
              </a:solidFill>
            </a:endParaRPr>
          </a:p>
          <a:p>
            <a:pPr algn="ctr"/>
            <a:r>
              <a:rPr lang="ru-RU" sz="3200" b="1" dirty="0">
                <a:solidFill>
                  <a:srgbClr val="0070C0"/>
                </a:solidFill>
              </a:rPr>
              <a:t>2. Воспользуйся такими советами:</a:t>
            </a:r>
            <a:r>
              <a:rPr lang="ru-RU" sz="3200" dirty="0">
                <a:solidFill>
                  <a:srgbClr val="0070C0"/>
                </a:solidFill>
              </a:rPr>
              <a:t/>
            </a:r>
            <a:br>
              <a:rPr lang="ru-RU" sz="3200" dirty="0">
                <a:solidFill>
                  <a:srgbClr val="0070C0"/>
                </a:solidFill>
              </a:rPr>
            </a:br>
            <a:r>
              <a:rPr lang="ru-RU" sz="3200" dirty="0">
                <a:solidFill>
                  <a:srgbClr val="0070C0"/>
                </a:solidFill>
              </a:rPr>
              <a:t/>
            </a:r>
            <a:br>
              <a:rPr lang="ru-RU" sz="3200" dirty="0">
                <a:solidFill>
                  <a:srgbClr val="0070C0"/>
                </a:solidFill>
              </a:rPr>
            </a:b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E85317C1-A33B-4EA4-90D1-91ECF7C9301A}"/>
              </a:ext>
            </a:extLst>
          </p:cNvPr>
          <p:cNvSpPr/>
          <p:nvPr/>
        </p:nvSpPr>
        <p:spPr>
          <a:xfrm>
            <a:off x="495300" y="1188719"/>
            <a:ext cx="8242300" cy="177800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/>
          </a:p>
          <a:p>
            <a:pPr algn="ctr"/>
            <a:endParaRPr lang="ru-RU" sz="2000" b="1" dirty="0"/>
          </a:p>
          <a:p>
            <a:pPr algn="ctr"/>
            <a:r>
              <a:rPr lang="ru-RU" sz="2000" b="1" dirty="0"/>
              <a:t>- Малыш не виноват, что он такой "живчик", поэтому бесполезно его ругать, наказывать, устраивать унизительные молчаливые бойкоты. Этим вы добьетесь только одного - снижение самооценки у него, чувство вины, что он "неправильный" и не может угодить маме с папой.</a:t>
            </a:r>
            <a:br>
              <a:rPr lang="ru-RU" sz="2000" b="1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4FBE8D6A-4F8B-41BC-BC36-CBA324BCAE2C}"/>
              </a:ext>
            </a:extLst>
          </p:cNvPr>
          <p:cNvSpPr/>
          <p:nvPr/>
        </p:nvSpPr>
        <p:spPr>
          <a:xfrm>
            <a:off x="2895600" y="736600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29D8BA27-11AD-42D1-8EC5-43D21278307C}"/>
              </a:ext>
            </a:extLst>
          </p:cNvPr>
          <p:cNvSpPr/>
          <p:nvPr/>
        </p:nvSpPr>
        <p:spPr>
          <a:xfrm>
            <a:off x="6362700" y="5397500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EDCEC0C7-176A-4736-BFE6-63D640753715}"/>
              </a:ext>
            </a:extLst>
          </p:cNvPr>
          <p:cNvSpPr/>
          <p:nvPr/>
        </p:nvSpPr>
        <p:spPr>
          <a:xfrm>
            <a:off x="1043939" y="3075941"/>
            <a:ext cx="9121141" cy="2212339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002060"/>
              </a:solidFill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- Научить ребенка управлять собой - ваша первоочередная задача. Контролировать свои эмоции ему помогут "агрессивные" игры. Негативные эмоции есть у каждого, в том числе и у вашего ребенка, только табу, скажите ему: "Хочешь бить - бей, но не по живым существам (людям, растениям, животным)". Можно бить палкой по земле, бросаться камнями там, где нет людей, пинать что-то ногами. Ему просто необходимо выплескивать энергию наружу, научите его это делать.</a:t>
            </a:r>
            <a:br>
              <a:rPr lang="ru-RU" sz="2000" b="1" dirty="0">
                <a:solidFill>
                  <a:srgbClr val="002060"/>
                </a:solidFill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3B5BBAF3-6142-4BB8-8FC8-C5F3CD53A2DC}"/>
              </a:ext>
            </a:extLst>
          </p:cNvPr>
          <p:cNvSpPr/>
          <p:nvPr/>
        </p:nvSpPr>
        <p:spPr>
          <a:xfrm>
            <a:off x="4660900" y="4178300"/>
            <a:ext cx="63500" cy="50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CAB7BBA6-E2B7-457B-8650-88C28AC94F57}"/>
              </a:ext>
            </a:extLst>
          </p:cNvPr>
          <p:cNvSpPr/>
          <p:nvPr/>
        </p:nvSpPr>
        <p:spPr>
          <a:xfrm>
            <a:off x="203200" y="5397501"/>
            <a:ext cx="11366500" cy="12954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endParaRPr lang="ru-RU" b="1" dirty="0">
              <a:solidFill>
                <a:srgbClr val="002060"/>
              </a:solidFill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- В воспитании необходимо избегать двух крайностей – проявления чрезмерной мягкости и предъявления ему повышенных требований. Нельзя допускать вседозволенности: детям должны быть четко разъяснены правила поведения в различных ситуациях. Однако количество запретов и ограничений следует свести к разумному минимуму.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11508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220132F-B6AB-44E7-8629-0A2194AD1E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673E660B-CDAB-45F9-ADC1-3957B42F852D}"/>
              </a:ext>
            </a:extLst>
          </p:cNvPr>
          <p:cNvSpPr/>
          <p:nvPr/>
        </p:nvSpPr>
        <p:spPr>
          <a:xfrm>
            <a:off x="2242819" y="247650"/>
            <a:ext cx="9149081" cy="106045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- Ребенка нужно хвалить в каждом случае, когда ему удалось довести начатое дело до конца. На примере относительно простых дел нужно научить правильно распределять силы.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1BA79256-A004-4E28-9E21-4E57C4AF2A30}"/>
              </a:ext>
            </a:extLst>
          </p:cNvPr>
          <p:cNvSpPr/>
          <p:nvPr/>
        </p:nvSpPr>
        <p:spPr>
          <a:xfrm>
            <a:off x="2242819" y="1555750"/>
            <a:ext cx="9771381" cy="276860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- Необходимо оберегать детей от переутомления, связанного с избыточным количеством впечатлений (телевизор, компьютер), избегать мест с повышенным скоплением людей.</a:t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002060"/>
                </a:solidFill>
              </a:rPr>
              <a:t>- В некоторых случаях излишняя активность и возбудимость могут быть результатом предъявления ребенку родителями слишком завышенных требований, которым он по своим природным способностям просто не может </a:t>
            </a:r>
            <a:r>
              <a:rPr lang="ru-RU" sz="2000" b="1" dirty="0" err="1">
                <a:solidFill>
                  <a:srgbClr val="002060"/>
                </a:solidFill>
              </a:rPr>
              <a:t>соответсвовать</a:t>
            </a:r>
            <a:r>
              <a:rPr lang="ru-RU" sz="2000" b="1" dirty="0">
                <a:solidFill>
                  <a:srgbClr val="002060"/>
                </a:solidFill>
              </a:rPr>
              <a:t>, а также чрезмерного утомления. В этом случае родителям стоит быть менее требовательными, постараться снизить нагрузку.</a:t>
            </a:r>
            <a:br>
              <a:rPr lang="ru-RU" sz="2000" b="1" dirty="0">
                <a:solidFill>
                  <a:srgbClr val="002060"/>
                </a:solidFill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91BCDE80-6EC7-458A-A773-7CF16CCF8AD3}"/>
              </a:ext>
            </a:extLst>
          </p:cNvPr>
          <p:cNvSpPr/>
          <p:nvPr/>
        </p:nvSpPr>
        <p:spPr>
          <a:xfrm>
            <a:off x="7150100" y="3581400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171CDF1-347D-4377-9E19-420BBDA3709F}"/>
              </a:ext>
            </a:extLst>
          </p:cNvPr>
          <p:cNvSpPr/>
          <p:nvPr/>
        </p:nvSpPr>
        <p:spPr>
          <a:xfrm>
            <a:off x="3746500" y="4571999"/>
            <a:ext cx="7924800" cy="163830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- "Движение - это жизнь", недостаток физической активности может стать причиной повышенной возбудимости. Нельзя сдерживать естественную потребность ребенка поиграть в шумные игры, порезвиться, побегать, попрыгать.</a:t>
            </a:r>
            <a:br>
              <a:rPr lang="ru-RU" sz="2000" dirty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607027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8FCE4DD-C0F4-4B08-939D-154E22F79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A5A2C56B-281A-4418-A9EA-181AA7E3BB10}"/>
              </a:ext>
            </a:extLst>
          </p:cNvPr>
          <p:cNvSpPr/>
          <p:nvPr/>
        </p:nvSpPr>
        <p:spPr>
          <a:xfrm>
            <a:off x="355600" y="2514600"/>
            <a:ext cx="9156700" cy="21082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/>
              <a:t>- Обдумывая рацион ребенка, отдавайте предпочтение правильному питанию, в котором не будет недостатка витаминов и микроэлементов. Гиперактивному малышу больше, чем другим деткам необходимо придерживаться золотой середины в питании: поменьше жареного, острого, соленого, копченого, побольше вареного, тушеного и свежих овощей и фруктов. Еще одно правило: если ребенок не хочет есть - не заставляйте его!</a:t>
            </a:r>
            <a:br>
              <a:rPr lang="ru-RU" sz="2000" b="1" dirty="0"/>
            </a:br>
            <a:endParaRPr lang="ru-RU" sz="2000" b="1" dirty="0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71366DCD-523B-4E19-904D-E978818D5B6F}"/>
              </a:ext>
            </a:extLst>
          </p:cNvPr>
          <p:cNvSpPr/>
          <p:nvPr/>
        </p:nvSpPr>
        <p:spPr>
          <a:xfrm>
            <a:off x="3721100" y="393700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FD893CE1-4C0C-41EA-8D33-C821E734107B}"/>
              </a:ext>
            </a:extLst>
          </p:cNvPr>
          <p:cNvSpPr/>
          <p:nvPr/>
        </p:nvSpPr>
        <p:spPr>
          <a:xfrm>
            <a:off x="355600" y="5270500"/>
            <a:ext cx="9588500" cy="14097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</a:rPr>
              <a:t>- Подготовьте своему непоседе "поле для маневров": активные виды спорта для него - просто панацея.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1D65D243-8065-4DA6-B4D7-103CDD420BA0}"/>
              </a:ext>
            </a:extLst>
          </p:cNvPr>
          <p:cNvSpPr/>
          <p:nvPr/>
        </p:nvSpPr>
        <p:spPr>
          <a:xfrm>
            <a:off x="1155700" y="393700"/>
            <a:ext cx="6705600" cy="1422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B2C2393C-DF2C-4435-B246-BCE7C7F89282}"/>
              </a:ext>
            </a:extLst>
          </p:cNvPr>
          <p:cNvSpPr/>
          <p:nvPr/>
        </p:nvSpPr>
        <p:spPr>
          <a:xfrm>
            <a:off x="1155700" y="177800"/>
            <a:ext cx="8547100" cy="1677669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- Иногда нарушения поведения могут оказаться реакцией ребенка на психическую травму, например, на кризисную ситуацию в семье, развод родителей, плохое отношение к нему, определение его в несоответствующий класс школы, конфликт с учителем или родителями. </a:t>
            </a:r>
            <a:br>
              <a:rPr lang="ru-RU" sz="2000" b="1" dirty="0">
                <a:solidFill>
                  <a:srgbClr val="002060"/>
                </a:solidFill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186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2928EB3-B732-4BFA-9572-0CB002664F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370F616A-06B5-4CC8-9134-885BBECD9637}"/>
              </a:ext>
            </a:extLst>
          </p:cNvPr>
          <p:cNvSpPr/>
          <p:nvPr/>
        </p:nvSpPr>
        <p:spPr>
          <a:xfrm>
            <a:off x="2946400" y="482600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56271A31-4B1A-4F50-8CD6-BE04F82D44D3}"/>
              </a:ext>
            </a:extLst>
          </p:cNvPr>
          <p:cNvSpPr/>
          <p:nvPr/>
        </p:nvSpPr>
        <p:spPr>
          <a:xfrm>
            <a:off x="4699000" y="2006600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555B1BA8-07D1-47B0-8D8F-BD852C5812E3}"/>
              </a:ext>
            </a:extLst>
          </p:cNvPr>
          <p:cNvSpPr/>
          <p:nvPr/>
        </p:nvSpPr>
        <p:spPr>
          <a:xfrm>
            <a:off x="2463801" y="160020"/>
            <a:ext cx="8818880" cy="206248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- Приучайте малыша к пассивным играм. Мы читаем, а еще рисуем, лепим. Даже если вашему ребенку трудно усидеть на месте, он часто отвлекается, следуйте за ним ("Тебе интересно это, давай посмотрим…"), но после удовлетворения интереса постарайтесь возвратиться с малышом к предыдущему занятию и довести его до конца.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xmlns="" id="{91C09B78-4803-42E9-B268-4B3705B72567}"/>
              </a:ext>
            </a:extLst>
          </p:cNvPr>
          <p:cNvSpPr/>
          <p:nvPr/>
        </p:nvSpPr>
        <p:spPr>
          <a:xfrm>
            <a:off x="4254500" y="3352800"/>
            <a:ext cx="45719" cy="76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52DB1481-964D-4F3E-870A-1E41816F419D}"/>
              </a:ext>
            </a:extLst>
          </p:cNvPr>
          <p:cNvSpPr/>
          <p:nvPr/>
        </p:nvSpPr>
        <p:spPr>
          <a:xfrm>
            <a:off x="3822700" y="2844800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B7CB337B-23C7-4AAB-9E94-0328FA12FEB8}"/>
              </a:ext>
            </a:extLst>
          </p:cNvPr>
          <p:cNvSpPr/>
          <p:nvPr/>
        </p:nvSpPr>
        <p:spPr>
          <a:xfrm>
            <a:off x="2656840" y="4438654"/>
            <a:ext cx="9408159" cy="2089143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sz="4000" b="1" dirty="0"/>
          </a:p>
          <a:p>
            <a:pPr marL="571500" indent="-571500">
              <a:buFontTx/>
              <a:buChar char="-"/>
            </a:pPr>
            <a:r>
              <a:rPr lang="ru-RU" sz="4000" b="1" dirty="0"/>
              <a:t>И не забывайте говорить ребенку,</a:t>
            </a:r>
          </a:p>
          <a:p>
            <a:r>
              <a:rPr lang="ru-RU" sz="4000" b="1" dirty="0"/>
              <a:t>           как сильно вы его любите!</a:t>
            </a:r>
          </a:p>
          <a:p>
            <a:r>
              <a:rPr lang="ru-RU" sz="4000" b="1" dirty="0"/>
              <a:t> </a:t>
            </a: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7936425F-E3DA-482D-BAD2-B5315FDB699E}"/>
              </a:ext>
            </a:extLst>
          </p:cNvPr>
          <p:cNvSpPr/>
          <p:nvPr/>
        </p:nvSpPr>
        <p:spPr>
          <a:xfrm>
            <a:off x="9232900" y="3429000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B2A12064-ACB9-42BC-B2B2-EA6A2E983533}"/>
              </a:ext>
            </a:extLst>
          </p:cNvPr>
          <p:cNvSpPr/>
          <p:nvPr/>
        </p:nvSpPr>
        <p:spPr>
          <a:xfrm>
            <a:off x="2463801" y="2465065"/>
            <a:ext cx="9499599" cy="180721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002060"/>
              </a:solidFill>
            </a:endParaRP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- Научите малыша расслабляться. Возможно, ваш с ним "рецепт" обретения внутренней гармонии - это йога. Для кого-то больше подойдут другие методы релаксации. Хороший психолог подскажет вам, что это может быть: </a:t>
            </a:r>
            <a:r>
              <a:rPr lang="ru-RU" sz="2000" b="1" dirty="0" err="1">
                <a:solidFill>
                  <a:srgbClr val="002060"/>
                </a:solidFill>
              </a:rPr>
              <a:t>арттерапия</a:t>
            </a:r>
            <a:r>
              <a:rPr lang="ru-RU" sz="2000" b="1" dirty="0">
                <a:solidFill>
                  <a:srgbClr val="002060"/>
                </a:solidFill>
              </a:rPr>
              <a:t>, сказкотерапия или, может, медитация.</a:t>
            </a:r>
            <a:br>
              <a:rPr lang="ru-RU" sz="2000" b="1" dirty="0">
                <a:solidFill>
                  <a:srgbClr val="002060"/>
                </a:solidFill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6326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682</Words>
  <Application>Microsoft Office PowerPoint</Application>
  <PresentationFormat>Произвольный</PresentationFormat>
  <Paragraphs>40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Сад</cp:lastModifiedBy>
  <cp:revision>8</cp:revision>
  <dcterms:created xsi:type="dcterms:W3CDTF">2023-01-19T21:48:02Z</dcterms:created>
  <dcterms:modified xsi:type="dcterms:W3CDTF">2023-01-23T06:50:50Z</dcterms:modified>
</cp:coreProperties>
</file>