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37" r:id="rId5"/>
    <p:sldId id="259" r:id="rId6"/>
    <p:sldId id="260" r:id="rId7"/>
    <p:sldId id="261" r:id="rId8"/>
    <p:sldId id="262" r:id="rId9"/>
    <p:sldId id="263" r:id="rId10"/>
    <p:sldId id="264" r:id="rId11"/>
    <p:sldId id="268" r:id="rId12"/>
    <p:sldId id="272" r:id="rId13"/>
    <p:sldId id="269" r:id="rId14"/>
    <p:sldId id="270" r:id="rId15"/>
    <p:sldId id="271" r:id="rId16"/>
    <p:sldId id="275" r:id="rId17"/>
    <p:sldId id="280" r:id="rId18"/>
    <p:sldId id="282" r:id="rId19"/>
    <p:sldId id="283" r:id="rId20"/>
    <p:sldId id="286" r:id="rId21"/>
    <p:sldId id="287" r:id="rId22"/>
    <p:sldId id="285" r:id="rId23"/>
    <p:sldId id="288" r:id="rId24"/>
    <p:sldId id="339" r:id="rId25"/>
    <p:sldId id="341" r:id="rId26"/>
    <p:sldId id="340" r:id="rId27"/>
    <p:sldId id="289" r:id="rId28"/>
    <p:sldId id="290" r:id="rId29"/>
    <p:sldId id="291" r:id="rId30"/>
    <p:sldId id="293" r:id="rId31"/>
    <p:sldId id="294" r:id="rId32"/>
    <p:sldId id="296" r:id="rId33"/>
    <p:sldId id="297" r:id="rId34"/>
    <p:sldId id="298" r:id="rId35"/>
    <p:sldId id="304" r:id="rId36"/>
    <p:sldId id="300" r:id="rId37"/>
    <p:sldId id="301" r:id="rId38"/>
    <p:sldId id="302" r:id="rId39"/>
    <p:sldId id="303" r:id="rId40"/>
    <p:sldId id="319" r:id="rId41"/>
    <p:sldId id="318" r:id="rId42"/>
    <p:sldId id="312" r:id="rId43"/>
    <p:sldId id="315" r:id="rId44"/>
    <p:sldId id="311" r:id="rId45"/>
    <p:sldId id="310" r:id="rId46"/>
    <p:sldId id="313" r:id="rId47"/>
    <p:sldId id="317" r:id="rId48"/>
    <p:sldId id="309" r:id="rId49"/>
    <p:sldId id="329" r:id="rId50"/>
    <p:sldId id="328" r:id="rId51"/>
    <p:sldId id="320" r:id="rId52"/>
    <p:sldId id="334" r:id="rId53"/>
    <p:sldId id="330" r:id="rId54"/>
    <p:sldId id="336" r:id="rId55"/>
    <p:sldId id="335" r:id="rId56"/>
    <p:sldId id="333" r:id="rId57"/>
    <p:sldId id="332" r:id="rId58"/>
    <p:sldId id="331" r:id="rId5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342"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B93034D-A72E-4329-AD69-301AED2BE22A}" type="datetimeFigureOut">
              <a:rPr lang="ru-RU" smtClean="0"/>
              <a:pPr/>
              <a:t>15.03.2021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719E28-A8A8-4E28-BB57-8A4BED4B5AE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034D-A72E-4329-AD69-301AED2BE22A}" type="datetimeFigureOut">
              <a:rPr lang="ru-RU" smtClean="0"/>
              <a:pPr/>
              <a:t>15.03.2021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719E28-A8A8-4E28-BB57-8A4BED4B5AE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3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3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3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4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4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4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82.jpeg"/></Relationships>
</file>

<file path=ppt/slides/_rels/slide4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85.jpeg"/></Relationships>
</file>

<file path=ppt/slides/_rels/slide4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87.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5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91.jpeg"/></Relationships>
</file>

<file path=ppt/slides/_rels/slide5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93.jpeg"/></Relationships>
</file>

<file path=ppt/slides/_rels/slide5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96.jpeg"/></Relationships>
</file>

<file path=ppt/slides/_rels/slide5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5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00.jpeg"/></Relationships>
</file>

<file path=ppt/slides/_rels/slide5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epositphotos_30987763-stock-illustration-a-happy-girl-at-the.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Овал 4"/>
          <p:cNvSpPr/>
          <p:nvPr/>
        </p:nvSpPr>
        <p:spPr>
          <a:xfrm>
            <a:off x="142844" y="1214422"/>
            <a:ext cx="6215106" cy="285752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rgbClr val="002060"/>
                </a:solidFill>
                <a:latin typeface="Monotype Corsiva" pitchFamily="66" charset="0"/>
              </a:rPr>
              <a:t>Значение прогулок </a:t>
            </a:r>
          </a:p>
          <a:p>
            <a:pPr algn="ctr"/>
            <a:r>
              <a:rPr lang="ru-RU" sz="3200" b="1" dirty="0" smtClean="0">
                <a:solidFill>
                  <a:srgbClr val="002060"/>
                </a:solidFill>
                <a:latin typeface="Monotype Corsiva" pitchFamily="66" charset="0"/>
              </a:rPr>
              <a:t>для формирования </a:t>
            </a:r>
          </a:p>
          <a:p>
            <a:pPr algn="ctr"/>
            <a:r>
              <a:rPr lang="ru-RU" sz="3200" b="1" dirty="0" smtClean="0">
                <a:solidFill>
                  <a:srgbClr val="002060"/>
                </a:solidFill>
                <a:latin typeface="Monotype Corsiva" pitchFamily="66" charset="0"/>
              </a:rPr>
              <a:t>у дошкольников экологических представлений</a:t>
            </a:r>
            <a:endParaRPr lang="ru-RU" sz="3200" b="1" dirty="0">
              <a:solidFill>
                <a:srgbClr val="002060"/>
              </a:solidFill>
              <a:latin typeface="Monotype Corsiva" pitchFamily="66" charset="0"/>
            </a:endParaRPr>
          </a:p>
        </p:txBody>
      </p:sp>
      <p:sp>
        <p:nvSpPr>
          <p:cNvPr id="6" name="Скругленный прямоугольник 5"/>
          <p:cNvSpPr/>
          <p:nvPr/>
        </p:nvSpPr>
        <p:spPr>
          <a:xfrm>
            <a:off x="1071538" y="214290"/>
            <a:ext cx="6929486" cy="5715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Monotype Corsiva" pitchFamily="66" charset="0"/>
              </a:rPr>
              <a:t>МБДОУ«Детский сад комбинированного вида №20»</a:t>
            </a:r>
            <a:endParaRPr lang="ru-RU" sz="2400" b="1" dirty="0">
              <a:solidFill>
                <a:srgbClr val="002060"/>
              </a:solidFill>
              <a:latin typeface="Monotype Corsiva" pitchFamily="66" charset="0"/>
            </a:endParaRPr>
          </a:p>
        </p:txBody>
      </p:sp>
      <p:sp>
        <p:nvSpPr>
          <p:cNvPr id="7" name="Скругленный прямоугольник 6"/>
          <p:cNvSpPr/>
          <p:nvPr/>
        </p:nvSpPr>
        <p:spPr>
          <a:xfrm>
            <a:off x="285720" y="6286520"/>
            <a:ext cx="4143404" cy="41433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Подготовила: </a:t>
            </a:r>
            <a:r>
              <a:rPr lang="ru-RU" b="1" dirty="0" err="1" smtClean="0">
                <a:solidFill>
                  <a:srgbClr val="002060"/>
                </a:solidFill>
              </a:rPr>
              <a:t>Петранова</a:t>
            </a:r>
            <a:r>
              <a:rPr lang="ru-RU" b="1" dirty="0" smtClean="0">
                <a:solidFill>
                  <a:srgbClr val="002060"/>
                </a:solidFill>
              </a:rPr>
              <a:t> Л.А</a:t>
            </a:r>
            <a:endParaRPr lang="ru-RU"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Овал 2"/>
          <p:cNvSpPr/>
          <p:nvPr/>
        </p:nvSpPr>
        <p:spPr>
          <a:xfrm>
            <a:off x="142844" y="142852"/>
            <a:ext cx="3500462" cy="6558002"/>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Вышли мы на прогулку, а участок весь в листве утопает! Все лавочки, все дорожки запорошила осенняя метель. Песочница и та скрылась под толстым слоем листвы. У нас под ногами лежали, шуршали разноцветные листочки. Неужели на этом всё, подумали мы. Неужели эта красота, лежащая под ногами больше никому не принесет радости? Как быстро закончилось их путешествие…. Собрав всю свою фантазию и выдумку мы решили продлить осенние приключения листочкам…</a:t>
            </a:r>
            <a:endParaRPr lang="ru-RU" sz="1600" dirty="0"/>
          </a:p>
        </p:txBody>
      </p:sp>
      <p:pic>
        <p:nvPicPr>
          <p:cNvPr id="4" name="Рисунок 3" descr="20171016_111732.jpg"/>
          <p:cNvPicPr>
            <a:picLocks noChangeAspect="1"/>
          </p:cNvPicPr>
          <p:nvPr/>
        </p:nvPicPr>
        <p:blipFill>
          <a:blip r:embed="rId3" cstate="print"/>
          <a:stretch>
            <a:fillRect/>
          </a:stretch>
        </p:blipFill>
        <p:spPr>
          <a:xfrm>
            <a:off x="3714744" y="1500174"/>
            <a:ext cx="5429256" cy="392906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Овал 2"/>
          <p:cNvSpPr/>
          <p:nvPr/>
        </p:nvSpPr>
        <p:spPr>
          <a:xfrm>
            <a:off x="3714744" y="142852"/>
            <a:ext cx="4643470" cy="121444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Для начала мы решили набрать красивых листьев и украсить свою веранду на участке</a:t>
            </a:r>
            <a:endParaRPr lang="ru-RU" dirty="0"/>
          </a:p>
        </p:txBody>
      </p:sp>
      <p:pic>
        <p:nvPicPr>
          <p:cNvPr id="4" name="Рисунок 3" descr="20171016_112908.jpg"/>
          <p:cNvPicPr>
            <a:picLocks noChangeAspect="1"/>
          </p:cNvPicPr>
          <p:nvPr/>
        </p:nvPicPr>
        <p:blipFill>
          <a:blip r:embed="rId3" cstate="print"/>
          <a:stretch>
            <a:fillRect/>
          </a:stretch>
        </p:blipFill>
        <p:spPr>
          <a:xfrm>
            <a:off x="500034" y="214290"/>
            <a:ext cx="2714644" cy="2214578"/>
          </a:xfrm>
          <a:prstGeom prst="rect">
            <a:avLst/>
          </a:prstGeom>
        </p:spPr>
      </p:pic>
      <p:sp>
        <p:nvSpPr>
          <p:cNvPr id="5" name="Овал 4"/>
          <p:cNvSpPr/>
          <p:nvPr/>
        </p:nvSpPr>
        <p:spPr>
          <a:xfrm>
            <a:off x="3643306" y="1857364"/>
            <a:ext cx="5143536" cy="112871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А в группе организовали выставку на лучший осенний букет. В этом нам помогли родители.</a:t>
            </a:r>
            <a:endParaRPr lang="ru-RU" dirty="0"/>
          </a:p>
        </p:txBody>
      </p:sp>
      <p:pic>
        <p:nvPicPr>
          <p:cNvPr id="6" name="Содержимое 6" descr="20171009_164216.jpg"/>
          <p:cNvPicPr>
            <a:picLocks noChangeAspect="1"/>
          </p:cNvPicPr>
          <p:nvPr/>
        </p:nvPicPr>
        <p:blipFill>
          <a:blip r:embed="rId4" cstate="print"/>
          <a:srcRect t="9470"/>
          <a:stretch>
            <a:fillRect/>
          </a:stretch>
        </p:blipFill>
        <p:spPr>
          <a:xfrm>
            <a:off x="214282" y="2643182"/>
            <a:ext cx="2715578" cy="4097335"/>
          </a:xfrm>
          <a:prstGeom prst="rect">
            <a:avLst/>
          </a:prstGeom>
        </p:spPr>
      </p:pic>
      <p:pic>
        <p:nvPicPr>
          <p:cNvPr id="7" name="Рисунок 6" descr="20171009_144121.jpg"/>
          <p:cNvPicPr>
            <a:picLocks noChangeAspect="1"/>
          </p:cNvPicPr>
          <p:nvPr/>
        </p:nvPicPr>
        <p:blipFill>
          <a:blip r:embed="rId5" cstate="print"/>
          <a:srcRect l="5468" t="8333" r="6250" b="23958"/>
          <a:stretch>
            <a:fillRect/>
          </a:stretch>
        </p:blipFill>
        <p:spPr>
          <a:xfrm>
            <a:off x="3143240" y="3214662"/>
            <a:ext cx="5857916" cy="364333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Овал 2"/>
          <p:cNvSpPr/>
          <p:nvPr/>
        </p:nvSpPr>
        <p:spPr>
          <a:xfrm>
            <a:off x="1428728" y="142852"/>
            <a:ext cx="5429288" cy="571504"/>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А ещё с листочками можно играть!</a:t>
            </a:r>
            <a:endParaRPr lang="ru-RU" dirty="0"/>
          </a:p>
        </p:txBody>
      </p:sp>
      <p:pic>
        <p:nvPicPr>
          <p:cNvPr id="5" name="Рисунок 4" descr="20171018_113127.jpg"/>
          <p:cNvPicPr>
            <a:picLocks noChangeAspect="1"/>
          </p:cNvPicPr>
          <p:nvPr/>
        </p:nvPicPr>
        <p:blipFill>
          <a:blip r:embed="rId3" cstate="print"/>
          <a:srcRect l="9375" t="4427" r="10937"/>
          <a:stretch>
            <a:fillRect/>
          </a:stretch>
        </p:blipFill>
        <p:spPr>
          <a:xfrm>
            <a:off x="571472" y="1000108"/>
            <a:ext cx="4286280" cy="4000528"/>
          </a:xfrm>
          <a:prstGeom prst="rect">
            <a:avLst/>
          </a:prstGeom>
        </p:spPr>
      </p:pic>
      <p:pic>
        <p:nvPicPr>
          <p:cNvPr id="6" name="Содержимое 5" descr="20171018_112631.jpg"/>
          <p:cNvPicPr>
            <a:picLocks noChangeAspect="1"/>
          </p:cNvPicPr>
          <p:nvPr/>
        </p:nvPicPr>
        <p:blipFill>
          <a:blip r:embed="rId4" cstate="print"/>
          <a:stretch>
            <a:fillRect/>
          </a:stretch>
        </p:blipFill>
        <p:spPr>
          <a:xfrm>
            <a:off x="5357818" y="785794"/>
            <a:ext cx="3500462" cy="5143536"/>
          </a:xfrm>
          <a:prstGeom prst="rect">
            <a:avLst/>
          </a:prstGeom>
        </p:spPr>
      </p:pic>
      <p:sp>
        <p:nvSpPr>
          <p:cNvPr id="7" name="Овал 6"/>
          <p:cNvSpPr/>
          <p:nvPr/>
        </p:nvSpPr>
        <p:spPr>
          <a:xfrm>
            <a:off x="142844" y="5000636"/>
            <a:ext cx="3857652" cy="135732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t>Нанизав листочки на палочку можно получить «шашлык  кленовый» и «шашлык берёзовый»</a:t>
            </a:r>
            <a:endParaRPr lang="ru-RU" sz="1600" b="1" dirty="0"/>
          </a:p>
        </p:txBody>
      </p:sp>
      <p:sp>
        <p:nvSpPr>
          <p:cNvPr id="8" name="Овал 7"/>
          <p:cNvSpPr/>
          <p:nvPr/>
        </p:nvSpPr>
        <p:spPr>
          <a:xfrm>
            <a:off x="4286248" y="5643578"/>
            <a:ext cx="3429024" cy="985838"/>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t>И понарошку попробовать «осенний </a:t>
            </a:r>
            <a:r>
              <a:rPr lang="ru-RU" sz="1600" b="1" dirty="0" err="1" smtClean="0"/>
              <a:t>сендвич</a:t>
            </a:r>
            <a:r>
              <a:rPr lang="ru-RU" sz="1600" b="1" dirty="0" smtClean="0"/>
              <a:t>»</a:t>
            </a:r>
            <a:endParaRPr lang="ru-RU" sz="16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Содержимое 8" descr="20171018_113907.jpg"/>
          <p:cNvPicPr>
            <a:picLocks noChangeAspect="1"/>
          </p:cNvPicPr>
          <p:nvPr/>
        </p:nvPicPr>
        <p:blipFill>
          <a:blip r:embed="rId3" cstate="print"/>
          <a:stretch>
            <a:fillRect/>
          </a:stretch>
        </p:blipFill>
        <p:spPr>
          <a:xfrm>
            <a:off x="142844" y="214290"/>
            <a:ext cx="2715578" cy="4525963"/>
          </a:xfrm>
          <a:prstGeom prst="rect">
            <a:avLst/>
          </a:prstGeom>
        </p:spPr>
      </p:pic>
      <p:sp>
        <p:nvSpPr>
          <p:cNvPr id="4" name="Овал 3"/>
          <p:cNvSpPr/>
          <p:nvPr/>
        </p:nvSpPr>
        <p:spPr>
          <a:xfrm>
            <a:off x="0" y="4857760"/>
            <a:ext cx="3214678" cy="164307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rPr>
              <a:t>Кленовые листочки можно использовать как тарелочки, а берёзовые и дубовые как украшения для песочных пирожных</a:t>
            </a:r>
            <a:endParaRPr lang="ru-RU" sz="1400" b="1" dirty="0">
              <a:solidFill>
                <a:srgbClr val="002060"/>
              </a:solidFill>
            </a:endParaRPr>
          </a:p>
        </p:txBody>
      </p:sp>
      <p:pic>
        <p:nvPicPr>
          <p:cNvPr id="5" name="Рисунок 4" descr="20171018_114842.jpg"/>
          <p:cNvPicPr>
            <a:picLocks noChangeAspect="1"/>
          </p:cNvPicPr>
          <p:nvPr/>
        </p:nvPicPr>
        <p:blipFill>
          <a:blip r:embed="rId4" cstate="print"/>
          <a:srcRect t="4166" b="11458"/>
          <a:stretch>
            <a:fillRect/>
          </a:stretch>
        </p:blipFill>
        <p:spPr>
          <a:xfrm>
            <a:off x="3357554" y="285728"/>
            <a:ext cx="4114800" cy="5786478"/>
          </a:xfrm>
          <a:prstGeom prst="rect">
            <a:avLst/>
          </a:prstGeom>
        </p:spPr>
      </p:pic>
      <p:sp>
        <p:nvSpPr>
          <p:cNvPr id="6" name="Овал 5"/>
          <p:cNvSpPr/>
          <p:nvPr/>
        </p:nvSpPr>
        <p:spPr>
          <a:xfrm>
            <a:off x="6943716" y="214290"/>
            <a:ext cx="2200284" cy="3286148"/>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t>Для друзей мы испекли праздничный  пирог. Яркие зелёные и красные листья с черной рябины и  рыжие листья клёна придали нашему изделию особенный аппетитный вид</a:t>
            </a:r>
            <a:endParaRPr lang="ru-RU" sz="1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Овал 2"/>
          <p:cNvSpPr/>
          <p:nvPr/>
        </p:nvSpPr>
        <p:spPr>
          <a:xfrm>
            <a:off x="2000232" y="142852"/>
            <a:ext cx="5143536" cy="84296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rPr>
              <a:t> Ещё мы подумали о том, что  осенние листочки могут принести не только радость, но и пользу</a:t>
            </a:r>
            <a:endParaRPr lang="ru-RU" sz="1600" b="1" dirty="0">
              <a:solidFill>
                <a:srgbClr val="002060"/>
              </a:solidFill>
            </a:endParaRPr>
          </a:p>
        </p:txBody>
      </p:sp>
      <p:pic>
        <p:nvPicPr>
          <p:cNvPr id="5" name="Рисунок 4" descr="20171016_112201.jpg"/>
          <p:cNvPicPr>
            <a:picLocks noChangeAspect="1"/>
          </p:cNvPicPr>
          <p:nvPr/>
        </p:nvPicPr>
        <p:blipFill>
          <a:blip r:embed="rId3" cstate="print"/>
          <a:srcRect t="10416" b="16667"/>
          <a:stretch>
            <a:fillRect/>
          </a:stretch>
        </p:blipFill>
        <p:spPr>
          <a:xfrm>
            <a:off x="214282" y="1000108"/>
            <a:ext cx="3143272" cy="4500594"/>
          </a:xfrm>
          <a:prstGeom prst="rect">
            <a:avLst/>
          </a:prstGeom>
        </p:spPr>
      </p:pic>
      <p:sp>
        <p:nvSpPr>
          <p:cNvPr id="6" name="Овал 5"/>
          <p:cNvSpPr/>
          <p:nvPr/>
        </p:nvSpPr>
        <p:spPr>
          <a:xfrm>
            <a:off x="2285984" y="1142984"/>
            <a:ext cx="3071834" cy="135732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rPr>
              <a:t>Мы укрыли маленький кустик гортензии  теплым одеялом из листьев</a:t>
            </a:r>
            <a:endParaRPr lang="ru-RU" sz="1600" b="1" dirty="0">
              <a:solidFill>
                <a:srgbClr val="002060"/>
              </a:solidFill>
            </a:endParaRPr>
          </a:p>
        </p:txBody>
      </p:sp>
      <p:pic>
        <p:nvPicPr>
          <p:cNvPr id="8" name="Содержимое 5" descr="20171016_113630.jpg"/>
          <p:cNvPicPr>
            <a:picLocks noChangeAspect="1"/>
          </p:cNvPicPr>
          <p:nvPr/>
        </p:nvPicPr>
        <p:blipFill>
          <a:blip r:embed="rId4" cstate="print"/>
          <a:srcRect t="20779"/>
          <a:stretch>
            <a:fillRect/>
          </a:stretch>
        </p:blipFill>
        <p:spPr>
          <a:xfrm>
            <a:off x="5357818" y="1571612"/>
            <a:ext cx="3571900" cy="4929198"/>
          </a:xfrm>
          <a:prstGeom prst="rect">
            <a:avLst/>
          </a:prstGeom>
        </p:spPr>
      </p:pic>
      <p:sp>
        <p:nvSpPr>
          <p:cNvPr id="7" name="Овал 6"/>
          <p:cNvSpPr/>
          <p:nvPr/>
        </p:nvSpPr>
        <p:spPr>
          <a:xfrm>
            <a:off x="3286116" y="4714860"/>
            <a:ext cx="3357586" cy="21431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 и  пеньки на своём участке. Пусть им тоже будет тепло, ведь они же старые….</a:t>
            </a:r>
            <a:endParaRPr lang="ru-RU" b="1" dirty="0">
              <a:solidFill>
                <a:srgbClr val="00206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4" name="Рисунок 3" descr="20171018_120839.jpg"/>
          <p:cNvPicPr>
            <a:picLocks noChangeAspect="1"/>
          </p:cNvPicPr>
          <p:nvPr/>
        </p:nvPicPr>
        <p:blipFill>
          <a:blip r:embed="rId3" cstate="print"/>
          <a:srcRect t="13541" b="11458"/>
          <a:stretch>
            <a:fillRect/>
          </a:stretch>
        </p:blipFill>
        <p:spPr>
          <a:xfrm>
            <a:off x="142844" y="857232"/>
            <a:ext cx="4114800" cy="5143536"/>
          </a:xfrm>
          <a:prstGeom prst="rect">
            <a:avLst/>
          </a:prstGeom>
        </p:spPr>
      </p:pic>
      <p:sp>
        <p:nvSpPr>
          <p:cNvPr id="3" name="Овал 2"/>
          <p:cNvSpPr/>
          <p:nvPr/>
        </p:nvSpPr>
        <p:spPr>
          <a:xfrm>
            <a:off x="2214546" y="0"/>
            <a:ext cx="5143536" cy="1357298"/>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t>Сделали  мы подарок и нашему автомобилю на котором все любим кататься. Украсили его цветами из ярких листьев чёрной рябины. Всем понравилось!</a:t>
            </a:r>
            <a:endParaRPr lang="ru-RU" sz="1600" b="1" dirty="0"/>
          </a:p>
        </p:txBody>
      </p:sp>
      <p:sp>
        <p:nvSpPr>
          <p:cNvPr id="5" name="Овал 4"/>
          <p:cNvSpPr/>
          <p:nvPr/>
        </p:nvSpPr>
        <p:spPr>
          <a:xfrm>
            <a:off x="4286248" y="1214422"/>
            <a:ext cx="4714876" cy="2214578"/>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На этом путешествие осенних листьев не закончилось. Нам было интересно их рассматривать, ощупывать, складывать. И мы пригласили  листочки  в нашу группу, поучаствовать в наших  занятиях….</a:t>
            </a:r>
            <a:endParaRPr lang="ru-RU" sz="1600" dirty="0"/>
          </a:p>
        </p:txBody>
      </p:sp>
      <p:pic>
        <p:nvPicPr>
          <p:cNvPr id="6" name="Содержимое 6" descr="20171016_113026.jpg"/>
          <p:cNvPicPr>
            <a:picLocks noChangeAspect="1"/>
          </p:cNvPicPr>
          <p:nvPr/>
        </p:nvPicPr>
        <p:blipFill>
          <a:blip r:embed="rId4" cstate="print"/>
          <a:srcRect l="11365" r="12872"/>
          <a:stretch>
            <a:fillRect/>
          </a:stretch>
        </p:blipFill>
        <p:spPr>
          <a:xfrm>
            <a:off x="5000628" y="3429000"/>
            <a:ext cx="3857652" cy="331151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Содержимое 4" descr="20171023_122323.jpg"/>
          <p:cNvPicPr>
            <a:picLocks noChangeAspect="1"/>
          </p:cNvPicPr>
          <p:nvPr/>
        </p:nvPicPr>
        <p:blipFill>
          <a:blip r:embed="rId3" cstate="print"/>
          <a:stretch>
            <a:fillRect/>
          </a:stretch>
        </p:blipFill>
        <p:spPr>
          <a:xfrm>
            <a:off x="142844" y="142852"/>
            <a:ext cx="5000660" cy="3786214"/>
          </a:xfrm>
          <a:prstGeom prst="rect">
            <a:avLst/>
          </a:prstGeom>
        </p:spPr>
      </p:pic>
      <p:sp>
        <p:nvSpPr>
          <p:cNvPr id="4" name="Овал 3"/>
          <p:cNvSpPr/>
          <p:nvPr/>
        </p:nvSpPr>
        <p:spPr>
          <a:xfrm>
            <a:off x="3786182" y="142852"/>
            <a:ext cx="5143536" cy="200024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t>Каждый день мы узнавали что то новое о природе. А листочкам находили не только новое применение, но и интересное продолжение их жизни. А однажды, в конце октября, выпал первый снег…. Мы смотрели в окно и удивлялись неповторимой красоте природы!</a:t>
            </a:r>
            <a:endParaRPr lang="ru-RU" sz="1400" b="1" dirty="0"/>
          </a:p>
        </p:txBody>
      </p:sp>
      <p:pic>
        <p:nvPicPr>
          <p:cNvPr id="5" name="Содержимое 4" descr="20171026_112051.jpg"/>
          <p:cNvPicPr>
            <a:picLocks noChangeAspect="1"/>
          </p:cNvPicPr>
          <p:nvPr/>
        </p:nvPicPr>
        <p:blipFill>
          <a:blip r:embed="rId4" cstate="print"/>
          <a:srcRect l="9470"/>
          <a:stretch>
            <a:fillRect/>
          </a:stretch>
        </p:blipFill>
        <p:spPr>
          <a:xfrm>
            <a:off x="4071934" y="3143248"/>
            <a:ext cx="4900066" cy="3571900"/>
          </a:xfrm>
          <a:prstGeom prst="rect">
            <a:avLst/>
          </a:prstGeom>
        </p:spPr>
      </p:pic>
      <p:sp>
        <p:nvSpPr>
          <p:cNvPr id="6" name="Овал 5"/>
          <p:cNvSpPr/>
          <p:nvPr/>
        </p:nvSpPr>
        <p:spPr>
          <a:xfrm>
            <a:off x="357158" y="5143512"/>
            <a:ext cx="3571900" cy="157163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rPr>
              <a:t>А потом мы вышли на прогулку. Первый снег припорошил землю. Он лежал на кустах, деревьях, заборе..</a:t>
            </a:r>
            <a:endParaRPr lang="ru-RU" sz="1600" b="1" dirty="0">
              <a:solidFill>
                <a:srgbClr val="00206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4" name="Содержимое 5" descr="20161107_115309.jpg"/>
          <p:cNvPicPr>
            <a:picLocks noChangeAspect="1"/>
          </p:cNvPicPr>
          <p:nvPr/>
        </p:nvPicPr>
        <p:blipFill>
          <a:blip r:embed="rId3" cstate="print"/>
          <a:stretch>
            <a:fillRect/>
          </a:stretch>
        </p:blipFill>
        <p:spPr>
          <a:xfrm>
            <a:off x="6072198" y="0"/>
            <a:ext cx="2928958" cy="4525963"/>
          </a:xfrm>
          <a:prstGeom prst="rect">
            <a:avLst/>
          </a:prstGeom>
        </p:spPr>
      </p:pic>
      <p:sp>
        <p:nvSpPr>
          <p:cNvPr id="5" name="Овал 4"/>
          <p:cNvSpPr/>
          <p:nvPr/>
        </p:nvSpPr>
        <p:spPr>
          <a:xfrm>
            <a:off x="2643174" y="3429000"/>
            <a:ext cx="4357718" cy="3429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rPr>
              <a:t>Ну что ж, пришло время поздней осени! Время холодов, морозцев и первого снега. А с листочками мы ещё продолжим свои игры и встречи пока зима не покроет всю землю снежным покрывалом.</a:t>
            </a:r>
          </a:p>
          <a:p>
            <a:pPr algn="ctr"/>
            <a:r>
              <a:rPr lang="ru-RU" sz="1400" b="1" dirty="0" smtClean="0">
                <a:solidFill>
                  <a:srgbClr val="002060"/>
                </a:solidFill>
              </a:rPr>
              <a:t>На снегу из листочков можно выкладывать разные фигуры и узоры. А сухие маленькие листочки от берёзы можно использовать как монетки для игры в магазин или билетики для игры в транспорт.</a:t>
            </a:r>
            <a:endParaRPr lang="ru-RU" sz="1400" b="1" dirty="0">
              <a:solidFill>
                <a:srgbClr val="002060"/>
              </a:solidFill>
            </a:endParaRPr>
          </a:p>
        </p:txBody>
      </p:sp>
      <p:pic>
        <p:nvPicPr>
          <p:cNvPr id="7" name="Содержимое 7" descr="20161107_115413.jpg"/>
          <p:cNvPicPr>
            <a:picLocks noChangeAspect="1"/>
          </p:cNvPicPr>
          <p:nvPr/>
        </p:nvPicPr>
        <p:blipFill>
          <a:blip r:embed="rId4" cstate="print"/>
          <a:srcRect l="42513" t="19889" r="33659" b="20132"/>
          <a:stretch>
            <a:fillRect/>
          </a:stretch>
        </p:blipFill>
        <p:spPr>
          <a:xfrm>
            <a:off x="285720" y="2928934"/>
            <a:ext cx="2143140" cy="2071678"/>
          </a:xfrm>
          <a:prstGeom prst="rect">
            <a:avLst/>
          </a:prstGeom>
        </p:spPr>
      </p:pic>
      <p:sp>
        <p:nvSpPr>
          <p:cNvPr id="3" name="Овал 2"/>
          <p:cNvSpPr/>
          <p:nvPr/>
        </p:nvSpPr>
        <p:spPr>
          <a:xfrm>
            <a:off x="428596" y="214290"/>
            <a:ext cx="5072098" cy="264320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sz="1400" b="1" dirty="0" smtClean="0">
                <a:solidFill>
                  <a:srgbClr val="002060"/>
                </a:solidFill>
              </a:rPr>
              <a:t>Листочки, оставшиеся  на земле, уже не были такими красивыми и разноцветными. Холод  сковал их и покрыл инеем. В наших руках листочки сразу же оттаивали и делались мокрыми. Только на кусте гортензии листья оставались по прежнему зелёными. Но от холода и они обвисли, как будто куст давно никто не поливал. Это так лёгкий морозец постарался.</a:t>
            </a:r>
            <a:endParaRPr lang="ru-RU" sz="1400" b="1" dirty="0">
              <a:solidFill>
                <a:srgbClr val="00206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Picture 2" descr="C:\Users\Admin\Desktop\ПРОЕКТ ЗИМУШКА ЗИМА 19-20\Наши наблюдения зимой\DSC_0548.JPG"/>
          <p:cNvPicPr>
            <a:picLocks noChangeAspect="1" noChangeArrowheads="1"/>
          </p:cNvPicPr>
          <p:nvPr/>
        </p:nvPicPr>
        <p:blipFill>
          <a:blip r:embed="rId3" cstate="print"/>
          <a:srcRect l="20312" r="13281" b="13672"/>
          <a:stretch>
            <a:fillRect/>
          </a:stretch>
        </p:blipFill>
        <p:spPr bwMode="auto">
          <a:xfrm>
            <a:off x="2786050" y="1428736"/>
            <a:ext cx="6072230" cy="5262578"/>
          </a:xfrm>
          <a:prstGeom prst="rect">
            <a:avLst/>
          </a:prstGeom>
          <a:noFill/>
        </p:spPr>
      </p:pic>
      <p:sp>
        <p:nvSpPr>
          <p:cNvPr id="4" name="Овал 3"/>
          <p:cNvSpPr/>
          <p:nvPr/>
        </p:nvSpPr>
        <p:spPr>
          <a:xfrm>
            <a:off x="285720" y="214290"/>
            <a:ext cx="7858180" cy="150019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rgbClr val="002060"/>
                </a:solidFill>
                <a:latin typeface="Monotype Corsiva" pitchFamily="66" charset="0"/>
              </a:rPr>
              <a:t>Вот и зима пришла!!! Скоро всю землю укроет снегом и природа уснет до весны!!!</a:t>
            </a:r>
            <a:endParaRPr lang="ru-RU" sz="2800" b="1" dirty="0">
              <a:solidFill>
                <a:srgbClr val="002060"/>
              </a:solidFill>
              <a:latin typeface="Monotype Corsiva"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Рисунок 2" descr="C:\Users\Admin\Desktop\ПРОЕКТ ЗИМУШКА ЗИМА 19-20\Зимняя прогулка\20170227_121324.jpg"/>
          <p:cNvPicPr/>
          <p:nvPr/>
        </p:nvPicPr>
        <p:blipFill>
          <a:blip r:embed="rId3" cstate="print"/>
          <a:srcRect/>
          <a:stretch>
            <a:fillRect/>
          </a:stretch>
        </p:blipFill>
        <p:spPr bwMode="auto">
          <a:xfrm>
            <a:off x="142844" y="3286124"/>
            <a:ext cx="4357718" cy="3429024"/>
          </a:xfrm>
          <a:prstGeom prst="rect">
            <a:avLst/>
          </a:prstGeom>
          <a:noFill/>
          <a:ln w="9525">
            <a:noFill/>
            <a:miter lim="800000"/>
            <a:headEnd/>
            <a:tailEnd/>
          </a:ln>
        </p:spPr>
      </p:pic>
      <p:sp>
        <p:nvSpPr>
          <p:cNvPr id="4" name="Овал 3"/>
          <p:cNvSpPr/>
          <p:nvPr/>
        </p:nvSpPr>
        <p:spPr>
          <a:xfrm>
            <a:off x="357158" y="0"/>
            <a:ext cx="2928958" cy="300037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latin typeface="Monotype Corsiva" pitchFamily="66" charset="0"/>
              </a:rPr>
              <a:t>Намела метель сугробы, укрыла крыши домов снежными шапками, запорошила дорожки снегом. Настоящая зима!!!</a:t>
            </a:r>
            <a:endParaRPr lang="ru-RU" sz="2000" b="1" dirty="0">
              <a:solidFill>
                <a:srgbClr val="002060"/>
              </a:solidFill>
              <a:latin typeface="Monotype Corsiva" pitchFamily="66" charset="0"/>
            </a:endParaRPr>
          </a:p>
        </p:txBody>
      </p:sp>
      <p:pic>
        <p:nvPicPr>
          <p:cNvPr id="4098" name="Picture 2" descr="C:\Users\Admin\Desktop\фото работа дет сад\зима 2021прогулка\20210217_112527.jpg"/>
          <p:cNvPicPr>
            <a:picLocks noChangeAspect="1" noChangeArrowheads="1"/>
          </p:cNvPicPr>
          <p:nvPr/>
        </p:nvPicPr>
        <p:blipFill>
          <a:blip r:embed="rId4" cstate="print"/>
          <a:srcRect l="14844" t="18055" r="11718"/>
          <a:stretch>
            <a:fillRect/>
          </a:stretch>
        </p:blipFill>
        <p:spPr bwMode="auto">
          <a:xfrm>
            <a:off x="3357554" y="142852"/>
            <a:ext cx="5357850" cy="3929090"/>
          </a:xfrm>
          <a:prstGeom prst="rect">
            <a:avLst/>
          </a:prstGeom>
          <a:noFill/>
        </p:spPr>
      </p:pic>
      <p:pic>
        <p:nvPicPr>
          <p:cNvPr id="6" name="Рисунок 5" descr="C:\Users\Admin\Desktop\ПРОЕКТ ЗИМУШКА ЗИМА 19-20\Зимняя прогулка\IMG_5106.JPG"/>
          <p:cNvPicPr/>
          <p:nvPr/>
        </p:nvPicPr>
        <p:blipFill>
          <a:blip r:embed="rId5" cstate="print"/>
          <a:srcRect r="16835"/>
          <a:stretch>
            <a:fillRect/>
          </a:stretch>
        </p:blipFill>
        <p:spPr bwMode="auto">
          <a:xfrm>
            <a:off x="3929058" y="4000504"/>
            <a:ext cx="2500330" cy="2315819"/>
          </a:xfrm>
          <a:prstGeom prst="rect">
            <a:avLst/>
          </a:prstGeom>
          <a:noFill/>
          <a:ln w="9525">
            <a:noFill/>
            <a:miter lim="800000"/>
            <a:headEnd/>
            <a:tailEnd/>
          </a:ln>
        </p:spPr>
      </p:pic>
      <p:sp>
        <p:nvSpPr>
          <p:cNvPr id="7" name="Овал 6"/>
          <p:cNvSpPr/>
          <p:nvPr/>
        </p:nvSpPr>
        <p:spPr>
          <a:xfrm>
            <a:off x="6500826" y="3714752"/>
            <a:ext cx="2643174" cy="205740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latin typeface="Monotype Corsiva" pitchFamily="66" charset="0"/>
              </a:rPr>
              <a:t>Ух силён мороз,</a:t>
            </a:r>
          </a:p>
          <a:p>
            <a:pPr algn="ctr"/>
            <a:r>
              <a:rPr lang="ru-RU" b="1" dirty="0" smtClean="0">
                <a:solidFill>
                  <a:srgbClr val="002060"/>
                </a:solidFill>
                <a:latin typeface="Monotype Corsiva" pitchFamily="66" charset="0"/>
              </a:rPr>
              <a:t>Щиплет щёки, щиплет нос!</a:t>
            </a:r>
          </a:p>
          <a:p>
            <a:pPr algn="ctr"/>
            <a:r>
              <a:rPr lang="ru-RU" b="1" dirty="0" smtClean="0">
                <a:solidFill>
                  <a:srgbClr val="002060"/>
                </a:solidFill>
                <a:latin typeface="Monotype Corsiva" pitchFamily="66" charset="0"/>
              </a:rPr>
              <a:t>Я мороза не боюсь, я морозу улыбнусь!!!</a:t>
            </a:r>
            <a:endParaRPr lang="ru-RU" b="1" dirty="0">
              <a:solidFill>
                <a:srgbClr val="002060"/>
              </a:solidFill>
              <a:latin typeface="Monotype Corsiva"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Скругленный прямоугольник 3"/>
          <p:cNvSpPr/>
          <p:nvPr/>
        </p:nvSpPr>
        <p:spPr>
          <a:xfrm>
            <a:off x="142844" y="142852"/>
            <a:ext cx="6357982" cy="614366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585" name="Rectangle 1"/>
          <p:cNvSpPr>
            <a:spLocks noChangeArrowheads="1"/>
          </p:cNvSpPr>
          <p:nvPr/>
        </p:nvSpPr>
        <p:spPr bwMode="auto">
          <a:xfrm>
            <a:off x="785786" y="3143248"/>
            <a:ext cx="5500726"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212529"/>
                </a:solidFill>
                <a:effectLst/>
                <a:latin typeface="Arial" pitchFamily="34" charset="0"/>
                <a:ea typeface="Times New Roman" pitchFamily="18" charset="0"/>
                <a:cs typeface="Arial" pitchFamily="34" charset="0"/>
              </a:rPr>
              <a:t>В дошкольном возрасте усвоение основ экологических знаний наиболее перспективно, так как именно в этом возрасте ребёнок воспринимает природу очень эмоционально, обращает внимание на такие особенности природы, которые взрослый человек и не заметит. Ребёнок способен удивляться тому, что его окружает, задаёт массу вопросов о растениях, животных,</a:t>
            </a:r>
            <a:r>
              <a:rPr kumimoji="0" lang="ru-RU" sz="1200" b="0" i="0" u="none" strike="noStrike" cap="none" normalizeH="0" dirty="0" smtClean="0">
                <a:ln>
                  <a:noFill/>
                </a:ln>
                <a:solidFill>
                  <a:srgbClr val="212529"/>
                </a:solidFill>
                <a:effectLst/>
                <a:latin typeface="Arial" pitchFamily="34" charset="0"/>
                <a:ea typeface="Times New Roman" pitchFamily="18" charset="0"/>
                <a:cs typeface="Arial" pitchFamily="34" charset="0"/>
              </a:rPr>
              <a:t> насекомых. </a:t>
            </a:r>
            <a:r>
              <a:rPr kumimoji="0" lang="ru-RU" sz="1200" b="0" i="0" u="none" strike="noStrike" cap="none" normalizeH="0" baseline="0" dirty="0" smtClean="0">
                <a:ln>
                  <a:noFill/>
                </a:ln>
                <a:solidFill>
                  <a:srgbClr val="212529"/>
                </a:solidFill>
                <a:effectLst/>
                <a:latin typeface="Arial" pitchFamily="34" charset="0"/>
                <a:ea typeface="Times New Roman" pitchFamily="18" charset="0"/>
                <a:cs typeface="Arial" pitchFamily="34" charset="0"/>
              </a:rPr>
              <a:t> Он воспринимает животных и насекомых как равных, сочувствует им, сопереживает вместе с ними. Именно эта возможность должна быть использована как можно полнее в целях экологического воспитания.</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212529"/>
                </a:solidFill>
                <a:effectLst/>
                <a:latin typeface="Arial" pitchFamily="34" charset="0"/>
                <a:ea typeface="Times New Roman" pitchFamily="18" charset="0"/>
                <a:cs typeface="Arial" pitchFamily="34" charset="0"/>
              </a:rPr>
              <a:t>НОД по основам экологии не должны быть скучными, наукообразными. Основные экологические понятия ребёнок может усваивать посредством самых разнообразных форм. </a:t>
            </a:r>
          </a:p>
          <a:p>
            <a:pPr marL="0" marR="0" lvl="0" indent="0" algn="l" defTabSz="914400" rtl="0" eaLnBrk="0" fontAlgn="base" latinLnBrk="0" hangingPunct="0">
              <a:lnSpc>
                <a:spcPct val="100000"/>
              </a:lnSpc>
              <a:spcBef>
                <a:spcPct val="0"/>
              </a:spcBef>
              <a:spcAft>
                <a:spcPct val="0"/>
              </a:spcAft>
              <a:buClrTx/>
              <a:buSzTx/>
              <a:buFontTx/>
              <a:buNone/>
              <a:tabLst/>
            </a:pPr>
            <a:r>
              <a:rPr lang="ru-RU" sz="1200" dirty="0" smtClean="0">
                <a:solidFill>
                  <a:srgbClr val="212529"/>
                </a:solidFill>
                <a:latin typeface="Arial" pitchFamily="34" charset="0"/>
                <a:ea typeface="Times New Roman" pitchFamily="18" charset="0"/>
                <a:cs typeface="Arial" pitchFamily="34" charset="0"/>
              </a:rPr>
              <a:t>Одной из них является обычная прогулка со взрослым, где последний помогает сориентироваться в интересном, до конца не разгаданном, познавательном мире природы.</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7586" name="Rectangle 2"/>
          <p:cNvSpPr>
            <a:spLocks noChangeArrowheads="1"/>
          </p:cNvSpPr>
          <p:nvPr/>
        </p:nvSpPr>
        <p:spPr bwMode="auto">
          <a:xfrm>
            <a:off x="2357422" y="285728"/>
            <a:ext cx="35719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212529"/>
                </a:solidFill>
                <a:effectLst/>
                <a:latin typeface="Arial" pitchFamily="34" charset="0"/>
                <a:ea typeface="Times New Roman" pitchFamily="18" charset="0"/>
                <a:cs typeface="Arial" pitchFamily="34" charset="0"/>
              </a:rPr>
              <a:t>«Человек стал человеком, когда услышал шепот листьев и песню кузнечика, журчание весеннего ручья и звон серебряных колокольчиков в бездонном летнем небе, шорох снежинок и завывание вьюги за окном, ласковый плеск волны и торжественную тишину ночи,  – услышал, и, затаив дыхание, слушает сотни и тысячи лет чудесную музыку жизни».</a:t>
            </a:r>
            <a:endPar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212529"/>
                </a:solidFill>
                <a:effectLst/>
                <a:latin typeface="Arial" pitchFamily="34" charset="0"/>
                <a:ea typeface="Times New Roman" pitchFamily="18" charset="0"/>
                <a:cs typeface="Arial" pitchFamily="34" charset="0"/>
              </a:rPr>
              <a:t>В. А. Сухомлинский.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Овал 2"/>
          <p:cNvSpPr/>
          <p:nvPr/>
        </p:nvSpPr>
        <p:spPr>
          <a:xfrm>
            <a:off x="0" y="142852"/>
            <a:ext cx="5143504" cy="121442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latin typeface="Monotype Corsiva" pitchFamily="66" charset="0"/>
              </a:rPr>
              <a:t>Зимой у нас хлопот не меньше, чем в любое другое время года</a:t>
            </a:r>
            <a:endParaRPr lang="ru-RU" sz="2000" b="1" dirty="0">
              <a:solidFill>
                <a:srgbClr val="002060"/>
              </a:solidFill>
              <a:latin typeface="Monotype Corsiva" pitchFamily="66" charset="0"/>
            </a:endParaRPr>
          </a:p>
        </p:txBody>
      </p:sp>
      <p:pic>
        <p:nvPicPr>
          <p:cNvPr id="4" name="Рисунок 3" descr="C:\Users\Admin\Desktop\ПРОЕКТ ЗИМУШКА ЗИМА 19-20\фото ПОМОГИ ПТИЧКАМ\S8301034.JPG"/>
          <p:cNvPicPr/>
          <p:nvPr/>
        </p:nvPicPr>
        <p:blipFill>
          <a:blip r:embed="rId3" cstate="print"/>
          <a:srcRect l="28701" r="18426"/>
          <a:stretch>
            <a:fillRect/>
          </a:stretch>
        </p:blipFill>
        <p:spPr bwMode="auto">
          <a:xfrm>
            <a:off x="5715008" y="142852"/>
            <a:ext cx="3143272" cy="4457700"/>
          </a:xfrm>
          <a:prstGeom prst="rect">
            <a:avLst/>
          </a:prstGeom>
          <a:noFill/>
          <a:ln w="9525">
            <a:noFill/>
            <a:miter lim="800000"/>
            <a:headEnd/>
            <a:tailEnd/>
          </a:ln>
        </p:spPr>
      </p:pic>
      <p:sp>
        <p:nvSpPr>
          <p:cNvPr id="5" name="Овал 4"/>
          <p:cNvSpPr/>
          <p:nvPr/>
        </p:nvSpPr>
        <p:spPr>
          <a:xfrm>
            <a:off x="5143504" y="4786322"/>
            <a:ext cx="3428992" cy="1857388"/>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latin typeface="Monotype Corsiva" pitchFamily="66" charset="0"/>
              </a:rPr>
              <a:t>Надо  птицам помочь, им теперь корма не найти. Спасают птиц от голода наши зимние столовые - кормушки</a:t>
            </a:r>
            <a:endParaRPr lang="ru-RU" sz="2000" b="1" dirty="0">
              <a:solidFill>
                <a:srgbClr val="002060"/>
              </a:solidFill>
              <a:latin typeface="Monotype Corsiva" pitchFamily="66" charset="0"/>
            </a:endParaRPr>
          </a:p>
        </p:txBody>
      </p:sp>
      <p:pic>
        <p:nvPicPr>
          <p:cNvPr id="1026" name="Picture 2" descr="C:\Users\Admin\Desktop\фото работа дет сад\зима 2021прогулка\IMG-20210302-WA0002.jpg"/>
          <p:cNvPicPr>
            <a:picLocks noChangeAspect="1" noChangeArrowheads="1"/>
          </p:cNvPicPr>
          <p:nvPr/>
        </p:nvPicPr>
        <p:blipFill>
          <a:blip r:embed="rId4"/>
          <a:srcRect/>
          <a:stretch>
            <a:fillRect/>
          </a:stretch>
        </p:blipFill>
        <p:spPr bwMode="auto">
          <a:xfrm>
            <a:off x="214282" y="1500174"/>
            <a:ext cx="4643470" cy="521497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Рисунок 2" descr="C:\Users\Admin\Desktop\ПРОЕКТ ЗИМУШКА ЗИМА 19-20\фото труд зимой\20161121_113939.jpg"/>
          <p:cNvPicPr/>
          <p:nvPr/>
        </p:nvPicPr>
        <p:blipFill>
          <a:blip r:embed="rId3" cstate="print"/>
          <a:srcRect t="27815"/>
          <a:stretch>
            <a:fillRect/>
          </a:stretch>
        </p:blipFill>
        <p:spPr bwMode="auto">
          <a:xfrm>
            <a:off x="142844" y="357166"/>
            <a:ext cx="3933825" cy="4514850"/>
          </a:xfrm>
          <a:prstGeom prst="rect">
            <a:avLst/>
          </a:prstGeom>
          <a:noFill/>
          <a:ln w="9525">
            <a:noFill/>
            <a:miter lim="800000"/>
            <a:headEnd/>
            <a:tailEnd/>
          </a:ln>
        </p:spPr>
      </p:pic>
      <p:pic>
        <p:nvPicPr>
          <p:cNvPr id="4" name="Рисунок 3" descr="C:\Users\Admin\Desktop\ПРОЕКТ ЗИМУШКА ЗИМА 19-20\фото труд зимой\20161121_114032.jpg"/>
          <p:cNvPicPr/>
          <p:nvPr/>
        </p:nvPicPr>
        <p:blipFill>
          <a:blip r:embed="rId4" cstate="print"/>
          <a:srcRect/>
          <a:stretch>
            <a:fillRect/>
          </a:stretch>
        </p:blipFill>
        <p:spPr bwMode="auto">
          <a:xfrm>
            <a:off x="4286248" y="3657600"/>
            <a:ext cx="4629150" cy="2838454"/>
          </a:xfrm>
          <a:prstGeom prst="rect">
            <a:avLst/>
          </a:prstGeom>
          <a:noFill/>
          <a:ln w="9525">
            <a:noFill/>
            <a:miter lim="800000"/>
            <a:headEnd/>
            <a:tailEnd/>
          </a:ln>
        </p:spPr>
      </p:pic>
      <p:sp>
        <p:nvSpPr>
          <p:cNvPr id="5" name="Овал 4"/>
          <p:cNvSpPr/>
          <p:nvPr/>
        </p:nvSpPr>
        <p:spPr>
          <a:xfrm>
            <a:off x="4143372" y="571479"/>
            <a:ext cx="4343424" cy="1940811"/>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Monotype Corsiva" pitchFamily="66" charset="0"/>
              </a:rPr>
              <a:t>Наведем порядок на участке, соберем разбросанные зимним ветром веточки</a:t>
            </a:r>
            <a:endParaRPr lang="ru-RU" sz="2400" b="1" dirty="0">
              <a:solidFill>
                <a:srgbClr val="002060"/>
              </a:solidFill>
              <a:latin typeface="Monotype Corsiva" pitchFamily="66" charset="0"/>
            </a:endParaRPr>
          </a:p>
        </p:txBody>
      </p:sp>
      <p:sp>
        <p:nvSpPr>
          <p:cNvPr id="6" name="Скругленный прямоугольник 5"/>
          <p:cNvSpPr/>
          <p:nvPr/>
        </p:nvSpPr>
        <p:spPr>
          <a:xfrm>
            <a:off x="428596" y="5072074"/>
            <a:ext cx="4071966" cy="157163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rPr>
              <a:t>А если к веточкам присмотреться, то можно увидеть на них маленькие почки.</a:t>
            </a:r>
          </a:p>
          <a:p>
            <a:pPr algn="ctr"/>
            <a:r>
              <a:rPr lang="ru-RU" sz="1400" b="1" dirty="0" smtClean="0">
                <a:solidFill>
                  <a:srgbClr val="002060"/>
                </a:solidFill>
              </a:rPr>
              <a:t>Это домики, где зимуют будущие листочки. Мы веточки соберём, в группу принесём, в воду поставим, на время так оставим… А потом посмотрим, что дальше произойдет..</a:t>
            </a:r>
            <a:endParaRPr lang="ru-RU" sz="1400" b="1" dirty="0">
              <a:solidFill>
                <a:srgbClr val="00206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4" name="Содержимое 3"/>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42844" y="142852"/>
            <a:ext cx="5943600" cy="3961015"/>
          </a:xfrm>
          <a:prstGeom prst="rect">
            <a:avLst/>
          </a:prstGeom>
        </p:spPr>
      </p:pic>
      <p:sp>
        <p:nvSpPr>
          <p:cNvPr id="9" name="Скругленный прямоугольник 8"/>
          <p:cNvSpPr/>
          <p:nvPr/>
        </p:nvSpPr>
        <p:spPr>
          <a:xfrm>
            <a:off x="4214810" y="3786190"/>
            <a:ext cx="4429156" cy="278608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Посмотрели мы на старые тополя вдали как они от зимнего, студеного ветра гнутся и качаются и однажды  сами решили превратиться в деревья: ноги вместе - это ствол, руки вверх -это ветки дерева. Постояли, покачались, руки устали, ноги вместе не стоят… Только так понимаешь, как трудно быть  деревом…</a:t>
            </a:r>
          </a:p>
          <a:p>
            <a:pPr algn="ctr"/>
            <a:endParaRPr lang="ru-RU" dirty="0">
              <a:solidFill>
                <a:srgbClr val="00206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Рисунок 2" descr="C:\Users\Admin\Desktop\ПРОЕКТ ЗИМУШКА ЗИМА 19-20\Наши наблюдения зимой\DSC_0577.JPG"/>
          <p:cNvPicPr/>
          <p:nvPr/>
        </p:nvPicPr>
        <p:blipFill>
          <a:blip r:embed="rId3" cstate="print"/>
          <a:srcRect l="12346" t="20192" b="7585"/>
          <a:stretch>
            <a:fillRect/>
          </a:stretch>
        </p:blipFill>
        <p:spPr bwMode="auto">
          <a:xfrm>
            <a:off x="285720" y="1752600"/>
            <a:ext cx="3990975" cy="5105400"/>
          </a:xfrm>
          <a:prstGeom prst="rect">
            <a:avLst/>
          </a:prstGeom>
          <a:noFill/>
          <a:ln w="9525">
            <a:noFill/>
            <a:miter lim="800000"/>
            <a:headEnd/>
            <a:tailEnd/>
          </a:ln>
        </p:spPr>
      </p:pic>
      <p:pic>
        <p:nvPicPr>
          <p:cNvPr id="4" name="Рисунок 3" descr="C:\Users\Admin\Desktop\ПРОЕКТ ЗИМУШКА ЗИМА 19-20\Наши наблюдения зимой\DSC_0594.JPG"/>
          <p:cNvPicPr/>
          <p:nvPr/>
        </p:nvPicPr>
        <p:blipFill>
          <a:blip r:embed="rId4" cstate="print"/>
          <a:srcRect/>
          <a:stretch>
            <a:fillRect/>
          </a:stretch>
        </p:blipFill>
        <p:spPr bwMode="auto">
          <a:xfrm>
            <a:off x="4572000" y="500042"/>
            <a:ext cx="4276725" cy="3286148"/>
          </a:xfrm>
          <a:prstGeom prst="rect">
            <a:avLst/>
          </a:prstGeom>
          <a:noFill/>
          <a:ln w="9525">
            <a:noFill/>
            <a:miter lim="800000"/>
            <a:headEnd/>
            <a:tailEnd/>
          </a:ln>
        </p:spPr>
      </p:pic>
      <p:sp>
        <p:nvSpPr>
          <p:cNvPr id="5" name="Овал 4"/>
          <p:cNvSpPr/>
          <p:nvPr/>
        </p:nvSpPr>
        <p:spPr>
          <a:xfrm>
            <a:off x="3357554" y="5143512"/>
            <a:ext cx="4786346" cy="1485904"/>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latin typeface="Monotype Corsiva" pitchFamily="66" charset="0"/>
              </a:rPr>
              <a:t>А берёзоньки наши отдыхают. Кора у стволов деревьев холодная, обледенелая..</a:t>
            </a:r>
            <a:endParaRPr lang="ru-RU" sz="2000" b="1" dirty="0">
              <a:solidFill>
                <a:srgbClr val="002060"/>
              </a:solidFill>
              <a:latin typeface="Monotype Corsiva" pitchFamily="66" charset="0"/>
            </a:endParaRPr>
          </a:p>
        </p:txBody>
      </p:sp>
      <p:sp>
        <p:nvSpPr>
          <p:cNvPr id="6" name="Овал 5"/>
          <p:cNvSpPr/>
          <p:nvPr/>
        </p:nvSpPr>
        <p:spPr>
          <a:xfrm>
            <a:off x="4357686" y="3857628"/>
            <a:ext cx="4572032" cy="9144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latin typeface="Monotype Corsiva" pitchFamily="66" charset="0"/>
              </a:rPr>
              <a:t>Ёлочке морозы нипочём! Она  зимой еще зеленее стала и ароматнее</a:t>
            </a:r>
            <a:endParaRPr lang="ru-RU" b="1" dirty="0">
              <a:solidFill>
                <a:srgbClr val="002060"/>
              </a:solidFill>
              <a:latin typeface="Monotype Corsiva" pitchFamily="66" charset="0"/>
            </a:endParaRPr>
          </a:p>
        </p:txBody>
      </p:sp>
      <p:sp>
        <p:nvSpPr>
          <p:cNvPr id="8" name="Скругленный прямоугольник 7"/>
          <p:cNvSpPr/>
          <p:nvPr/>
        </p:nvSpPr>
        <p:spPr>
          <a:xfrm>
            <a:off x="714348" y="142852"/>
            <a:ext cx="3571900" cy="142876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rPr>
              <a:t>А вы никогда не задумывались, как зимуют деревья?</a:t>
            </a:r>
          </a:p>
          <a:p>
            <a:pPr algn="ctr"/>
            <a:r>
              <a:rPr lang="ru-RU" sz="1400" b="1" dirty="0" smtClean="0">
                <a:solidFill>
                  <a:srgbClr val="002060"/>
                </a:solidFill>
              </a:rPr>
              <a:t>Снег их корни укрывает, ветер кроны их качает. Деревья сонные стоят и стоя спят и стоят спят..</a:t>
            </a:r>
            <a:endParaRPr lang="ru-RU" sz="1400" b="1" dirty="0">
              <a:solidFill>
                <a:srgbClr val="00206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1026" name="Picture 2" descr="C:\Users\Admin\Desktop\фото работа дет сад\зима 2021прогулка\20210205_120317.jpg"/>
          <p:cNvPicPr>
            <a:picLocks noChangeAspect="1" noChangeArrowheads="1"/>
          </p:cNvPicPr>
          <p:nvPr/>
        </p:nvPicPr>
        <p:blipFill>
          <a:blip r:embed="rId3" cstate="print"/>
          <a:srcRect/>
          <a:stretch>
            <a:fillRect/>
          </a:stretch>
        </p:blipFill>
        <p:spPr bwMode="auto">
          <a:xfrm>
            <a:off x="4000496" y="1571612"/>
            <a:ext cx="4929222" cy="4286280"/>
          </a:xfrm>
          <a:prstGeom prst="rect">
            <a:avLst/>
          </a:prstGeom>
          <a:noFill/>
        </p:spPr>
      </p:pic>
      <p:pic>
        <p:nvPicPr>
          <p:cNvPr id="1027" name="Picture 3" descr="C:\Users\Admin\Desktop\фото работа дет сад\зима 2021прогулка\20210217_115414.jpg"/>
          <p:cNvPicPr>
            <a:picLocks noChangeAspect="1" noChangeArrowheads="1"/>
          </p:cNvPicPr>
          <p:nvPr/>
        </p:nvPicPr>
        <p:blipFill>
          <a:blip r:embed="rId4" cstate="print"/>
          <a:srcRect/>
          <a:stretch>
            <a:fillRect/>
          </a:stretch>
        </p:blipFill>
        <p:spPr bwMode="auto">
          <a:xfrm>
            <a:off x="214282" y="357166"/>
            <a:ext cx="3714763" cy="5929354"/>
          </a:xfrm>
          <a:prstGeom prst="rect">
            <a:avLst/>
          </a:prstGeom>
          <a:noFill/>
        </p:spPr>
      </p:pic>
      <p:sp>
        <p:nvSpPr>
          <p:cNvPr id="5" name="Овал 4"/>
          <p:cNvSpPr/>
          <p:nvPr/>
        </p:nvSpPr>
        <p:spPr>
          <a:xfrm>
            <a:off x="4071934" y="5715016"/>
            <a:ext cx="5072066" cy="928694"/>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rPr>
              <a:t>Что тебе снится , русская красавица, как </a:t>
            </a:r>
            <a:r>
              <a:rPr lang="ru-RU" sz="1600" b="1" dirty="0" err="1" smtClean="0">
                <a:solidFill>
                  <a:srgbClr val="002060"/>
                </a:solidFill>
              </a:rPr>
              <a:t>зимуется</a:t>
            </a:r>
            <a:r>
              <a:rPr lang="ru-RU" sz="1600" b="1" dirty="0" smtClean="0">
                <a:solidFill>
                  <a:srgbClr val="002060"/>
                </a:solidFill>
              </a:rPr>
              <a:t>?</a:t>
            </a:r>
            <a:endParaRPr lang="ru-RU" sz="1600" b="1" dirty="0">
              <a:solidFill>
                <a:srgbClr val="002060"/>
              </a:solidFill>
            </a:endParaRPr>
          </a:p>
        </p:txBody>
      </p:sp>
      <p:sp>
        <p:nvSpPr>
          <p:cNvPr id="6" name="Овал 5"/>
          <p:cNvSpPr/>
          <p:nvPr/>
        </p:nvSpPr>
        <p:spPr>
          <a:xfrm>
            <a:off x="3214678" y="0"/>
            <a:ext cx="3643338" cy="12858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rPr>
              <a:t>Намела метелица сугробов высоких, укрыла наше деревце теплым , снежным одеялом</a:t>
            </a:r>
            <a:endParaRPr lang="ru-RU" sz="1600" b="1" dirty="0">
              <a:solidFill>
                <a:srgbClr val="00206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074" name="Picture 2" descr="C:\Users\Admin\Desktop\фото работа дет сад\зима 2021прогулка\20210217_115326.jpg"/>
          <p:cNvPicPr>
            <a:picLocks noChangeAspect="1" noChangeArrowheads="1"/>
          </p:cNvPicPr>
          <p:nvPr/>
        </p:nvPicPr>
        <p:blipFill>
          <a:blip r:embed="rId3" cstate="print"/>
          <a:srcRect l="14844" r="14062"/>
          <a:stretch>
            <a:fillRect/>
          </a:stretch>
        </p:blipFill>
        <p:spPr bwMode="auto">
          <a:xfrm>
            <a:off x="285720" y="1214422"/>
            <a:ext cx="3929090" cy="3214710"/>
          </a:xfrm>
          <a:prstGeom prst="rect">
            <a:avLst/>
          </a:prstGeom>
          <a:noFill/>
        </p:spPr>
      </p:pic>
      <p:sp>
        <p:nvSpPr>
          <p:cNvPr id="5" name="Скругленный прямоугольник 4"/>
          <p:cNvSpPr/>
          <p:nvPr/>
        </p:nvSpPr>
        <p:spPr>
          <a:xfrm>
            <a:off x="357158" y="214290"/>
            <a:ext cx="6643734" cy="91440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rgbClr val="002060"/>
                </a:solidFill>
              </a:rPr>
              <a:t>В  морозный денёк можно сделать много зимних находок. Мы копали, копали и выкопали из под снега веточки лиственницы. Пригляделись, а на веточках шишки сидят, да так крепко! Решили сделать зимний букет и украсить им нашу веранду.</a:t>
            </a:r>
            <a:endParaRPr lang="ru-RU" sz="1600" dirty="0">
              <a:solidFill>
                <a:srgbClr val="002060"/>
              </a:solidFill>
            </a:endParaRPr>
          </a:p>
        </p:txBody>
      </p:sp>
      <p:pic>
        <p:nvPicPr>
          <p:cNvPr id="6" name="Рисунок 5"/>
          <p:cNvPicPr/>
          <p:nvPr/>
        </p:nvPicPr>
        <p:blipFill>
          <a:blip r:embed="rId4" cstate="print">
            <a:extLst>
              <a:ext uri="{28A0092B-C50C-407E-A947-70E740481C1C}">
                <a14:useLocalDpi xmlns:a14="http://schemas.microsoft.com/office/drawing/2010/main" val="0"/>
              </a:ext>
            </a:extLst>
          </a:blip>
          <a:stretch>
            <a:fillRect/>
          </a:stretch>
        </p:blipFill>
        <p:spPr>
          <a:xfrm>
            <a:off x="4214810" y="2214554"/>
            <a:ext cx="4756162" cy="3214686"/>
          </a:xfrm>
          <a:prstGeom prst="rect">
            <a:avLst/>
          </a:prstGeom>
        </p:spPr>
      </p:pic>
      <p:sp>
        <p:nvSpPr>
          <p:cNvPr id="8" name="Скругленный прямоугольник 7"/>
          <p:cNvSpPr/>
          <p:nvPr/>
        </p:nvSpPr>
        <p:spPr>
          <a:xfrm>
            <a:off x="357158" y="5000636"/>
            <a:ext cx="6429420" cy="17716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rPr>
              <a:t>Мы придумали игру «Копатели-искатели»</a:t>
            </a:r>
          </a:p>
          <a:p>
            <a:pPr algn="ctr"/>
            <a:r>
              <a:rPr lang="ru-RU" sz="1600" b="1" dirty="0" smtClean="0">
                <a:solidFill>
                  <a:srgbClr val="002060"/>
                </a:solidFill>
              </a:rPr>
              <a:t>В снегу можно отыскать много чего интересного - прошлогодний листочек, веточку от дерева или замерзшие ягодки рябины..</a:t>
            </a:r>
          </a:p>
          <a:p>
            <a:pPr algn="ctr"/>
            <a:r>
              <a:rPr lang="ru-RU" sz="1600" b="1" dirty="0" smtClean="0">
                <a:solidFill>
                  <a:srgbClr val="002060"/>
                </a:solidFill>
              </a:rPr>
              <a:t>А кто то даже потерянную варежку нашёл. Вот какой полезной наша игра оказалась!</a:t>
            </a:r>
            <a:endParaRPr lang="ru-RU" sz="1600" b="1" dirty="0">
              <a:solidFill>
                <a:srgbClr val="00206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2050" name="Picture 2" descr="C:\Users\Admin\Desktop\фото работа дет сад\зима 2021прогулка\20210205_121337.jpg"/>
          <p:cNvPicPr>
            <a:picLocks noChangeAspect="1" noChangeArrowheads="1"/>
          </p:cNvPicPr>
          <p:nvPr/>
        </p:nvPicPr>
        <p:blipFill>
          <a:blip r:embed="rId3" cstate="print"/>
          <a:srcRect l="24218" r="33594"/>
          <a:stretch>
            <a:fillRect/>
          </a:stretch>
        </p:blipFill>
        <p:spPr bwMode="auto">
          <a:xfrm>
            <a:off x="4786314" y="285728"/>
            <a:ext cx="4214842" cy="5643602"/>
          </a:xfrm>
          <a:prstGeom prst="rect">
            <a:avLst/>
          </a:prstGeom>
          <a:noFill/>
        </p:spPr>
      </p:pic>
      <p:pic>
        <p:nvPicPr>
          <p:cNvPr id="2052" name="Picture 4" descr="C:\Users\Admin\Desktop\фото работа дет сад\зима 2021прогулка\20210217_115438.jpg"/>
          <p:cNvPicPr>
            <a:picLocks noChangeAspect="1" noChangeArrowheads="1"/>
          </p:cNvPicPr>
          <p:nvPr/>
        </p:nvPicPr>
        <p:blipFill>
          <a:blip r:embed="rId4" cstate="print"/>
          <a:srcRect t="15625" b="13541"/>
          <a:stretch>
            <a:fillRect/>
          </a:stretch>
        </p:blipFill>
        <p:spPr bwMode="auto">
          <a:xfrm>
            <a:off x="214282" y="1857364"/>
            <a:ext cx="3857625" cy="4857784"/>
          </a:xfrm>
          <a:prstGeom prst="rect">
            <a:avLst/>
          </a:prstGeom>
          <a:noFill/>
        </p:spPr>
      </p:pic>
      <p:sp>
        <p:nvSpPr>
          <p:cNvPr id="6" name="Скругленный прямоугольник 5"/>
          <p:cNvSpPr/>
          <p:nvPr/>
        </p:nvSpPr>
        <p:spPr>
          <a:xfrm>
            <a:off x="357158" y="142852"/>
            <a:ext cx="4572032" cy="150019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Мы сравнили осень и зиму : осенью салют из листьев, зимой салют из снега; осенью куличики песочные, зимой снежные!</a:t>
            </a:r>
            <a:endParaRPr lang="ru-RU" dirty="0">
              <a:solidFill>
                <a:srgbClr val="00206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Рисунок 2" descr="C:\Users\Admin\Desktop\ПРОЕКТ ЗИМУШКА ЗИМА 19-20\Фото Лепим снежные фигуры на конкурс 2019\20200109_121157.jpg"/>
          <p:cNvPicPr/>
          <p:nvPr/>
        </p:nvPicPr>
        <p:blipFill>
          <a:blip r:embed="rId3" cstate="print"/>
          <a:srcRect/>
          <a:stretch>
            <a:fillRect/>
          </a:stretch>
        </p:blipFill>
        <p:spPr bwMode="auto">
          <a:xfrm>
            <a:off x="285720" y="3071810"/>
            <a:ext cx="3500462" cy="3625850"/>
          </a:xfrm>
          <a:prstGeom prst="rect">
            <a:avLst/>
          </a:prstGeom>
          <a:noFill/>
          <a:ln w="9525">
            <a:noFill/>
            <a:miter lim="800000"/>
            <a:headEnd/>
            <a:tailEnd/>
          </a:ln>
        </p:spPr>
      </p:pic>
      <p:pic>
        <p:nvPicPr>
          <p:cNvPr id="4" name="Рисунок 3" descr="C:\Users\Admin\Desktop\ПРОЕКТ ЗИМУШКА ЗИМА 19-20\Фото Лепим снежные фигуры на конкурс 2019\20200109_121339.jpg"/>
          <p:cNvPicPr/>
          <p:nvPr/>
        </p:nvPicPr>
        <p:blipFill>
          <a:blip r:embed="rId4" cstate="print"/>
          <a:srcRect l="13308" t="7051" r="4166" b="16186"/>
          <a:stretch>
            <a:fillRect/>
          </a:stretch>
        </p:blipFill>
        <p:spPr bwMode="auto">
          <a:xfrm>
            <a:off x="5143504" y="3714752"/>
            <a:ext cx="3881447" cy="3057525"/>
          </a:xfrm>
          <a:prstGeom prst="rect">
            <a:avLst/>
          </a:prstGeom>
          <a:noFill/>
          <a:ln w="9525">
            <a:noFill/>
            <a:miter lim="800000"/>
            <a:headEnd/>
            <a:tailEnd/>
          </a:ln>
        </p:spPr>
      </p:pic>
      <p:pic>
        <p:nvPicPr>
          <p:cNvPr id="5" name="Рисунок 4" descr="C:\Users\Admin\Desktop\ПРОЕКТ ЗИМУШКА ЗИМА 19-20\Фото Лепим снежные фигуры на конкурс 2019\20200109_122438.jpg"/>
          <p:cNvPicPr/>
          <p:nvPr/>
        </p:nvPicPr>
        <p:blipFill>
          <a:blip r:embed="rId5" cstate="print"/>
          <a:srcRect t="4491" r="10936" b="29754"/>
          <a:stretch>
            <a:fillRect/>
          </a:stretch>
        </p:blipFill>
        <p:spPr bwMode="auto">
          <a:xfrm>
            <a:off x="3929058" y="142852"/>
            <a:ext cx="4857784" cy="3500462"/>
          </a:xfrm>
          <a:prstGeom prst="rect">
            <a:avLst/>
          </a:prstGeom>
          <a:noFill/>
          <a:ln w="9525">
            <a:noFill/>
            <a:miter lim="800000"/>
            <a:headEnd/>
            <a:tailEnd/>
          </a:ln>
        </p:spPr>
      </p:pic>
      <p:sp>
        <p:nvSpPr>
          <p:cNvPr id="6" name="Скругленный прямоугольник 5"/>
          <p:cNvSpPr/>
          <p:nvPr/>
        </p:nvSpPr>
        <p:spPr>
          <a:xfrm>
            <a:off x="214282" y="500042"/>
            <a:ext cx="3643338" cy="164307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Снег февральский мягкий, мягкий мялся под рукой, но как раз для снежной бабы нужен нам такой!!!</a:t>
            </a:r>
            <a:endParaRPr lang="ru-RU" b="1" dirty="0">
              <a:solidFill>
                <a:srgbClr val="00206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Рисунок 2" descr="C:\Users\Admin\Desktop\ПРОЕКТ ЗИМУШКА ЗИМА 19-20\Фото Лепим снежные фигуры на конкурс 2019\снеговики февраль 19\медведь и заяц янв 19\20190131_140303.jpg"/>
          <p:cNvPicPr/>
          <p:nvPr/>
        </p:nvPicPr>
        <p:blipFill>
          <a:blip r:embed="rId3" cstate="print"/>
          <a:srcRect l="15874" b="13622"/>
          <a:stretch>
            <a:fillRect/>
          </a:stretch>
        </p:blipFill>
        <p:spPr bwMode="auto">
          <a:xfrm>
            <a:off x="142844" y="2786058"/>
            <a:ext cx="4997450" cy="3848100"/>
          </a:xfrm>
          <a:prstGeom prst="rect">
            <a:avLst/>
          </a:prstGeom>
          <a:noFill/>
          <a:ln w="9525">
            <a:noFill/>
            <a:miter lim="800000"/>
            <a:headEnd/>
            <a:tailEnd/>
          </a:ln>
        </p:spPr>
      </p:pic>
      <p:pic>
        <p:nvPicPr>
          <p:cNvPr id="4" name="Рисунок 3" descr="C:\Users\Admin\Desktop\ПРОЕКТ ЗИМУШКА ЗИМА 19-20\Фото Лепим снежные фигуры на конкурс 2019\снеговики февраль 19\20181213_123024(0).jpg"/>
          <p:cNvPicPr/>
          <p:nvPr/>
        </p:nvPicPr>
        <p:blipFill>
          <a:blip r:embed="rId4" cstate="print"/>
          <a:srcRect/>
          <a:stretch>
            <a:fillRect/>
          </a:stretch>
        </p:blipFill>
        <p:spPr bwMode="auto">
          <a:xfrm>
            <a:off x="4152894" y="142852"/>
            <a:ext cx="4991106" cy="3876685"/>
          </a:xfrm>
          <a:prstGeom prst="rect">
            <a:avLst/>
          </a:prstGeom>
          <a:noFill/>
          <a:ln w="9525">
            <a:noFill/>
            <a:miter lim="800000"/>
            <a:headEnd/>
            <a:tailEnd/>
          </a:ln>
        </p:spPr>
      </p:pic>
      <p:sp>
        <p:nvSpPr>
          <p:cNvPr id="5" name="Овал 4"/>
          <p:cNvSpPr/>
          <p:nvPr/>
        </p:nvSpPr>
        <p:spPr>
          <a:xfrm>
            <a:off x="214282" y="142852"/>
            <a:ext cx="3714776" cy="242889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Летом мы строим из песка, а зимой лепим из снега.</a:t>
            </a:r>
          </a:p>
          <a:p>
            <a:pPr algn="ctr"/>
            <a:r>
              <a:rPr lang="ru-RU" dirty="0" smtClean="0">
                <a:solidFill>
                  <a:srgbClr val="002060"/>
                </a:solidFill>
              </a:rPr>
              <a:t>Немного выдумки и фантазии и глаз не оторвать от наших снежных фигур!</a:t>
            </a:r>
            <a:endParaRPr lang="ru-RU" dirty="0">
              <a:solidFill>
                <a:srgbClr val="002060"/>
              </a:solidFill>
            </a:endParaRPr>
          </a:p>
        </p:txBody>
      </p:sp>
      <p:sp>
        <p:nvSpPr>
          <p:cNvPr id="6" name="Овал 5"/>
          <p:cNvSpPr/>
          <p:nvPr/>
        </p:nvSpPr>
        <p:spPr>
          <a:xfrm>
            <a:off x="5000628" y="3857604"/>
            <a:ext cx="3786214" cy="300039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Работая со снегом мы сделали для себя маленькое открытие : из снега лепить можно только тогда, когда оттепель, а в мороз он рыхлый, пушистый, рассыпчатый!!</a:t>
            </a:r>
            <a:endParaRPr lang="ru-RU" dirty="0">
              <a:solidFill>
                <a:srgbClr val="00206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Admin\Desktop\1587234858_22-p-novogodnie-foni-dlya-prezentatsii-8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Picture 2" descr="C:\Users\Admin\Desktop\ПРОЕКТ ЗИМУШКА ЗИМА 19-20\Фото Лепим снежные фигуры на конкурс 2019\снеговики февраль 19\20181213_123235.jpg"/>
          <p:cNvPicPr>
            <a:picLocks noChangeAspect="1" noChangeArrowheads="1"/>
          </p:cNvPicPr>
          <p:nvPr/>
        </p:nvPicPr>
        <p:blipFill>
          <a:blip r:embed="rId3" cstate="print"/>
          <a:srcRect t="8333" b="8333"/>
          <a:stretch>
            <a:fillRect/>
          </a:stretch>
        </p:blipFill>
        <p:spPr bwMode="auto">
          <a:xfrm>
            <a:off x="1428728" y="2571744"/>
            <a:ext cx="6572296" cy="4286256"/>
          </a:xfrm>
          <a:prstGeom prst="rect">
            <a:avLst/>
          </a:prstGeom>
          <a:noFill/>
        </p:spPr>
      </p:pic>
      <p:sp>
        <p:nvSpPr>
          <p:cNvPr id="4" name="Овал 3"/>
          <p:cNvSpPr/>
          <p:nvPr/>
        </p:nvSpPr>
        <p:spPr>
          <a:xfrm>
            <a:off x="1785918" y="142852"/>
            <a:ext cx="5214974" cy="2214578"/>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Monotype Corsiva" pitchFamily="66" charset="0"/>
              </a:rPr>
              <a:t>Вот такая она зимушка зима!</a:t>
            </a:r>
          </a:p>
          <a:p>
            <a:pPr algn="ctr"/>
            <a:r>
              <a:rPr lang="ru-RU" sz="2400" b="1" dirty="0" smtClean="0">
                <a:solidFill>
                  <a:srgbClr val="002060"/>
                </a:solidFill>
                <a:latin typeface="Monotype Corsiva" pitchFamily="66" charset="0"/>
              </a:rPr>
              <a:t>Снежная, морозная, весёлая, забавная, игривая, красивая и детьми любимая!!! </a:t>
            </a:r>
            <a:endParaRPr lang="ru-RU" sz="2400" b="1" dirty="0">
              <a:solidFill>
                <a:srgbClr val="002060"/>
              </a:solidFill>
              <a:latin typeface="Monotype Corsiva"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Скругленный прямоугольник 2"/>
          <p:cNvSpPr/>
          <p:nvPr/>
        </p:nvSpPr>
        <p:spPr>
          <a:xfrm>
            <a:off x="142844" y="785794"/>
            <a:ext cx="8643998" cy="350046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Скругленный прямоугольник 3"/>
          <p:cNvSpPr/>
          <p:nvPr/>
        </p:nvSpPr>
        <p:spPr>
          <a:xfrm>
            <a:off x="142844" y="142852"/>
            <a:ext cx="8715436" cy="50006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latin typeface="Monotype Corsiva" pitchFamily="66" charset="0"/>
              </a:rPr>
              <a:t>Значение прогулки в экологическом образовании детей дошкольного возраста</a:t>
            </a:r>
            <a:endParaRPr lang="ru-RU" sz="2000" b="1" dirty="0">
              <a:solidFill>
                <a:srgbClr val="002060"/>
              </a:solidFill>
              <a:latin typeface="Monotype Corsiva" pitchFamily="66" charset="0"/>
            </a:endParaRPr>
          </a:p>
        </p:txBody>
      </p:sp>
      <p:sp>
        <p:nvSpPr>
          <p:cNvPr id="66561" name="Rectangle 1"/>
          <p:cNvSpPr>
            <a:spLocks noChangeArrowheads="1"/>
          </p:cNvSpPr>
          <p:nvPr/>
        </p:nvSpPr>
        <p:spPr bwMode="auto">
          <a:xfrm>
            <a:off x="357158" y="785794"/>
            <a:ext cx="821537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r>
              <a:rPr kumimoji="0" lang="ru-RU" sz="120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r>
              <a:rPr kumimoji="0" lang="ru-RU" sz="140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Удивительный мир природы… Он встречает ребенка морем звуков, запахов, сотней загадок и тайн, заставляет смотреть, слушать, думать.</a:t>
            </a:r>
            <a:endParaRPr kumimoji="0" lang="ru-RU" sz="1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В сердце каждого из нас с детства остаются нежные и щемящие воспоминания: узкая тропинка в лесу, пронизанном особым светом, наполненном звуками и запахами; тихий пруд с зелеными берегами и </a:t>
            </a:r>
            <a:r>
              <a:rPr kumimoji="0" lang="ru-RU" sz="1400" i="0" u="none" strike="noStrike" cap="none" normalizeH="0" baseline="0" dirty="0" err="1" smtClean="0">
                <a:ln>
                  <a:noFill/>
                </a:ln>
                <a:solidFill>
                  <a:srgbClr val="000000"/>
                </a:solidFill>
                <a:effectLst/>
                <a:latin typeface="Calibri" pitchFamily="34" charset="0"/>
                <a:ea typeface="Times New Roman" pitchFamily="18" charset="0"/>
                <a:cs typeface="Calibri" pitchFamily="34" charset="0"/>
              </a:rPr>
              <a:t>голубым</a:t>
            </a:r>
            <a:r>
              <a:rPr kumimoji="0" lang="ru-RU" sz="140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отражением небес; золотистое поле пшеницы в знойный летний день; крошечный кузовок, доверху наполненный земляникой… Эти памятные картины согревают сердце во взрослой суетной жизни, соединяя тонкими невидимыми нитями с детством, где было так много света и красоты.</a:t>
            </a:r>
            <a:endParaRPr kumimoji="0" lang="ru-RU" sz="1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А если ничего этого не было и вы никогда не бродили по шелковым травам, не видели разноцветья лугов, не смотрелись в лесные озера-зеркала, не слышали соловьиных трелей, потому что детство было отгорожено от живой природы безразличным отношением к ней взрослых, дефицитом жизненного пространства, забором и строгим распорядком дня в дошкольном учреждении? К сожалению, обеднение природной среды не лучший признак нашей сегодняшней жизни.</a:t>
            </a:r>
            <a:endParaRPr kumimoji="0" lang="ru-RU" sz="1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Человек - часть природы, без взаимодействия с которой его жизнь не может быть полноценной. Благодаря природе развивающийся организм постепенно накапливает здоровье и силы. Мир природы и мир движений, объединяясь, становятся мощным средством разностороннего развития ребенка в условиях психологического комфорта.</a:t>
            </a:r>
            <a:endParaRPr kumimoji="0" lang="ru-RU" sz="1400" i="0" u="none" strike="noStrike" cap="none" normalizeH="0" baseline="0" dirty="0" smtClean="0">
              <a:ln>
                <a:noFill/>
              </a:ln>
              <a:solidFill>
                <a:schemeClr val="tx1"/>
              </a:solidFill>
              <a:effectLst/>
              <a:latin typeface="Arial" pitchFamily="34" charset="0"/>
              <a:cs typeface="Arial" pitchFamily="34" charset="0"/>
            </a:endParaRPr>
          </a:p>
        </p:txBody>
      </p:sp>
      <p:sp>
        <p:nvSpPr>
          <p:cNvPr id="7" name="Скругленный прямоугольник 6"/>
          <p:cNvSpPr/>
          <p:nvPr/>
        </p:nvSpPr>
        <p:spPr>
          <a:xfrm>
            <a:off x="142844" y="4357694"/>
            <a:ext cx="8572560" cy="250030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562" name="Rectangle 2"/>
          <p:cNvSpPr>
            <a:spLocks noChangeArrowheads="1"/>
          </p:cNvSpPr>
          <p:nvPr/>
        </p:nvSpPr>
        <p:spPr bwMode="auto">
          <a:xfrm>
            <a:off x="357158" y="4357694"/>
            <a:ext cx="8286808"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r>
              <a:rPr kumimoji="0" lang="ru-RU" sz="14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Во всех группах детского сада для ознакомления детей с природой широко используются прогулки. Прогулки имеют большое воспитательно-образовательное значение: они обеспечивают непосредственное общение детей с природой в разные сезоны, активную деятельность. Воспитатель имеет возможность показать детям предметы и явления природы в естественных условиях, во всем их многообразии и взаимосвязях, формировать конкретные представления о насекомых, растениях, о сезонных явлениях, о труде человека, преобразующего природу; он вводит ребят в жизнь родной природы, учит их приглядываться, подмечать ее особенности. Это способствует воспитанию любознательности, наблюдательности, пытливости. Прогулки доставляют детям большую радость, оставляя часто неизгладимый след в их сознании. На основе впечатлений, полученных в процессе наблюдений, воспитывают любовь к родной природе.</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0-tub-ru.yandex.net/i?id=dc7adddbbe5cbb2d5f7426828b36db46&amp;n=33&amp;h=215&amp;w=382"/>
          <p:cNvPicPr>
            <a:picLocks noChangeAspect="1" noChangeArrowheads="1"/>
          </p:cNvPicPr>
          <p:nvPr/>
        </p:nvPicPr>
        <p:blipFill>
          <a:blip r:embed="rId2"/>
          <a:srcRect/>
          <a:stretch>
            <a:fillRect/>
          </a:stretch>
        </p:blipFill>
        <p:spPr bwMode="auto">
          <a:xfrm>
            <a:off x="0" y="0"/>
            <a:ext cx="9501158" cy="6858000"/>
          </a:xfrm>
          <a:prstGeom prst="rect">
            <a:avLst/>
          </a:prstGeom>
          <a:noFill/>
        </p:spPr>
      </p:pic>
      <p:sp>
        <p:nvSpPr>
          <p:cNvPr id="3" name="Овал 2"/>
          <p:cNvSpPr/>
          <p:nvPr/>
        </p:nvSpPr>
        <p:spPr>
          <a:xfrm>
            <a:off x="4572000" y="2857496"/>
            <a:ext cx="4714908" cy="400050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Monotype Corsiva" pitchFamily="66" charset="0"/>
              </a:rPr>
              <a:t>После долгой морозной зимы  наступила долгожданная весна!!! Ярко светит солнце, щебечут на разные голоса птицы, дни стали длиннее, вечера светлее. Так и тянет на улицу!!!</a:t>
            </a:r>
            <a:endParaRPr lang="ru-RU" sz="2400" b="1" dirty="0">
              <a:solidFill>
                <a:srgbClr val="002060"/>
              </a:solidFill>
              <a:latin typeface="Monotype Corsiva" pitchFamily="66" charset="0"/>
            </a:endParaRPr>
          </a:p>
        </p:txBody>
      </p:sp>
      <p:sp>
        <p:nvSpPr>
          <p:cNvPr id="4" name="Овал 3"/>
          <p:cNvSpPr/>
          <p:nvPr/>
        </p:nvSpPr>
        <p:spPr>
          <a:xfrm>
            <a:off x="0" y="1500174"/>
            <a:ext cx="4572000" cy="3929090"/>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ru-RU" sz="4000" b="1" dirty="0" smtClean="0">
                <a:solidFill>
                  <a:srgbClr val="FF0000"/>
                </a:solidFill>
                <a:latin typeface="Monotype Corsiva" pitchFamily="66" charset="0"/>
              </a:rPr>
              <a:t>       Март</a:t>
            </a:r>
          </a:p>
          <a:p>
            <a:pPr fontAlgn="base"/>
            <a:r>
              <a:rPr lang="ru-RU" sz="2000" b="1" dirty="0" smtClean="0">
                <a:solidFill>
                  <a:srgbClr val="7030A0"/>
                </a:solidFill>
                <a:latin typeface="Monotype Corsiva" pitchFamily="66" charset="0"/>
              </a:rPr>
              <a:t>То мороз, то лужи </a:t>
            </a:r>
            <a:r>
              <a:rPr lang="ru-RU" sz="2000" b="1" dirty="0" err="1" smtClean="0">
                <a:solidFill>
                  <a:srgbClr val="7030A0"/>
                </a:solidFill>
                <a:latin typeface="Monotype Corsiva" pitchFamily="66" charset="0"/>
              </a:rPr>
              <a:t>голубые</a:t>
            </a:r>
            <a:r>
              <a:rPr lang="ru-RU" sz="2000" b="1" dirty="0" smtClean="0">
                <a:solidFill>
                  <a:srgbClr val="7030A0"/>
                </a:solidFill>
                <a:latin typeface="Monotype Corsiva" pitchFamily="66" charset="0"/>
              </a:rPr>
              <a:t>,</a:t>
            </a:r>
            <a:br>
              <a:rPr lang="ru-RU" sz="2000" b="1" dirty="0" smtClean="0">
                <a:solidFill>
                  <a:srgbClr val="7030A0"/>
                </a:solidFill>
                <a:latin typeface="Monotype Corsiva" pitchFamily="66" charset="0"/>
              </a:rPr>
            </a:br>
            <a:r>
              <a:rPr lang="ru-RU" sz="2000" b="1" dirty="0" smtClean="0">
                <a:solidFill>
                  <a:srgbClr val="7030A0"/>
                </a:solidFill>
                <a:latin typeface="Monotype Corsiva" pitchFamily="66" charset="0"/>
              </a:rPr>
              <a:t>То метель, то солнечные дни.</a:t>
            </a:r>
            <a:br>
              <a:rPr lang="ru-RU" sz="2000" b="1" dirty="0" smtClean="0">
                <a:solidFill>
                  <a:srgbClr val="7030A0"/>
                </a:solidFill>
                <a:latin typeface="Monotype Corsiva" pitchFamily="66" charset="0"/>
              </a:rPr>
            </a:br>
            <a:r>
              <a:rPr lang="ru-RU" sz="2000" b="1" dirty="0" smtClean="0">
                <a:solidFill>
                  <a:srgbClr val="7030A0"/>
                </a:solidFill>
                <a:latin typeface="Monotype Corsiva" pitchFamily="66" charset="0"/>
              </a:rPr>
              <a:t>На пригорках пятна снеговые</a:t>
            </a:r>
            <a:br>
              <a:rPr lang="ru-RU" sz="2000" b="1" dirty="0" smtClean="0">
                <a:solidFill>
                  <a:srgbClr val="7030A0"/>
                </a:solidFill>
                <a:latin typeface="Monotype Corsiva" pitchFamily="66" charset="0"/>
              </a:rPr>
            </a:br>
            <a:r>
              <a:rPr lang="ru-RU" sz="2000" b="1" dirty="0" smtClean="0">
                <a:solidFill>
                  <a:srgbClr val="7030A0"/>
                </a:solidFill>
                <a:latin typeface="Monotype Corsiva" pitchFamily="66" charset="0"/>
              </a:rPr>
              <a:t>Прячутся от солнышка в тени.</a:t>
            </a:r>
            <a:br>
              <a:rPr lang="ru-RU" sz="2000" b="1" dirty="0" smtClean="0">
                <a:solidFill>
                  <a:srgbClr val="7030A0"/>
                </a:solidFill>
                <a:latin typeface="Monotype Corsiva" pitchFamily="66" charset="0"/>
              </a:rPr>
            </a:br>
            <a:r>
              <a:rPr lang="ru-RU" sz="2000" b="1" dirty="0" smtClean="0">
                <a:solidFill>
                  <a:srgbClr val="7030A0"/>
                </a:solidFill>
                <a:latin typeface="Monotype Corsiva" pitchFamily="66" charset="0"/>
              </a:rPr>
              <a:t>Над землёй- гусиная цепочка,</a:t>
            </a:r>
            <a:br>
              <a:rPr lang="ru-RU" sz="2000" b="1" dirty="0" smtClean="0">
                <a:solidFill>
                  <a:srgbClr val="7030A0"/>
                </a:solidFill>
                <a:latin typeface="Monotype Corsiva" pitchFamily="66" charset="0"/>
              </a:rPr>
            </a:br>
            <a:r>
              <a:rPr lang="ru-RU" sz="2000" b="1" dirty="0" smtClean="0">
                <a:solidFill>
                  <a:srgbClr val="7030A0"/>
                </a:solidFill>
                <a:latin typeface="Monotype Corsiva" pitchFamily="66" charset="0"/>
              </a:rPr>
              <a:t>На земле —проснулся ручеёк,</a:t>
            </a:r>
            <a:br>
              <a:rPr lang="ru-RU" sz="2000" b="1" dirty="0" smtClean="0">
                <a:solidFill>
                  <a:srgbClr val="7030A0"/>
                </a:solidFill>
                <a:latin typeface="Monotype Corsiva" pitchFamily="66" charset="0"/>
              </a:rPr>
            </a:br>
            <a:r>
              <a:rPr lang="ru-RU" sz="2000" b="1" dirty="0" smtClean="0">
                <a:solidFill>
                  <a:srgbClr val="7030A0"/>
                </a:solidFill>
                <a:latin typeface="Monotype Corsiva" pitchFamily="66" charset="0"/>
              </a:rPr>
              <a:t>И зиме показывает почка</a:t>
            </a:r>
            <a:br>
              <a:rPr lang="ru-RU" sz="2000" b="1" dirty="0" smtClean="0">
                <a:solidFill>
                  <a:srgbClr val="7030A0"/>
                </a:solidFill>
                <a:latin typeface="Monotype Corsiva" pitchFamily="66" charset="0"/>
              </a:rPr>
            </a:br>
            <a:r>
              <a:rPr lang="ru-RU" sz="2000" b="1" dirty="0" smtClean="0">
                <a:solidFill>
                  <a:srgbClr val="7030A0"/>
                </a:solidFill>
                <a:latin typeface="Monotype Corsiva" pitchFamily="66" charset="0"/>
              </a:rPr>
              <a:t>Озорной, зелёный язычок.</a:t>
            </a:r>
            <a:endParaRPr lang="ru-RU" sz="2000" b="1" dirty="0">
              <a:solidFill>
                <a:srgbClr val="7030A0"/>
              </a:solidFill>
              <a:latin typeface="Monotype Corsiva" pitchFamily="66"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dracat.windchi.me/wp-content/uploads/2012/12/20070315-dscf506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Овал 2"/>
          <p:cNvSpPr/>
          <p:nvPr/>
        </p:nvSpPr>
        <p:spPr>
          <a:xfrm>
            <a:off x="214282" y="142852"/>
            <a:ext cx="4572032" cy="314327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ru-RU" sz="1600" b="1" dirty="0" smtClean="0"/>
              <a:t>                  </a:t>
            </a:r>
            <a:r>
              <a:rPr lang="ru-RU" sz="1600" b="1" dirty="0" smtClean="0">
                <a:solidFill>
                  <a:srgbClr val="002060"/>
                </a:solidFill>
              </a:rPr>
              <a:t>Но стоп! Теперь другая сторона весны: кругом грязь, слякоть, грязные сугробы, широкие лужи. Ни проехать, ни пройти, ни погулять с ребёнком. А солнце , </a:t>
            </a:r>
            <a:r>
              <a:rPr lang="ru-RU" sz="1600" b="1" dirty="0" err="1" smtClean="0">
                <a:solidFill>
                  <a:srgbClr val="002060"/>
                </a:solidFill>
              </a:rPr>
              <a:t>голубое</a:t>
            </a:r>
            <a:r>
              <a:rPr lang="ru-RU" sz="1600" b="1" dirty="0" smtClean="0">
                <a:solidFill>
                  <a:srgbClr val="002060"/>
                </a:solidFill>
              </a:rPr>
              <a:t> небо так и манят на улицу! Что же делать?</a:t>
            </a:r>
            <a:endParaRPr lang="ru-RU" sz="1600" b="1" dirty="0">
              <a:solidFill>
                <a:srgbClr val="002060"/>
              </a:solidFill>
            </a:endParaRPr>
          </a:p>
        </p:txBody>
      </p:sp>
      <p:sp>
        <p:nvSpPr>
          <p:cNvPr id="4" name="Овал 3"/>
          <p:cNvSpPr/>
          <p:nvPr/>
        </p:nvSpPr>
        <p:spPr>
          <a:xfrm>
            <a:off x="4071902" y="3500438"/>
            <a:ext cx="5072098" cy="321471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А что, если вместо назиданий «Не лезь!», «Не трогай!», превратить прогулку с малышом в увлекательное путешествие в мир природы ?</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https://im0-tub-ru.yandex.net/i?id=5fd318df24fb412747307329f7957949&amp;n=33&amp;h=215&amp;w=287"/>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Содержимое 4" descr="20170323_101706.jpg"/>
          <p:cNvPicPr>
            <a:picLocks noChangeAspect="1"/>
          </p:cNvPicPr>
          <p:nvPr/>
        </p:nvPicPr>
        <p:blipFill>
          <a:blip r:embed="rId3" cstate="print"/>
          <a:srcRect t="22727"/>
          <a:stretch>
            <a:fillRect/>
          </a:stretch>
        </p:blipFill>
        <p:spPr>
          <a:xfrm>
            <a:off x="4785348" y="142852"/>
            <a:ext cx="4358652" cy="4857784"/>
          </a:xfrm>
          <a:prstGeom prst="rect">
            <a:avLst/>
          </a:prstGeom>
        </p:spPr>
      </p:pic>
      <p:sp>
        <p:nvSpPr>
          <p:cNvPr id="4" name="Овал 3"/>
          <p:cNvSpPr/>
          <p:nvPr/>
        </p:nvSpPr>
        <p:spPr>
          <a:xfrm>
            <a:off x="0" y="0"/>
            <a:ext cx="3786214" cy="300039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latin typeface="Monotype Corsiva" pitchFamily="66" charset="0"/>
              </a:rPr>
              <a:t>С самого начала конечно же нужен позитивный настрой. Я стараюсь заинтересовать детей и вызвать у них интерес предстоящей прогулкой</a:t>
            </a:r>
            <a:endParaRPr lang="ru-RU" sz="2000" b="1" dirty="0">
              <a:solidFill>
                <a:srgbClr val="002060"/>
              </a:solidFill>
              <a:latin typeface="Monotype Corsiva" pitchFamily="66" charset="0"/>
            </a:endParaRPr>
          </a:p>
        </p:txBody>
      </p:sp>
      <p:sp>
        <p:nvSpPr>
          <p:cNvPr id="5" name="Овал 4"/>
          <p:cNvSpPr/>
          <p:nvPr/>
        </p:nvSpPr>
        <p:spPr>
          <a:xfrm>
            <a:off x="214282" y="3143248"/>
            <a:ext cx="3857652" cy="3214686"/>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latin typeface="Monotype Corsiva" pitchFamily="66" charset="0"/>
              </a:rPr>
              <a:t>Мы любуемся из окна просыпающимся утром, вспоминаем какое время года теперь на дворе, какие весенние месяцы дети знают и конечно же приметы по которым можно угадать данное время года.</a:t>
            </a:r>
            <a:endParaRPr lang="ru-RU" sz="2000" b="1" dirty="0">
              <a:solidFill>
                <a:srgbClr val="002060"/>
              </a:solidFill>
              <a:latin typeface="Monotype Corsiva" pitchFamily="66" charset="0"/>
            </a:endParaRPr>
          </a:p>
        </p:txBody>
      </p:sp>
      <p:sp>
        <p:nvSpPr>
          <p:cNvPr id="6" name="Овал 5"/>
          <p:cNvSpPr/>
          <p:nvPr/>
        </p:nvSpPr>
        <p:spPr>
          <a:xfrm>
            <a:off x="4214778" y="3786190"/>
            <a:ext cx="4929222" cy="250033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7030A0"/>
                </a:solidFill>
                <a:latin typeface="Monotype Corsiva" pitchFamily="66" charset="0"/>
              </a:rPr>
              <a:t>Затем я предлагаю детям отправиться на прогулку и отыскать там следы весны!!!</a:t>
            </a:r>
          </a:p>
          <a:p>
            <a:pPr algn="ctr"/>
            <a:r>
              <a:rPr lang="ru-RU" sz="2000" b="1" dirty="0" smtClean="0">
                <a:solidFill>
                  <a:srgbClr val="7030A0"/>
                </a:solidFill>
                <a:latin typeface="Monotype Corsiva" pitchFamily="66" charset="0"/>
              </a:rPr>
              <a:t>Итак, надеваем тёплые резиновые сапожки  и перчатки не промокашки, берём лопатки  и на весенний воздух!!!</a:t>
            </a:r>
            <a:endParaRPr lang="ru-RU" sz="2000" b="1" dirty="0">
              <a:solidFill>
                <a:srgbClr val="7030A0"/>
              </a:solidFill>
              <a:latin typeface="Monotype Corsiva" pitchFamily="66"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Рисунок 2" descr="20170321_114306.jpg"/>
          <p:cNvPicPr>
            <a:picLocks noChangeAspect="1"/>
          </p:cNvPicPr>
          <p:nvPr/>
        </p:nvPicPr>
        <p:blipFill>
          <a:blip r:embed="rId3" cstate="print"/>
          <a:srcRect l="7843"/>
          <a:stretch>
            <a:fillRect/>
          </a:stretch>
        </p:blipFill>
        <p:spPr>
          <a:xfrm>
            <a:off x="142844" y="2071678"/>
            <a:ext cx="5429288" cy="4271954"/>
          </a:xfrm>
          <a:prstGeom prst="rect">
            <a:avLst/>
          </a:prstGeom>
        </p:spPr>
      </p:pic>
      <p:sp>
        <p:nvSpPr>
          <p:cNvPr id="4" name="Овал 3"/>
          <p:cNvSpPr/>
          <p:nvPr/>
        </p:nvSpPr>
        <p:spPr>
          <a:xfrm>
            <a:off x="4214810" y="4929198"/>
            <a:ext cx="4643470" cy="184309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rPr>
              <a:t>А вот и первый след:</a:t>
            </a:r>
          </a:p>
          <a:p>
            <a:pPr algn="ctr"/>
            <a:r>
              <a:rPr lang="ru-RU" sz="1600" b="1" dirty="0" smtClean="0">
                <a:solidFill>
                  <a:srgbClr val="002060"/>
                </a:solidFill>
              </a:rPr>
              <a:t>Снег стал совсем уже не тот, что был зимой. Он потемнел, стал серым, очень сырым, мокрым, колючим.</a:t>
            </a:r>
            <a:endParaRPr lang="ru-RU" sz="1600" b="1" dirty="0">
              <a:solidFill>
                <a:srgbClr val="002060"/>
              </a:solidFill>
            </a:endParaRPr>
          </a:p>
        </p:txBody>
      </p:sp>
      <p:pic>
        <p:nvPicPr>
          <p:cNvPr id="5" name="Рисунок 4" descr="20170323_101912.jpg"/>
          <p:cNvPicPr>
            <a:picLocks noChangeAspect="1"/>
          </p:cNvPicPr>
          <p:nvPr/>
        </p:nvPicPr>
        <p:blipFill>
          <a:blip r:embed="rId4" cstate="print"/>
          <a:srcRect l="5208" t="11458" r="9722" b="30208"/>
          <a:stretch>
            <a:fillRect/>
          </a:stretch>
        </p:blipFill>
        <p:spPr>
          <a:xfrm>
            <a:off x="5429256" y="142852"/>
            <a:ext cx="3500462" cy="4000528"/>
          </a:xfrm>
          <a:prstGeom prst="rect">
            <a:avLst/>
          </a:prstGeom>
        </p:spPr>
      </p:pic>
      <p:sp>
        <p:nvSpPr>
          <p:cNvPr id="6" name="Скругленный прямоугольник 5"/>
          <p:cNvSpPr/>
          <p:nvPr/>
        </p:nvSpPr>
        <p:spPr>
          <a:xfrm>
            <a:off x="1428728" y="142852"/>
            <a:ext cx="3000396" cy="141446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latin typeface="Monotype Corsiva" pitchFamily="66" charset="0"/>
              </a:rPr>
              <a:t>Отправляемся в путешествие  </a:t>
            </a:r>
          </a:p>
          <a:p>
            <a:pPr algn="ctr"/>
            <a:r>
              <a:rPr lang="ru-RU" b="1" dirty="0" smtClean="0">
                <a:solidFill>
                  <a:srgbClr val="002060"/>
                </a:solidFill>
                <a:latin typeface="Monotype Corsiva" pitchFamily="66" charset="0"/>
              </a:rPr>
              <a:t>«По следам весны!»  </a:t>
            </a:r>
          </a:p>
          <a:p>
            <a:pPr algn="ctr"/>
            <a:r>
              <a:rPr lang="ru-RU" b="1" dirty="0" smtClean="0">
                <a:solidFill>
                  <a:srgbClr val="7030A0"/>
                </a:solidFill>
                <a:latin typeface="Monotype Corsiva" pitchFamily="66" charset="0"/>
              </a:rPr>
              <a:t>Обсуждение маршрута.</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Рисунок 2" descr="20170321_114420.jpg"/>
          <p:cNvPicPr>
            <a:picLocks noChangeAspect="1"/>
          </p:cNvPicPr>
          <p:nvPr/>
        </p:nvPicPr>
        <p:blipFill>
          <a:blip r:embed="rId3" cstate="print"/>
          <a:stretch>
            <a:fillRect/>
          </a:stretch>
        </p:blipFill>
        <p:spPr>
          <a:xfrm>
            <a:off x="214282" y="214290"/>
            <a:ext cx="4286280" cy="3214710"/>
          </a:xfrm>
          <a:prstGeom prst="rect">
            <a:avLst/>
          </a:prstGeom>
        </p:spPr>
      </p:pic>
      <p:sp>
        <p:nvSpPr>
          <p:cNvPr id="4" name="Овал 3"/>
          <p:cNvSpPr/>
          <p:nvPr/>
        </p:nvSpPr>
        <p:spPr>
          <a:xfrm>
            <a:off x="4357686" y="142852"/>
            <a:ext cx="3714776" cy="1714512"/>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smtClean="0">
              <a:solidFill>
                <a:srgbClr val="002060"/>
              </a:solidFill>
            </a:endParaRPr>
          </a:p>
          <a:p>
            <a:pPr algn="ctr"/>
            <a:r>
              <a:rPr lang="ru-RU" sz="1600" dirty="0" smtClean="0">
                <a:solidFill>
                  <a:srgbClr val="002060"/>
                </a:solidFill>
              </a:rPr>
              <a:t>Следом и второй след нашли. На нашем участке появилась первая проталинка!!! Солнышко землю пригрело – снег и растаял!!!</a:t>
            </a:r>
          </a:p>
          <a:p>
            <a:pPr algn="ctr"/>
            <a:endParaRPr lang="ru-RU" dirty="0"/>
          </a:p>
        </p:txBody>
      </p:sp>
      <p:pic>
        <p:nvPicPr>
          <p:cNvPr id="5" name="Рисунок 4" descr="20170321_114526.jpg"/>
          <p:cNvPicPr>
            <a:picLocks noChangeAspect="1"/>
          </p:cNvPicPr>
          <p:nvPr/>
        </p:nvPicPr>
        <p:blipFill>
          <a:blip r:embed="rId4" cstate="print"/>
          <a:srcRect r="14414"/>
          <a:stretch>
            <a:fillRect/>
          </a:stretch>
        </p:blipFill>
        <p:spPr>
          <a:xfrm>
            <a:off x="4000496" y="2214554"/>
            <a:ext cx="5000628" cy="4500594"/>
          </a:xfrm>
          <a:prstGeom prst="rect">
            <a:avLst/>
          </a:prstGeom>
        </p:spPr>
      </p:pic>
      <p:sp>
        <p:nvSpPr>
          <p:cNvPr id="6" name="Скругленный прямоугольник 5"/>
          <p:cNvSpPr/>
          <p:nvPr/>
        </p:nvSpPr>
        <p:spPr>
          <a:xfrm>
            <a:off x="928662" y="3929066"/>
            <a:ext cx="2500298" cy="248603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rgbClr val="002060"/>
                </a:solidFill>
              </a:rPr>
              <a:t>Ой, ребята, все сюда!</a:t>
            </a:r>
          </a:p>
          <a:p>
            <a:pPr algn="ctr"/>
            <a:r>
              <a:rPr lang="ru-RU" sz="1600" dirty="0" smtClean="0">
                <a:solidFill>
                  <a:srgbClr val="002060"/>
                </a:solidFill>
              </a:rPr>
              <a:t>Тут кругом вода, вода!!!</a:t>
            </a:r>
          </a:p>
          <a:p>
            <a:pPr algn="ctr"/>
            <a:r>
              <a:rPr lang="ru-RU" sz="1600" dirty="0" smtClean="0">
                <a:solidFill>
                  <a:srgbClr val="002060"/>
                </a:solidFill>
              </a:rPr>
              <a:t>Лужи разные какие:</a:t>
            </a:r>
          </a:p>
          <a:p>
            <a:pPr algn="ctr"/>
            <a:r>
              <a:rPr lang="ru-RU" sz="1600" dirty="0" smtClean="0">
                <a:solidFill>
                  <a:srgbClr val="002060"/>
                </a:solidFill>
              </a:rPr>
              <a:t>Маленькие и большие, </a:t>
            </a:r>
          </a:p>
          <a:p>
            <a:pPr algn="ctr"/>
            <a:r>
              <a:rPr lang="ru-RU" sz="1600" dirty="0" smtClean="0">
                <a:solidFill>
                  <a:srgbClr val="002060"/>
                </a:solidFill>
              </a:rPr>
              <a:t>Мелкие, глубокие,</a:t>
            </a:r>
          </a:p>
          <a:p>
            <a:pPr algn="ctr"/>
            <a:r>
              <a:rPr lang="ru-RU" sz="1600" dirty="0" smtClean="0">
                <a:solidFill>
                  <a:srgbClr val="002060"/>
                </a:solidFill>
              </a:rPr>
              <a:t>Узкие, широкие!</a:t>
            </a:r>
          </a:p>
          <a:p>
            <a:pPr algn="ctr"/>
            <a:r>
              <a:rPr lang="ru-RU" sz="1600" dirty="0" smtClean="0">
                <a:solidFill>
                  <a:srgbClr val="002060"/>
                </a:solidFill>
              </a:rPr>
              <a:t>А водичка холодна,</a:t>
            </a:r>
          </a:p>
          <a:p>
            <a:pPr algn="ctr"/>
            <a:r>
              <a:rPr lang="ru-RU" sz="1600" dirty="0" smtClean="0">
                <a:solidFill>
                  <a:srgbClr val="002060"/>
                </a:solidFill>
              </a:rPr>
              <a:t> Снега талого полна!!!</a:t>
            </a:r>
            <a:endParaRPr lang="ru-RU" sz="1600" dirty="0">
              <a:solidFill>
                <a:srgbClr val="00206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Рисунок 2" descr="20170321_114710.jpg"/>
          <p:cNvPicPr>
            <a:picLocks noChangeAspect="1"/>
          </p:cNvPicPr>
          <p:nvPr/>
        </p:nvPicPr>
        <p:blipFill>
          <a:blip r:embed="rId3" cstate="print"/>
          <a:srcRect t="9375"/>
          <a:stretch>
            <a:fillRect/>
          </a:stretch>
        </p:blipFill>
        <p:spPr>
          <a:xfrm>
            <a:off x="1785918" y="1571612"/>
            <a:ext cx="3186106" cy="5000636"/>
          </a:xfrm>
          <a:prstGeom prst="rect">
            <a:avLst/>
          </a:prstGeom>
        </p:spPr>
      </p:pic>
      <p:sp>
        <p:nvSpPr>
          <p:cNvPr id="4" name="Овал 3"/>
          <p:cNvSpPr/>
          <p:nvPr/>
        </p:nvSpPr>
        <p:spPr>
          <a:xfrm>
            <a:off x="0" y="0"/>
            <a:ext cx="2214546" cy="5072074"/>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rPr>
              <a:t>Мы нашли листочек который родился прошлой весной! Он был мокрый, коричневый и весь в пятнышках. Он был такой дряхлый, что мы не смогли сразу определить с какого он дерева. Ребята назвали его – листочек </a:t>
            </a:r>
            <a:r>
              <a:rPr lang="ru-RU" sz="1400" b="1" dirty="0" err="1" smtClean="0">
                <a:solidFill>
                  <a:srgbClr val="002060"/>
                </a:solidFill>
              </a:rPr>
              <a:t>старичечек</a:t>
            </a:r>
            <a:r>
              <a:rPr lang="ru-RU" sz="1400" b="1" dirty="0" smtClean="0">
                <a:solidFill>
                  <a:srgbClr val="002060"/>
                </a:solidFill>
              </a:rPr>
              <a:t>!</a:t>
            </a:r>
            <a:endParaRPr lang="ru-RU" sz="1400" b="1" dirty="0">
              <a:solidFill>
                <a:srgbClr val="002060"/>
              </a:solidFill>
            </a:endParaRPr>
          </a:p>
        </p:txBody>
      </p:sp>
      <p:pic>
        <p:nvPicPr>
          <p:cNvPr id="5" name="Содержимое 8" descr="20170321_115005.jpg"/>
          <p:cNvPicPr>
            <a:picLocks noChangeAspect="1"/>
          </p:cNvPicPr>
          <p:nvPr/>
        </p:nvPicPr>
        <p:blipFill>
          <a:blip r:embed="rId4" cstate="print"/>
          <a:stretch>
            <a:fillRect/>
          </a:stretch>
        </p:blipFill>
        <p:spPr>
          <a:xfrm>
            <a:off x="5429256" y="142852"/>
            <a:ext cx="3214710" cy="4525963"/>
          </a:xfrm>
          <a:prstGeom prst="rect">
            <a:avLst/>
          </a:prstGeom>
        </p:spPr>
      </p:pic>
      <p:sp>
        <p:nvSpPr>
          <p:cNvPr id="6" name="Овал 5"/>
          <p:cNvSpPr/>
          <p:nvPr/>
        </p:nvSpPr>
        <p:spPr>
          <a:xfrm>
            <a:off x="4071934" y="4500570"/>
            <a:ext cx="5072066" cy="2214578"/>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rgbClr val="7030A0"/>
              </a:solidFill>
            </a:endParaRPr>
          </a:p>
          <a:p>
            <a:pPr algn="ctr"/>
            <a:r>
              <a:rPr lang="ru-RU" b="1" dirty="0" smtClean="0">
                <a:solidFill>
                  <a:srgbClr val="7030A0"/>
                </a:solidFill>
              </a:rPr>
              <a:t>Снежное покрывало,</a:t>
            </a:r>
          </a:p>
          <a:p>
            <a:pPr algn="ctr"/>
            <a:r>
              <a:rPr lang="ru-RU" b="1" dirty="0" smtClean="0">
                <a:solidFill>
                  <a:srgbClr val="7030A0"/>
                </a:solidFill>
              </a:rPr>
              <a:t>На нашей клумбе лежало.</a:t>
            </a:r>
          </a:p>
          <a:p>
            <a:pPr algn="ctr"/>
            <a:r>
              <a:rPr lang="ru-RU" b="1" dirty="0" smtClean="0">
                <a:solidFill>
                  <a:srgbClr val="7030A0"/>
                </a:solidFill>
              </a:rPr>
              <a:t>Весна пришла,</a:t>
            </a:r>
          </a:p>
          <a:p>
            <a:pPr algn="ctr"/>
            <a:r>
              <a:rPr lang="ru-RU" b="1" dirty="0" smtClean="0">
                <a:solidFill>
                  <a:srgbClr val="7030A0"/>
                </a:solidFill>
              </a:rPr>
              <a:t>Покрывало приподняла.</a:t>
            </a:r>
          </a:p>
          <a:p>
            <a:pPr algn="ctr"/>
            <a:r>
              <a:rPr lang="ru-RU" b="1" dirty="0" smtClean="0">
                <a:solidFill>
                  <a:srgbClr val="7030A0"/>
                </a:solidFill>
              </a:rPr>
              <a:t>А под ним цветочков</a:t>
            </a:r>
          </a:p>
          <a:p>
            <a:pPr algn="ctr"/>
            <a:r>
              <a:rPr lang="ru-RU" b="1" dirty="0" smtClean="0">
                <a:solidFill>
                  <a:srgbClr val="7030A0"/>
                </a:solidFill>
              </a:rPr>
              <a:t>Зелёные  листочки.</a:t>
            </a:r>
          </a:p>
          <a:p>
            <a:pPr algn="ctr"/>
            <a:r>
              <a:rPr lang="ru-RU" b="1" dirty="0" smtClean="0">
                <a:solidFill>
                  <a:srgbClr val="7030A0"/>
                </a:solidFill>
              </a:rPr>
              <a:t>Это ли не чудо!!!</a:t>
            </a:r>
          </a:p>
          <a:p>
            <a:pPr algn="ct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Содержимое 4" descr="20170321_120036.jpg"/>
          <p:cNvPicPr>
            <a:picLocks noChangeAspect="1"/>
          </p:cNvPicPr>
          <p:nvPr/>
        </p:nvPicPr>
        <p:blipFill>
          <a:blip r:embed="rId3" cstate="print"/>
          <a:stretch>
            <a:fillRect/>
          </a:stretch>
        </p:blipFill>
        <p:spPr>
          <a:xfrm>
            <a:off x="6143636" y="214290"/>
            <a:ext cx="2715578" cy="4525963"/>
          </a:xfrm>
          <a:prstGeom prst="rect">
            <a:avLst/>
          </a:prstGeom>
        </p:spPr>
      </p:pic>
      <p:sp>
        <p:nvSpPr>
          <p:cNvPr id="4" name="Овал 3"/>
          <p:cNvSpPr/>
          <p:nvPr/>
        </p:nvSpPr>
        <p:spPr>
          <a:xfrm>
            <a:off x="5643570" y="4714884"/>
            <a:ext cx="3357586" cy="2143116"/>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Мы нашли ручеёк подо льдом!!! Надо его освободить от  ледяного плена, а то  он стал в лужу превращаться…</a:t>
            </a:r>
            <a:endParaRPr lang="ru-RU" b="1" dirty="0">
              <a:solidFill>
                <a:srgbClr val="002060"/>
              </a:solidFill>
            </a:endParaRPr>
          </a:p>
        </p:txBody>
      </p:sp>
      <p:pic>
        <p:nvPicPr>
          <p:cNvPr id="5" name="Рисунок 4" descr="20170321_120307.jpg"/>
          <p:cNvPicPr>
            <a:picLocks noChangeAspect="1"/>
          </p:cNvPicPr>
          <p:nvPr/>
        </p:nvPicPr>
        <p:blipFill>
          <a:blip r:embed="rId4" cstate="print"/>
          <a:srcRect l="3906" r="3906"/>
          <a:stretch>
            <a:fillRect/>
          </a:stretch>
        </p:blipFill>
        <p:spPr>
          <a:xfrm>
            <a:off x="142844" y="2786058"/>
            <a:ext cx="5286412" cy="3571900"/>
          </a:xfrm>
          <a:prstGeom prst="rect">
            <a:avLst/>
          </a:prstGeom>
        </p:spPr>
      </p:pic>
      <p:sp>
        <p:nvSpPr>
          <p:cNvPr id="6" name="Овал 5"/>
          <p:cNvSpPr/>
          <p:nvPr/>
        </p:nvSpPr>
        <p:spPr>
          <a:xfrm>
            <a:off x="642910" y="214290"/>
            <a:ext cx="3643306" cy="250033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dirty="0" smtClean="0">
              <a:solidFill>
                <a:srgbClr val="002060"/>
              </a:solidFill>
            </a:endParaRPr>
          </a:p>
          <a:p>
            <a:pPr algn="ctr"/>
            <a:endParaRPr lang="ru-RU" sz="1400" b="1" dirty="0">
              <a:solidFill>
                <a:srgbClr val="002060"/>
              </a:solidFill>
            </a:endParaRPr>
          </a:p>
          <a:p>
            <a:pPr algn="ctr"/>
            <a:endParaRPr lang="ru-RU" sz="1400" b="1" dirty="0" smtClean="0">
              <a:solidFill>
                <a:srgbClr val="002060"/>
              </a:solidFill>
            </a:endParaRPr>
          </a:p>
          <a:p>
            <a:pPr algn="ctr"/>
            <a:r>
              <a:rPr lang="ru-RU" sz="1400" b="1" dirty="0" smtClean="0">
                <a:solidFill>
                  <a:srgbClr val="002060"/>
                </a:solidFill>
              </a:rPr>
              <a:t>Солнце прячется за тучки: Прячет ножки, прячет ручки, Прячет лучики в подушки, Прячет щечки, прячет ушки. Прячет голову большую</a:t>
            </a:r>
          </a:p>
          <a:p>
            <a:pPr algn="ctr"/>
            <a:r>
              <a:rPr lang="ru-RU" sz="1400" b="1" dirty="0" smtClean="0">
                <a:solidFill>
                  <a:srgbClr val="002060"/>
                </a:solidFill>
              </a:rPr>
              <a:t> И прическу золотую. Натянуло одеяло -- Нам без солнца грустно стало.</a:t>
            </a:r>
          </a:p>
          <a:p>
            <a:pPr algn="ctr"/>
            <a:r>
              <a:rPr lang="ru-RU" sz="1400" b="1" dirty="0" smtClean="0">
                <a:solidFill>
                  <a:srgbClr val="002060"/>
                </a:solidFill>
              </a:rPr>
              <a:t/>
            </a:r>
            <a:br>
              <a:rPr lang="ru-RU" sz="1400" b="1" dirty="0" smtClean="0">
                <a:solidFill>
                  <a:srgbClr val="002060"/>
                </a:solidFill>
              </a:rPr>
            </a:br>
            <a:r>
              <a:rPr lang="ru-RU" dirty="0" smtClean="0"/>
              <a:t/>
            </a:r>
            <a:br>
              <a:rPr lang="ru-RU" dirty="0" smtClean="0"/>
            </a:b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Содержимое 4" descr="20170321_120527.jpg"/>
          <p:cNvPicPr>
            <a:picLocks noChangeAspect="1"/>
          </p:cNvPicPr>
          <p:nvPr/>
        </p:nvPicPr>
        <p:blipFill>
          <a:blip r:embed="rId3" cstate="print"/>
          <a:stretch>
            <a:fillRect/>
          </a:stretch>
        </p:blipFill>
        <p:spPr>
          <a:xfrm>
            <a:off x="142844" y="357166"/>
            <a:ext cx="3714776" cy="6143668"/>
          </a:xfrm>
          <a:prstGeom prst="rect">
            <a:avLst/>
          </a:prstGeom>
        </p:spPr>
      </p:pic>
      <p:sp>
        <p:nvSpPr>
          <p:cNvPr id="4" name="Овал 3"/>
          <p:cNvSpPr/>
          <p:nvPr/>
        </p:nvSpPr>
        <p:spPr>
          <a:xfrm>
            <a:off x="4071934" y="428604"/>
            <a:ext cx="4429156" cy="621508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rgbClr val="7030A0"/>
                </a:solidFill>
                <a:latin typeface="Monotype Corsiva" pitchFamily="66" charset="0"/>
              </a:rPr>
              <a:t>Здравствуй берёзка! </a:t>
            </a:r>
          </a:p>
          <a:p>
            <a:pPr algn="ctr"/>
            <a:r>
              <a:rPr lang="ru-RU" sz="2800" b="1" dirty="0" smtClean="0">
                <a:solidFill>
                  <a:srgbClr val="7030A0"/>
                </a:solidFill>
                <a:latin typeface="Monotype Corsiva" pitchFamily="66" charset="0"/>
              </a:rPr>
              <a:t>И ты весну встречаешь? Мы и на тебе следы весенние нашли: </a:t>
            </a:r>
          </a:p>
          <a:p>
            <a:pPr algn="ctr"/>
            <a:r>
              <a:rPr lang="ru-RU" sz="2800" b="1" dirty="0" smtClean="0">
                <a:solidFill>
                  <a:srgbClr val="7030A0"/>
                </a:solidFill>
                <a:latin typeface="Monotype Corsiva" pitchFamily="66" charset="0"/>
              </a:rPr>
              <a:t>Ствол твой от  морозов оттаял и стал тёплым! </a:t>
            </a:r>
            <a:endParaRPr lang="ru-RU" sz="2800" b="1" dirty="0">
              <a:solidFill>
                <a:srgbClr val="7030A0"/>
              </a:solidFill>
              <a:latin typeface="Monotype Corsiva" pitchFamily="66"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Рисунок 2" descr="20170321_120604.jpg"/>
          <p:cNvPicPr>
            <a:picLocks noChangeAspect="1"/>
          </p:cNvPicPr>
          <p:nvPr/>
        </p:nvPicPr>
        <p:blipFill>
          <a:blip r:embed="rId3" cstate="print"/>
          <a:srcRect t="15625"/>
          <a:stretch>
            <a:fillRect/>
          </a:stretch>
        </p:blipFill>
        <p:spPr>
          <a:xfrm>
            <a:off x="214282" y="714356"/>
            <a:ext cx="4114800" cy="5786454"/>
          </a:xfrm>
          <a:prstGeom prst="rect">
            <a:avLst/>
          </a:prstGeom>
        </p:spPr>
      </p:pic>
      <p:pic>
        <p:nvPicPr>
          <p:cNvPr id="4" name="Содержимое 9" descr="20170321_120613.jpg"/>
          <p:cNvPicPr>
            <a:picLocks noChangeAspect="1"/>
          </p:cNvPicPr>
          <p:nvPr/>
        </p:nvPicPr>
        <p:blipFill>
          <a:blip r:embed="rId4" cstate="print"/>
          <a:srcRect l="11171" t="15152"/>
          <a:stretch>
            <a:fillRect/>
          </a:stretch>
        </p:blipFill>
        <p:spPr>
          <a:xfrm>
            <a:off x="4357686" y="3643314"/>
            <a:ext cx="4128826" cy="2857520"/>
          </a:xfrm>
          <a:prstGeom prst="rect">
            <a:avLst/>
          </a:prstGeom>
        </p:spPr>
      </p:pic>
      <p:sp>
        <p:nvSpPr>
          <p:cNvPr id="5" name="Овал 4"/>
          <p:cNvSpPr/>
          <p:nvPr/>
        </p:nvSpPr>
        <p:spPr>
          <a:xfrm>
            <a:off x="4714876" y="1714488"/>
            <a:ext cx="3929090" cy="191453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Кто там в ветках заблудился,</a:t>
            </a:r>
          </a:p>
          <a:p>
            <a:pPr algn="ctr"/>
            <a:r>
              <a:rPr lang="ru-RU" b="1" dirty="0" smtClean="0">
                <a:solidFill>
                  <a:srgbClr val="002060"/>
                </a:solidFill>
              </a:rPr>
              <a:t>Ветер или , может, птица?</a:t>
            </a:r>
          </a:p>
          <a:p>
            <a:pPr algn="ctr"/>
            <a:r>
              <a:rPr lang="ru-RU" b="1" dirty="0" smtClean="0">
                <a:solidFill>
                  <a:srgbClr val="002060"/>
                </a:solidFill>
              </a:rPr>
              <a:t>Там ворона на суку</a:t>
            </a:r>
          </a:p>
          <a:p>
            <a:pPr algn="ctr"/>
            <a:r>
              <a:rPr lang="ru-RU" b="1" dirty="0" smtClean="0">
                <a:solidFill>
                  <a:srgbClr val="002060"/>
                </a:solidFill>
              </a:rPr>
              <a:t>Клювом дёргает кору!</a:t>
            </a:r>
            <a:endParaRPr lang="ru-RU" b="1" dirty="0">
              <a:solidFill>
                <a:srgbClr val="002060"/>
              </a:solidFill>
            </a:endParaRPr>
          </a:p>
        </p:txBody>
      </p:sp>
      <p:sp>
        <p:nvSpPr>
          <p:cNvPr id="6" name="Овал 5"/>
          <p:cNvSpPr/>
          <p:nvPr/>
        </p:nvSpPr>
        <p:spPr>
          <a:xfrm>
            <a:off x="2643174" y="0"/>
            <a:ext cx="4071966" cy="1357322"/>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7030A0"/>
                </a:solidFill>
              </a:rPr>
              <a:t>Просыпайтесь все  жучки,</a:t>
            </a:r>
          </a:p>
          <a:p>
            <a:pPr algn="ctr"/>
            <a:r>
              <a:rPr lang="ru-RU" b="1" dirty="0" smtClean="0">
                <a:solidFill>
                  <a:srgbClr val="7030A0"/>
                </a:solidFill>
              </a:rPr>
              <a:t>После зимней стужи,</a:t>
            </a:r>
          </a:p>
          <a:p>
            <a:pPr algn="ctr"/>
            <a:r>
              <a:rPr lang="ru-RU" b="1" dirty="0" smtClean="0">
                <a:solidFill>
                  <a:srgbClr val="7030A0"/>
                </a:solidFill>
              </a:rPr>
              <a:t>Выползайте поскорей</a:t>
            </a:r>
          </a:p>
          <a:p>
            <a:pPr algn="ctr"/>
            <a:r>
              <a:rPr lang="ru-RU" b="1" dirty="0" smtClean="0">
                <a:solidFill>
                  <a:srgbClr val="7030A0"/>
                </a:solidFill>
              </a:rPr>
              <a:t>Посмотреть на лужи!!</a:t>
            </a:r>
            <a:endParaRPr lang="ru-RU" b="1" dirty="0">
              <a:solidFill>
                <a:srgbClr val="7030A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4" name="Рисунок 3" descr="20170321_120620.jpg"/>
          <p:cNvPicPr>
            <a:picLocks noChangeAspect="1"/>
          </p:cNvPicPr>
          <p:nvPr/>
        </p:nvPicPr>
        <p:blipFill>
          <a:blip r:embed="rId3" cstate="print"/>
          <a:srcRect l="42609"/>
          <a:stretch>
            <a:fillRect/>
          </a:stretch>
        </p:blipFill>
        <p:spPr>
          <a:xfrm>
            <a:off x="4071934" y="214290"/>
            <a:ext cx="5072066" cy="6500858"/>
          </a:xfrm>
          <a:prstGeom prst="rect">
            <a:avLst/>
          </a:prstGeom>
        </p:spPr>
      </p:pic>
      <p:sp>
        <p:nvSpPr>
          <p:cNvPr id="5" name="Овал 4"/>
          <p:cNvSpPr/>
          <p:nvPr/>
        </p:nvSpPr>
        <p:spPr>
          <a:xfrm>
            <a:off x="285720" y="857232"/>
            <a:ext cx="3786214" cy="5072098"/>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А ещё ,кое где, берёзка сок пустила. Он стекал  узенькими ручейками по коре дерева. Ой, берёзонька, торопишь ты весну, не время тебе ещё нас соком угощать!!!</a:t>
            </a:r>
            <a:endParaRPr lang="ru-RU" b="1" dirty="0">
              <a:solidFill>
                <a:srgbClr val="00206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Скругленный прямоугольник 2"/>
          <p:cNvSpPr/>
          <p:nvPr/>
        </p:nvSpPr>
        <p:spPr>
          <a:xfrm>
            <a:off x="928662" y="285728"/>
            <a:ext cx="6143668" cy="371477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rgbClr val="002060"/>
                </a:solidFill>
                <a:latin typeface="Monotype Corsiva" pitchFamily="66" charset="0"/>
              </a:rPr>
              <a:t>Итак, мы приглашаем вас на прогулку по четырем временам года. Мы попробуем вас удивить и заинтересовать. Ведь как известно, всё интересное рядом. А повод к открытию можно найти прямо под ногами…</a:t>
            </a:r>
            <a:endParaRPr lang="ru-RU" sz="2800" b="1" dirty="0">
              <a:solidFill>
                <a:srgbClr val="002060"/>
              </a:solidFill>
              <a:latin typeface="Monotype Corsiva" pitchFamily="66"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Содержимое 4" descr="20170321_120911.jpg"/>
          <p:cNvPicPr>
            <a:picLocks noChangeAspect="1"/>
          </p:cNvPicPr>
          <p:nvPr/>
        </p:nvPicPr>
        <p:blipFill>
          <a:blip r:embed="rId3" cstate="print"/>
          <a:stretch>
            <a:fillRect/>
          </a:stretch>
        </p:blipFill>
        <p:spPr>
          <a:xfrm>
            <a:off x="142844" y="1714488"/>
            <a:ext cx="3643338" cy="4857784"/>
          </a:xfrm>
          <a:prstGeom prst="rect">
            <a:avLst/>
          </a:prstGeom>
        </p:spPr>
      </p:pic>
      <p:sp>
        <p:nvSpPr>
          <p:cNvPr id="4" name="Овал 3"/>
          <p:cNvSpPr/>
          <p:nvPr/>
        </p:nvSpPr>
        <p:spPr>
          <a:xfrm>
            <a:off x="928662" y="285728"/>
            <a:ext cx="3214710" cy="200026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latin typeface="Monotype Corsiva" pitchFamily="66" charset="0"/>
              </a:rPr>
              <a:t>А здесь весна от души наследила: </a:t>
            </a:r>
          </a:p>
          <a:p>
            <a:pPr algn="ctr"/>
            <a:r>
              <a:rPr lang="ru-RU" b="1" dirty="0" smtClean="0">
                <a:solidFill>
                  <a:srgbClr val="002060"/>
                </a:solidFill>
                <a:latin typeface="Monotype Corsiva" pitchFamily="66" charset="0"/>
              </a:rPr>
              <a:t>Снег в воду превратила!</a:t>
            </a:r>
          </a:p>
          <a:p>
            <a:pPr algn="ctr"/>
            <a:r>
              <a:rPr lang="ru-RU" b="1" dirty="0" smtClean="0">
                <a:solidFill>
                  <a:srgbClr val="002060"/>
                </a:solidFill>
                <a:latin typeface="Monotype Corsiva" pitchFamily="66" charset="0"/>
              </a:rPr>
              <a:t>Кто по её следам ходил,</a:t>
            </a:r>
          </a:p>
          <a:p>
            <a:pPr algn="ctr"/>
            <a:r>
              <a:rPr lang="ru-RU" b="1" dirty="0" smtClean="0">
                <a:solidFill>
                  <a:srgbClr val="002060"/>
                </a:solidFill>
                <a:latin typeface="Monotype Corsiva" pitchFamily="66" charset="0"/>
              </a:rPr>
              <a:t>Тот ноги точно промочил!!!</a:t>
            </a:r>
            <a:endParaRPr lang="ru-RU" b="1" dirty="0">
              <a:solidFill>
                <a:srgbClr val="002060"/>
              </a:solidFill>
              <a:latin typeface="Monotype Corsiva" pitchFamily="66" charset="0"/>
            </a:endParaRPr>
          </a:p>
        </p:txBody>
      </p:sp>
      <p:pic>
        <p:nvPicPr>
          <p:cNvPr id="5" name="Рисунок 4" descr="20170321_121024.jpg"/>
          <p:cNvPicPr>
            <a:picLocks noChangeAspect="1"/>
          </p:cNvPicPr>
          <p:nvPr/>
        </p:nvPicPr>
        <p:blipFill>
          <a:blip r:embed="rId4" cstate="print"/>
          <a:srcRect t="10417"/>
          <a:stretch>
            <a:fillRect/>
          </a:stretch>
        </p:blipFill>
        <p:spPr>
          <a:xfrm>
            <a:off x="5214942" y="142852"/>
            <a:ext cx="3643338" cy="4714860"/>
          </a:xfrm>
          <a:prstGeom prst="rect">
            <a:avLst/>
          </a:prstGeom>
        </p:spPr>
      </p:pic>
      <p:sp>
        <p:nvSpPr>
          <p:cNvPr id="6" name="Овал 5"/>
          <p:cNvSpPr/>
          <p:nvPr/>
        </p:nvSpPr>
        <p:spPr>
          <a:xfrm>
            <a:off x="5214942" y="4500570"/>
            <a:ext cx="3643338" cy="178595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latin typeface="Monotype Corsiva" pitchFamily="66" charset="0"/>
              </a:rPr>
              <a:t>Вкусным был зимой снежок</a:t>
            </a:r>
          </a:p>
          <a:p>
            <a:pPr algn="ctr"/>
            <a:r>
              <a:rPr lang="ru-RU" sz="2000" b="1" dirty="0" smtClean="0">
                <a:solidFill>
                  <a:srgbClr val="002060"/>
                </a:solidFill>
                <a:latin typeface="Monotype Corsiva" pitchFamily="66" charset="0"/>
              </a:rPr>
              <a:t>Когда лепили пирожок.</a:t>
            </a:r>
          </a:p>
          <a:p>
            <a:pPr algn="ctr"/>
            <a:r>
              <a:rPr lang="ru-RU" sz="2000" b="1" dirty="0" smtClean="0">
                <a:solidFill>
                  <a:srgbClr val="002060"/>
                </a:solidFill>
                <a:latin typeface="Monotype Corsiva" pitchFamily="66" charset="0"/>
              </a:rPr>
              <a:t>А теперь не видный</a:t>
            </a:r>
          </a:p>
          <a:p>
            <a:pPr algn="ctr"/>
            <a:r>
              <a:rPr lang="ru-RU" sz="2000" b="1" dirty="0" smtClean="0">
                <a:solidFill>
                  <a:srgbClr val="002060"/>
                </a:solidFill>
                <a:latin typeface="Monotype Corsiva" pitchFamily="66" charset="0"/>
              </a:rPr>
              <a:t>И не аппетитный!!!</a:t>
            </a:r>
            <a:endParaRPr lang="ru-RU" sz="2000" b="1" dirty="0">
              <a:solidFill>
                <a:srgbClr val="002060"/>
              </a:solidFill>
              <a:latin typeface="Monotype Corsiva" pitchFamily="66"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Рисунок 2" descr="20170321_121104.jpg"/>
          <p:cNvPicPr>
            <a:picLocks noChangeAspect="1"/>
          </p:cNvPicPr>
          <p:nvPr/>
        </p:nvPicPr>
        <p:blipFill>
          <a:blip r:embed="rId3" cstate="print"/>
          <a:srcRect t="15625"/>
          <a:stretch>
            <a:fillRect/>
          </a:stretch>
        </p:blipFill>
        <p:spPr>
          <a:xfrm>
            <a:off x="357158" y="357166"/>
            <a:ext cx="4114800" cy="5786454"/>
          </a:xfrm>
          <a:prstGeom prst="rect">
            <a:avLst/>
          </a:prstGeom>
        </p:spPr>
      </p:pic>
      <p:sp>
        <p:nvSpPr>
          <p:cNvPr id="4" name="Овал 3"/>
          <p:cNvSpPr/>
          <p:nvPr/>
        </p:nvSpPr>
        <p:spPr>
          <a:xfrm>
            <a:off x="3214678" y="4214818"/>
            <a:ext cx="3429024" cy="2643182"/>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latin typeface="Monotype Corsiva" pitchFamily="66" charset="0"/>
              </a:rPr>
              <a:t>На снегу иголочки</a:t>
            </a:r>
          </a:p>
          <a:p>
            <a:pPr algn="ctr"/>
            <a:r>
              <a:rPr lang="ru-RU" sz="2000" b="1" dirty="0" smtClean="0">
                <a:solidFill>
                  <a:srgbClr val="002060"/>
                </a:solidFill>
                <a:latin typeface="Monotype Corsiva" pitchFamily="66" charset="0"/>
              </a:rPr>
              <a:t>От зелёной ёлочки;</a:t>
            </a:r>
          </a:p>
          <a:p>
            <a:pPr algn="ctr"/>
            <a:r>
              <a:rPr lang="ru-RU" sz="2000" b="1" dirty="0" smtClean="0">
                <a:solidFill>
                  <a:srgbClr val="002060"/>
                </a:solidFill>
                <a:latin typeface="Monotype Corsiva" pitchFamily="66" charset="0"/>
              </a:rPr>
              <a:t>Палочки, соринки</a:t>
            </a:r>
          </a:p>
          <a:p>
            <a:pPr algn="ctr"/>
            <a:r>
              <a:rPr lang="ru-RU" sz="2000" b="1" dirty="0" smtClean="0">
                <a:solidFill>
                  <a:srgbClr val="002060"/>
                </a:solidFill>
                <a:latin typeface="Monotype Corsiva" pitchFamily="66" charset="0"/>
              </a:rPr>
              <a:t>И от наста льдинки.</a:t>
            </a:r>
          </a:p>
          <a:p>
            <a:pPr algn="ctr"/>
            <a:r>
              <a:rPr lang="ru-RU" sz="2000" b="1" dirty="0" smtClean="0">
                <a:solidFill>
                  <a:srgbClr val="002060"/>
                </a:solidFill>
                <a:latin typeface="Monotype Corsiva" pitchFamily="66" charset="0"/>
              </a:rPr>
              <a:t>Под ногами лёд, вода- </a:t>
            </a:r>
          </a:p>
          <a:p>
            <a:pPr algn="ctr"/>
            <a:r>
              <a:rPr lang="ru-RU" sz="2000" b="1" dirty="0" smtClean="0">
                <a:solidFill>
                  <a:srgbClr val="002060"/>
                </a:solidFill>
                <a:latin typeface="Monotype Corsiva" pitchFamily="66" charset="0"/>
              </a:rPr>
              <a:t>Значит здесь прошла весна!!!</a:t>
            </a:r>
            <a:endParaRPr lang="ru-RU" sz="2000" b="1" dirty="0">
              <a:solidFill>
                <a:srgbClr val="002060"/>
              </a:solidFill>
              <a:latin typeface="Monotype Corsiva" pitchFamily="66" charset="0"/>
            </a:endParaRPr>
          </a:p>
        </p:txBody>
      </p:sp>
      <p:pic>
        <p:nvPicPr>
          <p:cNvPr id="5" name="Содержимое 4" descr="20170323_111903.jpg"/>
          <p:cNvPicPr>
            <a:picLocks noChangeAspect="1"/>
          </p:cNvPicPr>
          <p:nvPr/>
        </p:nvPicPr>
        <p:blipFill>
          <a:blip r:embed="rId4" cstate="print"/>
          <a:stretch>
            <a:fillRect/>
          </a:stretch>
        </p:blipFill>
        <p:spPr>
          <a:xfrm>
            <a:off x="5929322" y="214290"/>
            <a:ext cx="2715578" cy="4525963"/>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Содержимое 9" descr="20170323_111715.jpg"/>
          <p:cNvPicPr>
            <a:picLocks noChangeAspect="1"/>
          </p:cNvPicPr>
          <p:nvPr/>
        </p:nvPicPr>
        <p:blipFill>
          <a:blip r:embed="rId3" cstate="print"/>
          <a:stretch>
            <a:fillRect/>
          </a:stretch>
        </p:blipFill>
        <p:spPr>
          <a:xfrm>
            <a:off x="500034" y="500042"/>
            <a:ext cx="7543272" cy="4525963"/>
          </a:xfrm>
          <a:prstGeom prst="rect">
            <a:avLst/>
          </a:prstGeom>
        </p:spPr>
      </p:pic>
      <p:sp>
        <p:nvSpPr>
          <p:cNvPr id="4" name="Овал 3"/>
          <p:cNvSpPr/>
          <p:nvPr/>
        </p:nvSpPr>
        <p:spPr>
          <a:xfrm>
            <a:off x="0" y="5143512"/>
            <a:ext cx="8786874" cy="1200152"/>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rgbClr val="002060"/>
                </a:solidFill>
                <a:latin typeface="Monotype Corsiva" pitchFamily="66" charset="0"/>
              </a:rPr>
              <a:t>Путешествие продолжается !</a:t>
            </a:r>
          </a:p>
          <a:p>
            <a:pPr algn="ctr"/>
            <a:r>
              <a:rPr lang="ru-RU" sz="2800" b="1" dirty="0" smtClean="0">
                <a:solidFill>
                  <a:srgbClr val="002060"/>
                </a:solidFill>
                <a:latin typeface="Monotype Corsiva" pitchFamily="66" charset="0"/>
              </a:rPr>
              <a:t>Оказывается снежное  покрывало не только на нашей клумбе лежало! </a:t>
            </a:r>
            <a:endParaRPr lang="ru-RU" sz="2800" b="1" dirty="0">
              <a:solidFill>
                <a:srgbClr val="002060"/>
              </a:solidFill>
              <a:latin typeface="Monotype Corsiva" pitchFamily="66"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Содержимое 8" descr="20170323_113140.jpg"/>
          <p:cNvPicPr>
            <a:picLocks noChangeAspect="1"/>
          </p:cNvPicPr>
          <p:nvPr/>
        </p:nvPicPr>
        <p:blipFill>
          <a:blip r:embed="rId3" cstate="print"/>
          <a:stretch>
            <a:fillRect/>
          </a:stretch>
        </p:blipFill>
        <p:spPr>
          <a:xfrm>
            <a:off x="6215074" y="2071678"/>
            <a:ext cx="2715578" cy="4525963"/>
          </a:xfrm>
          <a:prstGeom prst="rect">
            <a:avLst/>
          </a:prstGeom>
        </p:spPr>
      </p:pic>
      <p:sp>
        <p:nvSpPr>
          <p:cNvPr id="4" name="Овал 3"/>
          <p:cNvSpPr/>
          <p:nvPr/>
        </p:nvSpPr>
        <p:spPr>
          <a:xfrm>
            <a:off x="4357686" y="0"/>
            <a:ext cx="3071834" cy="3929066"/>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rgbClr val="002060"/>
                </a:solidFill>
              </a:rPr>
              <a:t>Каждый день мы наблюдали за тем, как солнышко припекало. От его тепла чёрные проталинки появлялись то тут то там. А сегодня мы нашли зелёную проталинку-это травка под снегом пряталась. Тёплые лучики снег растопили, травку из снежного плена освободили! Травка просыпайся, весну встречать поднимайся!</a:t>
            </a:r>
            <a:endParaRPr lang="ru-RU" sz="1400" dirty="0">
              <a:solidFill>
                <a:srgbClr val="002060"/>
              </a:solidFill>
            </a:endParaRPr>
          </a:p>
        </p:txBody>
      </p:sp>
      <p:pic>
        <p:nvPicPr>
          <p:cNvPr id="5" name="Рисунок 4" descr="20170323_113301.jpg"/>
          <p:cNvPicPr>
            <a:picLocks noChangeAspect="1"/>
          </p:cNvPicPr>
          <p:nvPr/>
        </p:nvPicPr>
        <p:blipFill>
          <a:blip r:embed="rId4" cstate="print"/>
          <a:srcRect t="15625"/>
          <a:stretch>
            <a:fillRect/>
          </a:stretch>
        </p:blipFill>
        <p:spPr>
          <a:xfrm>
            <a:off x="214282" y="142852"/>
            <a:ext cx="4114800" cy="5786454"/>
          </a:xfrm>
          <a:prstGeom prst="rect">
            <a:avLst/>
          </a:prstGeom>
        </p:spPr>
      </p:pic>
      <p:sp>
        <p:nvSpPr>
          <p:cNvPr id="6" name="Овал 5"/>
          <p:cNvSpPr/>
          <p:nvPr/>
        </p:nvSpPr>
        <p:spPr>
          <a:xfrm>
            <a:off x="142844" y="4572008"/>
            <a:ext cx="3071834" cy="2128846"/>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С приходом зимы снег потемнел стал рыхлый, колючий и совсем «несъедобный»</a:t>
            </a:r>
            <a:endParaRPr lang="ru-RU" dirty="0">
              <a:solidFill>
                <a:srgbClr val="00206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Рисунок 2" descr="20170323_112256.jpg"/>
          <p:cNvPicPr>
            <a:picLocks noChangeAspect="1"/>
          </p:cNvPicPr>
          <p:nvPr/>
        </p:nvPicPr>
        <p:blipFill>
          <a:blip r:embed="rId3" cstate="print"/>
          <a:srcRect t="5208"/>
          <a:stretch>
            <a:fillRect/>
          </a:stretch>
        </p:blipFill>
        <p:spPr>
          <a:xfrm>
            <a:off x="4857752" y="214290"/>
            <a:ext cx="4114800" cy="6500810"/>
          </a:xfrm>
          <a:prstGeom prst="rect">
            <a:avLst/>
          </a:prstGeom>
        </p:spPr>
      </p:pic>
      <p:pic>
        <p:nvPicPr>
          <p:cNvPr id="4" name="Содержимое 4" descr="20170323_112348.jpg"/>
          <p:cNvPicPr>
            <a:picLocks noChangeAspect="1"/>
          </p:cNvPicPr>
          <p:nvPr/>
        </p:nvPicPr>
        <p:blipFill>
          <a:blip r:embed="rId4" cstate="print"/>
          <a:stretch>
            <a:fillRect/>
          </a:stretch>
        </p:blipFill>
        <p:spPr>
          <a:xfrm>
            <a:off x="428596" y="142852"/>
            <a:ext cx="2715578" cy="4525963"/>
          </a:xfrm>
          <a:prstGeom prst="rect">
            <a:avLst/>
          </a:prstGeom>
        </p:spPr>
      </p:pic>
      <p:sp>
        <p:nvSpPr>
          <p:cNvPr id="5" name="Овал 4"/>
          <p:cNvSpPr/>
          <p:nvPr/>
        </p:nvSpPr>
        <p:spPr>
          <a:xfrm>
            <a:off x="357158" y="4500570"/>
            <a:ext cx="4643470" cy="214314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rgbClr val="002060"/>
                </a:solidFill>
                <a:latin typeface="Monotype Corsiva" pitchFamily="66" charset="0"/>
              </a:rPr>
              <a:t>Здесь весна шагала тёплыми шагами.</a:t>
            </a:r>
          </a:p>
          <a:p>
            <a:pPr algn="ctr"/>
            <a:r>
              <a:rPr lang="ru-RU" sz="2800" b="1" dirty="0" smtClean="0">
                <a:solidFill>
                  <a:srgbClr val="002060"/>
                </a:solidFill>
                <a:latin typeface="Monotype Corsiva" pitchFamily="66" charset="0"/>
              </a:rPr>
              <a:t>И в </a:t>
            </a:r>
            <a:r>
              <a:rPr lang="ru-RU" sz="2800" b="1" dirty="0" err="1" smtClean="0">
                <a:solidFill>
                  <a:srgbClr val="002060"/>
                </a:solidFill>
                <a:latin typeface="Monotype Corsiva" pitchFamily="66" charset="0"/>
              </a:rPr>
              <a:t>следочках</a:t>
            </a:r>
            <a:r>
              <a:rPr lang="ru-RU" sz="2800" b="1" dirty="0" smtClean="0">
                <a:solidFill>
                  <a:srgbClr val="002060"/>
                </a:solidFill>
                <a:latin typeface="Monotype Corsiva" pitchFamily="66" charset="0"/>
              </a:rPr>
              <a:t> от весны</a:t>
            </a:r>
          </a:p>
          <a:p>
            <a:pPr algn="ctr"/>
            <a:r>
              <a:rPr lang="ru-RU" sz="2800" b="1" dirty="0" smtClean="0">
                <a:solidFill>
                  <a:srgbClr val="002060"/>
                </a:solidFill>
                <a:latin typeface="Monotype Corsiva" pitchFamily="66" charset="0"/>
              </a:rPr>
              <a:t>Лужи тёмные видны!!!</a:t>
            </a:r>
            <a:endParaRPr lang="ru-RU" sz="2800" b="1" dirty="0">
              <a:solidFill>
                <a:srgbClr val="002060"/>
              </a:solidFill>
              <a:latin typeface="Monotype Corsiva" pitchFamily="66"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Содержимое 4" descr="20170323_112822.jpg"/>
          <p:cNvPicPr>
            <a:picLocks noChangeAspect="1"/>
          </p:cNvPicPr>
          <p:nvPr/>
        </p:nvPicPr>
        <p:blipFill>
          <a:blip r:embed="rId3" cstate="print"/>
          <a:stretch>
            <a:fillRect/>
          </a:stretch>
        </p:blipFill>
        <p:spPr>
          <a:xfrm>
            <a:off x="4714876" y="285728"/>
            <a:ext cx="4143871" cy="5626121"/>
          </a:xfrm>
          <a:prstGeom prst="rect">
            <a:avLst/>
          </a:prstGeom>
        </p:spPr>
      </p:pic>
      <p:sp>
        <p:nvSpPr>
          <p:cNvPr id="4" name="Овал 3"/>
          <p:cNvSpPr/>
          <p:nvPr/>
        </p:nvSpPr>
        <p:spPr>
          <a:xfrm>
            <a:off x="714348" y="285728"/>
            <a:ext cx="3786214" cy="5786478"/>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rgbClr val="002060"/>
                </a:solidFill>
              </a:rPr>
              <a:t>Очень ярко светит солнце, </a:t>
            </a:r>
            <a:endParaRPr lang="ru-RU" b="1" dirty="0" smtClean="0">
              <a:solidFill>
                <a:srgbClr val="002060"/>
              </a:solidFill>
            </a:endParaRPr>
          </a:p>
          <a:p>
            <a:pPr algn="ctr"/>
            <a:r>
              <a:rPr lang="ru-RU" b="1" dirty="0" smtClean="0">
                <a:solidFill>
                  <a:srgbClr val="002060"/>
                </a:solidFill>
              </a:rPr>
              <a:t>Греет </a:t>
            </a:r>
            <a:r>
              <a:rPr lang="ru-RU" b="1" dirty="0">
                <a:solidFill>
                  <a:srgbClr val="002060"/>
                </a:solidFill>
              </a:rPr>
              <a:t>ласково и нежно. Рано утром </a:t>
            </a:r>
            <a:r>
              <a:rPr lang="ru-RU" b="1" dirty="0" smtClean="0">
                <a:solidFill>
                  <a:srgbClr val="002060"/>
                </a:solidFill>
              </a:rPr>
              <a:t>нам </a:t>
            </a:r>
            <a:r>
              <a:rPr lang="ru-RU" b="1" dirty="0">
                <a:solidFill>
                  <a:srgbClr val="002060"/>
                </a:solidFill>
              </a:rPr>
              <a:t>в </a:t>
            </a:r>
            <a:r>
              <a:rPr lang="ru-RU" b="1" dirty="0" smtClean="0">
                <a:solidFill>
                  <a:srgbClr val="002060"/>
                </a:solidFill>
              </a:rPr>
              <a:t>оконце</a:t>
            </a:r>
          </a:p>
          <a:p>
            <a:pPr algn="ctr"/>
            <a:r>
              <a:rPr lang="ru-RU" b="1" dirty="0" smtClean="0">
                <a:solidFill>
                  <a:srgbClr val="002060"/>
                </a:solidFill>
              </a:rPr>
              <a:t> </a:t>
            </a:r>
            <a:r>
              <a:rPr lang="ru-RU" b="1" dirty="0">
                <a:solidFill>
                  <a:srgbClr val="002060"/>
                </a:solidFill>
              </a:rPr>
              <a:t>Заглянуло </a:t>
            </a:r>
            <a:r>
              <a:rPr lang="ru-RU" b="1" dirty="0" smtClean="0">
                <a:solidFill>
                  <a:srgbClr val="002060"/>
                </a:solidFill>
              </a:rPr>
              <a:t>спешно</a:t>
            </a:r>
            <a:r>
              <a:rPr lang="ru-RU" b="1" dirty="0">
                <a:solidFill>
                  <a:srgbClr val="002060"/>
                </a:solidFill>
              </a:rPr>
              <a:t>. </a:t>
            </a:r>
            <a:r>
              <a:rPr lang="ru-RU" b="1" dirty="0" err="1">
                <a:solidFill>
                  <a:srgbClr val="002060"/>
                </a:solidFill>
              </a:rPr>
              <a:t>Прикоснулося</a:t>
            </a:r>
            <a:r>
              <a:rPr lang="ru-RU" b="1" dirty="0">
                <a:solidFill>
                  <a:srgbClr val="002060"/>
                </a:solidFill>
              </a:rPr>
              <a:t> </a:t>
            </a:r>
            <a:r>
              <a:rPr lang="ru-RU" b="1" dirty="0" smtClean="0">
                <a:solidFill>
                  <a:srgbClr val="002060"/>
                </a:solidFill>
              </a:rPr>
              <a:t>лучом</a:t>
            </a:r>
          </a:p>
          <a:p>
            <a:pPr algn="ctr"/>
            <a:r>
              <a:rPr lang="ru-RU" b="1" dirty="0" smtClean="0">
                <a:solidFill>
                  <a:srgbClr val="002060"/>
                </a:solidFill>
              </a:rPr>
              <a:t> </a:t>
            </a:r>
            <a:r>
              <a:rPr lang="ru-RU" b="1" dirty="0">
                <a:solidFill>
                  <a:srgbClr val="002060"/>
                </a:solidFill>
              </a:rPr>
              <a:t>К </a:t>
            </a:r>
            <a:r>
              <a:rPr lang="ru-RU" b="1" dirty="0" err="1">
                <a:solidFill>
                  <a:srgbClr val="002060"/>
                </a:solidFill>
              </a:rPr>
              <a:t>розовой</a:t>
            </a:r>
            <a:r>
              <a:rPr lang="ru-RU" b="1" dirty="0">
                <a:solidFill>
                  <a:srgbClr val="002060"/>
                </a:solidFill>
              </a:rPr>
              <a:t> </a:t>
            </a:r>
            <a:r>
              <a:rPr lang="ru-RU" b="1" dirty="0" smtClean="0">
                <a:solidFill>
                  <a:srgbClr val="002060"/>
                </a:solidFill>
              </a:rPr>
              <a:t>щеке,</a:t>
            </a:r>
          </a:p>
          <a:p>
            <a:pPr algn="ctr"/>
            <a:r>
              <a:rPr lang="ru-RU" b="1" dirty="0" smtClean="0">
                <a:solidFill>
                  <a:srgbClr val="002060"/>
                </a:solidFill>
              </a:rPr>
              <a:t>Осветило </a:t>
            </a:r>
            <a:r>
              <a:rPr lang="ru-RU" b="1" dirty="0">
                <a:solidFill>
                  <a:srgbClr val="002060"/>
                </a:solidFill>
              </a:rPr>
              <a:t>все кругом. Луч — сожму в </a:t>
            </a:r>
            <a:r>
              <a:rPr lang="ru-RU" b="1" dirty="0" smtClean="0">
                <a:solidFill>
                  <a:srgbClr val="002060"/>
                </a:solidFill>
              </a:rPr>
              <a:t>руке</a:t>
            </a:r>
            <a:r>
              <a:rPr lang="ru-RU" b="1" dirty="0">
                <a:solidFill>
                  <a:srgbClr val="002060"/>
                </a:solidFill>
              </a:rPr>
              <a:t>!</a:t>
            </a:r>
            <a:endParaRPr lang="ru-RU" b="1" dirty="0" smtClean="0">
              <a:solidFill>
                <a:srgbClr val="002060"/>
              </a:solidFill>
            </a:endParaRPr>
          </a:p>
          <a:p>
            <a:pPr algn="ctr"/>
            <a:r>
              <a:rPr lang="ru-RU" b="1" dirty="0" smtClean="0">
                <a:solidFill>
                  <a:srgbClr val="002060"/>
                </a:solidFill>
              </a:rPr>
              <a:t> </a:t>
            </a:r>
            <a:r>
              <a:rPr lang="ru-RU" b="1" dirty="0">
                <a:solidFill>
                  <a:srgbClr val="002060"/>
                </a:solidFill>
              </a:rPr>
              <a:t>Я его не отпущу</a:t>
            </a:r>
            <a:r>
              <a:rPr lang="ru-RU" b="1" dirty="0" smtClean="0">
                <a:solidFill>
                  <a:srgbClr val="002060"/>
                </a:solidFill>
              </a:rPr>
              <a:t>,</a:t>
            </a:r>
          </a:p>
          <a:p>
            <a:pPr algn="ctr"/>
            <a:r>
              <a:rPr lang="ru-RU" b="1" dirty="0" smtClean="0">
                <a:solidFill>
                  <a:srgbClr val="002060"/>
                </a:solidFill>
              </a:rPr>
              <a:t> </a:t>
            </a:r>
            <a:r>
              <a:rPr lang="ru-RU" b="1" dirty="0">
                <a:solidFill>
                  <a:srgbClr val="002060"/>
                </a:solidFill>
              </a:rPr>
              <a:t>Пусть ладонь мне греет. В нем я лето отыщу, </a:t>
            </a:r>
            <a:endParaRPr lang="ru-RU" b="1" dirty="0" smtClean="0">
              <a:solidFill>
                <a:srgbClr val="002060"/>
              </a:solidFill>
            </a:endParaRPr>
          </a:p>
          <a:p>
            <a:pPr algn="ctr"/>
            <a:r>
              <a:rPr lang="ru-RU" b="1" dirty="0" smtClean="0">
                <a:solidFill>
                  <a:srgbClr val="002060"/>
                </a:solidFill>
              </a:rPr>
              <a:t>Не </a:t>
            </a:r>
            <a:r>
              <a:rPr lang="ru-RU" b="1" dirty="0">
                <a:solidFill>
                  <a:srgbClr val="002060"/>
                </a:solidFill>
              </a:rPr>
              <a:t>всякий так сумеет.</a:t>
            </a:r>
            <a:r>
              <a:rPr lang="ru-RU" sz="1600" b="1" dirty="0" smtClean="0">
                <a:solidFill>
                  <a:srgbClr val="002060"/>
                </a:solidFill>
              </a:rPr>
              <a:t/>
            </a:r>
            <a:br>
              <a:rPr lang="ru-RU" sz="1600" b="1" dirty="0" smtClean="0">
                <a:solidFill>
                  <a:srgbClr val="002060"/>
                </a:solidFill>
              </a:rPr>
            </a:br>
            <a:r>
              <a:rPr lang="ru-RU" sz="1600" b="1" dirty="0" smtClean="0">
                <a:solidFill>
                  <a:srgbClr val="002060"/>
                </a:solidFill>
              </a:rPr>
              <a:t/>
            </a:r>
            <a:br>
              <a:rPr lang="ru-RU" sz="1600" b="1" dirty="0" smtClean="0">
                <a:solidFill>
                  <a:srgbClr val="002060"/>
                </a:solidFill>
              </a:rPr>
            </a:br>
            <a:endParaRPr lang="ru-RU" sz="1600" b="1" dirty="0">
              <a:solidFill>
                <a:srgbClr val="00206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4" name="Содержимое 4" descr="20170323_113711.jpg"/>
          <p:cNvPicPr>
            <a:picLocks noChangeAspect="1"/>
          </p:cNvPicPr>
          <p:nvPr/>
        </p:nvPicPr>
        <p:blipFill>
          <a:blip r:embed="rId3" cstate="print"/>
          <a:stretch>
            <a:fillRect/>
          </a:stretch>
        </p:blipFill>
        <p:spPr>
          <a:xfrm>
            <a:off x="4714876" y="428604"/>
            <a:ext cx="4001462" cy="6000792"/>
          </a:xfrm>
          <a:prstGeom prst="rect">
            <a:avLst/>
          </a:prstGeom>
        </p:spPr>
      </p:pic>
      <p:pic>
        <p:nvPicPr>
          <p:cNvPr id="6" name="Содержимое 4" descr="20170323_120150.jpg"/>
          <p:cNvPicPr>
            <a:picLocks noChangeAspect="1"/>
          </p:cNvPicPr>
          <p:nvPr/>
        </p:nvPicPr>
        <p:blipFill>
          <a:blip r:embed="rId4" cstate="print"/>
          <a:srcRect t="17582"/>
          <a:stretch>
            <a:fillRect/>
          </a:stretch>
        </p:blipFill>
        <p:spPr>
          <a:xfrm>
            <a:off x="428596" y="1857364"/>
            <a:ext cx="3286148" cy="3429024"/>
          </a:xfrm>
          <a:prstGeom prst="rect">
            <a:avLst/>
          </a:prstGeom>
        </p:spPr>
      </p:pic>
      <p:sp>
        <p:nvSpPr>
          <p:cNvPr id="7" name="Овал 6"/>
          <p:cNvSpPr/>
          <p:nvPr/>
        </p:nvSpPr>
        <p:spPr>
          <a:xfrm>
            <a:off x="142844" y="4786322"/>
            <a:ext cx="3929090" cy="1928802"/>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b="1" dirty="0" smtClean="0">
              <a:solidFill>
                <a:srgbClr val="002060"/>
              </a:solidFill>
            </a:endParaRPr>
          </a:p>
          <a:p>
            <a:pPr algn="ctr"/>
            <a:endParaRPr lang="ru-RU" sz="1600" b="1" dirty="0" smtClean="0">
              <a:solidFill>
                <a:srgbClr val="002060"/>
              </a:solidFill>
            </a:endParaRPr>
          </a:p>
          <a:p>
            <a:pPr algn="ctr"/>
            <a:r>
              <a:rPr lang="ru-RU" sz="1600" b="1" dirty="0" smtClean="0">
                <a:solidFill>
                  <a:srgbClr val="002060"/>
                </a:solidFill>
              </a:rPr>
              <a:t>Солнце </a:t>
            </a:r>
            <a:r>
              <a:rPr lang="ru-RU" sz="1600" b="1" dirty="0">
                <a:solidFill>
                  <a:srgbClr val="002060"/>
                </a:solidFill>
              </a:rPr>
              <a:t>зиму растопило,</a:t>
            </a:r>
            <a:r>
              <a:rPr lang="ru-RU" sz="1600" b="1" dirty="0" smtClean="0">
                <a:solidFill>
                  <a:srgbClr val="002060"/>
                </a:solidFill>
              </a:rPr>
              <a:t/>
            </a:r>
            <a:br>
              <a:rPr lang="ru-RU" sz="1600" b="1" dirty="0" smtClean="0">
                <a:solidFill>
                  <a:srgbClr val="002060"/>
                </a:solidFill>
              </a:rPr>
            </a:br>
            <a:r>
              <a:rPr lang="ru-RU" sz="1600" b="1" dirty="0">
                <a:solidFill>
                  <a:srgbClr val="002060"/>
                </a:solidFill>
              </a:rPr>
              <a:t>Разбудило ручеёк</a:t>
            </a:r>
            <a:r>
              <a:rPr lang="ru-RU" sz="1600" b="1" dirty="0" smtClean="0">
                <a:solidFill>
                  <a:srgbClr val="002060"/>
                </a:solidFill>
              </a:rPr>
              <a:t/>
            </a:r>
            <a:br>
              <a:rPr lang="ru-RU" sz="1600" b="1" dirty="0" smtClean="0">
                <a:solidFill>
                  <a:srgbClr val="002060"/>
                </a:solidFill>
              </a:rPr>
            </a:br>
            <a:r>
              <a:rPr lang="ru-RU" sz="1600" b="1" dirty="0">
                <a:solidFill>
                  <a:srgbClr val="002060"/>
                </a:solidFill>
              </a:rPr>
              <a:t>Он помчался, что есть силы</a:t>
            </a:r>
            <a:r>
              <a:rPr lang="ru-RU" sz="1600" b="1" dirty="0" smtClean="0">
                <a:solidFill>
                  <a:srgbClr val="002060"/>
                </a:solidFill>
              </a:rPr>
              <a:t/>
            </a:r>
            <a:br>
              <a:rPr lang="ru-RU" sz="1600" b="1" dirty="0" smtClean="0">
                <a:solidFill>
                  <a:srgbClr val="002060"/>
                </a:solidFill>
              </a:rPr>
            </a:br>
            <a:r>
              <a:rPr lang="ru-RU" sz="1600" b="1" dirty="0">
                <a:solidFill>
                  <a:srgbClr val="002060"/>
                </a:solidFill>
              </a:rPr>
              <a:t>По </a:t>
            </a:r>
            <a:r>
              <a:rPr lang="ru-RU" sz="1600" b="1" dirty="0" smtClean="0">
                <a:solidFill>
                  <a:srgbClr val="002060"/>
                </a:solidFill>
              </a:rPr>
              <a:t>забору, </a:t>
            </a:r>
            <a:r>
              <a:rPr lang="ru-RU" sz="1600" b="1" dirty="0">
                <a:solidFill>
                  <a:srgbClr val="002060"/>
                </a:solidFill>
              </a:rPr>
              <a:t>наутек</a:t>
            </a:r>
            <a:r>
              <a:rPr lang="ru-RU" sz="1600" b="1" dirty="0" smtClean="0">
                <a:solidFill>
                  <a:srgbClr val="002060"/>
                </a:solidFill>
              </a:rPr>
              <a:t/>
            </a:r>
            <a:br>
              <a:rPr lang="ru-RU" sz="1600" b="1" dirty="0" smtClean="0">
                <a:solidFill>
                  <a:srgbClr val="002060"/>
                </a:solidFill>
              </a:rPr>
            </a:br>
            <a:r>
              <a:rPr lang="ru-RU" sz="1600" b="1" dirty="0" smtClean="0">
                <a:solidFill>
                  <a:srgbClr val="002060"/>
                </a:solidFill>
              </a:rPr>
              <a:t>Я кораблик запускаю,</a:t>
            </a:r>
          </a:p>
          <a:p>
            <a:pPr algn="ctr"/>
            <a:r>
              <a:rPr lang="ru-RU" sz="1600" b="1" dirty="0" smtClean="0">
                <a:solidFill>
                  <a:srgbClr val="002060"/>
                </a:solidFill>
              </a:rPr>
              <a:t>Ручей в море превращаю…..</a:t>
            </a:r>
            <a:br>
              <a:rPr lang="ru-RU" sz="1600" b="1" dirty="0" smtClean="0">
                <a:solidFill>
                  <a:srgbClr val="002060"/>
                </a:solidFill>
              </a:rPr>
            </a:br>
            <a:r>
              <a:rPr lang="ru-RU" dirty="0" smtClean="0"/>
              <a:t/>
            </a:r>
            <a:br>
              <a:rPr lang="ru-RU" dirty="0" smtClean="0"/>
            </a:br>
            <a:endParaRPr lang="ru-RU" dirty="0"/>
          </a:p>
        </p:txBody>
      </p:sp>
      <p:sp>
        <p:nvSpPr>
          <p:cNvPr id="5" name="Овал 4"/>
          <p:cNvSpPr/>
          <p:nvPr/>
        </p:nvSpPr>
        <p:spPr>
          <a:xfrm>
            <a:off x="2357422" y="0"/>
            <a:ext cx="3786246" cy="2285992"/>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rgbClr val="002060"/>
                </a:solidFill>
              </a:rPr>
              <a:t>Мы навестили старый пенёк. Он тоже весну встречал. Принарядился- оброс сочным , зелёным , пушистым мхом. Мы пенёк потрогали- тёплый, мох погладили- мокрый..</a:t>
            </a:r>
            <a:endParaRPr lang="ru-RU" sz="1600" dirty="0">
              <a:solidFill>
                <a:srgbClr val="00206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g0.liveinternet.ru/images/attach/c/8/99/155/99155094_1__49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Рисунок 2" descr="20170321_115329.jpg"/>
          <p:cNvPicPr>
            <a:picLocks noChangeAspect="1"/>
          </p:cNvPicPr>
          <p:nvPr/>
        </p:nvPicPr>
        <p:blipFill>
          <a:blip r:embed="rId3" cstate="print"/>
          <a:srcRect l="2344" r="12499"/>
          <a:stretch>
            <a:fillRect/>
          </a:stretch>
        </p:blipFill>
        <p:spPr>
          <a:xfrm>
            <a:off x="2714612" y="142852"/>
            <a:ext cx="6215106" cy="4500594"/>
          </a:xfrm>
          <a:prstGeom prst="rect">
            <a:avLst/>
          </a:prstGeom>
        </p:spPr>
      </p:pic>
      <p:sp>
        <p:nvSpPr>
          <p:cNvPr id="4" name="Овал 3"/>
          <p:cNvSpPr/>
          <p:nvPr/>
        </p:nvSpPr>
        <p:spPr>
          <a:xfrm>
            <a:off x="214282" y="214290"/>
            <a:ext cx="3571900" cy="2786082"/>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rPr>
              <a:t>На солнышке согрелся куст,</a:t>
            </a:r>
          </a:p>
          <a:p>
            <a:pPr algn="ctr"/>
            <a:r>
              <a:rPr lang="ru-RU" sz="1400" b="1" dirty="0" smtClean="0">
                <a:solidFill>
                  <a:srgbClr val="002060"/>
                </a:solidFill>
              </a:rPr>
              <a:t>Подтаял от тепла.</a:t>
            </a:r>
          </a:p>
          <a:p>
            <a:pPr algn="ctr"/>
            <a:r>
              <a:rPr lang="ru-RU" sz="1400" b="1" dirty="0" smtClean="0">
                <a:solidFill>
                  <a:srgbClr val="002060"/>
                </a:solidFill>
              </a:rPr>
              <a:t>Кругом  светло, звенит капель,</a:t>
            </a:r>
          </a:p>
          <a:p>
            <a:pPr algn="ctr"/>
            <a:r>
              <a:rPr lang="ru-RU" sz="1400" b="1" dirty="0" smtClean="0">
                <a:solidFill>
                  <a:srgbClr val="002060"/>
                </a:solidFill>
              </a:rPr>
              <a:t>В саду у нас весна!!!</a:t>
            </a:r>
          </a:p>
          <a:p>
            <a:pPr algn="ctr"/>
            <a:r>
              <a:rPr lang="ru-RU" sz="1400" b="1" dirty="0" err="1" smtClean="0">
                <a:solidFill>
                  <a:srgbClr val="002060"/>
                </a:solidFill>
              </a:rPr>
              <a:t>Жемчужинки</a:t>
            </a:r>
            <a:r>
              <a:rPr lang="ru-RU" sz="1400" b="1" dirty="0" smtClean="0">
                <a:solidFill>
                  <a:srgbClr val="002060"/>
                </a:solidFill>
              </a:rPr>
              <a:t> слетают вниз:</a:t>
            </a:r>
          </a:p>
          <a:p>
            <a:pPr algn="ctr"/>
            <a:r>
              <a:rPr lang="ru-RU" sz="1400" b="1" dirty="0" smtClean="0">
                <a:solidFill>
                  <a:srgbClr val="002060"/>
                </a:solidFill>
              </a:rPr>
              <a:t>«А ну, ловите нас!»</a:t>
            </a:r>
          </a:p>
          <a:p>
            <a:pPr algn="ctr"/>
            <a:r>
              <a:rPr lang="ru-RU" sz="1400" b="1" dirty="0" smtClean="0">
                <a:solidFill>
                  <a:srgbClr val="002060"/>
                </a:solidFill>
              </a:rPr>
              <a:t>Весь в дырочках, от светлых брызг</a:t>
            </a:r>
          </a:p>
          <a:p>
            <a:pPr algn="ctr"/>
            <a:r>
              <a:rPr lang="ru-RU" sz="1400" b="1" dirty="0" smtClean="0">
                <a:solidFill>
                  <a:srgbClr val="002060"/>
                </a:solidFill>
              </a:rPr>
              <a:t>Под веткой хрупкий наст!!!</a:t>
            </a:r>
            <a:endParaRPr lang="ru-RU" sz="1400" b="1" dirty="0">
              <a:solidFill>
                <a:srgbClr val="002060"/>
              </a:solidFill>
            </a:endParaRPr>
          </a:p>
        </p:txBody>
      </p:sp>
      <p:sp>
        <p:nvSpPr>
          <p:cNvPr id="5" name="Скругленный прямоугольник 4"/>
          <p:cNvSpPr/>
          <p:nvPr/>
        </p:nvSpPr>
        <p:spPr>
          <a:xfrm>
            <a:off x="1785918" y="4714884"/>
            <a:ext cx="6500858" cy="192882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Весной всегда можно найти много интересного в том, что тебя окружает. Ведь весна –это время, когда природа и всё живое просыпается после долгих холодов. А вы попробуйте  найти  чудо посреди серых сугробов и слякоти, в пасмурный весенний день? Мы его нашли…</a:t>
            </a:r>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152400" y="152400"/>
            <a:ext cx="9144000" cy="6858000"/>
          </a:xfrm>
          <a:prstGeom prst="rect">
            <a:avLst/>
          </a:prstGeom>
          <a:noFill/>
        </p:spPr>
      </p:pic>
      <p:sp>
        <p:nvSpPr>
          <p:cNvPr id="4" name="Скругленный прямоугольник 3"/>
          <p:cNvSpPr/>
          <p:nvPr/>
        </p:nvSpPr>
        <p:spPr>
          <a:xfrm>
            <a:off x="214282" y="142852"/>
            <a:ext cx="5500726" cy="257176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Наконец  наступило долгожданное лето-пора тёплых и жарких денёчков! А ещё это время для путешествий и новых познавательных открытий. Не упустите этот период в жизни ребенка, покажите ему всю красоту природы и её обитателей в это тёплое время года</a:t>
            </a:r>
            <a:endParaRPr lang="ru-RU" dirty="0">
              <a:solidFill>
                <a:srgbClr val="002060"/>
              </a:solidFill>
            </a:endParaRPr>
          </a:p>
        </p:txBody>
      </p:sp>
      <p:pic>
        <p:nvPicPr>
          <p:cNvPr id="5" name="Рисунок 4" descr="C:\Users\Admin\Desktop\Ed79QSbWsAET-3t.jpg"/>
          <p:cNvPicPr/>
          <p:nvPr/>
        </p:nvPicPr>
        <p:blipFill>
          <a:blip r:embed="rId3"/>
          <a:srcRect/>
          <a:stretch>
            <a:fillRect/>
          </a:stretch>
        </p:blipFill>
        <p:spPr bwMode="auto">
          <a:xfrm>
            <a:off x="5857885" y="2786058"/>
            <a:ext cx="3286116" cy="4071942"/>
          </a:xfrm>
          <a:prstGeom prst="rect">
            <a:avLst/>
          </a:prstGeom>
          <a:noFill/>
          <a:ln w="9525">
            <a:noFill/>
            <a:miter lim="800000"/>
            <a:headEnd/>
            <a:tailEnd/>
          </a:ln>
        </p:spPr>
      </p:pic>
      <p:pic>
        <p:nvPicPr>
          <p:cNvPr id="6" name="Picture 2" descr="C:\Users\Admin\Desktop\small-child-4279641_1280.jpg"/>
          <p:cNvPicPr>
            <a:picLocks noChangeAspect="1" noChangeArrowheads="1"/>
          </p:cNvPicPr>
          <p:nvPr/>
        </p:nvPicPr>
        <p:blipFill>
          <a:blip r:embed="rId4" cstate="print"/>
          <a:srcRect/>
          <a:stretch>
            <a:fillRect/>
          </a:stretch>
        </p:blipFill>
        <p:spPr bwMode="auto">
          <a:xfrm>
            <a:off x="785786" y="2928934"/>
            <a:ext cx="4286280" cy="3143272"/>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5" name="Рисунок 4" descr="C:\Users\Admin\Desktop\original_55548e8740c08880758b7c2e_5784107bd2029.jpg"/>
          <p:cNvPicPr/>
          <p:nvPr/>
        </p:nvPicPr>
        <p:blipFill>
          <a:blip r:embed="rId3"/>
          <a:srcRect r="11438"/>
          <a:stretch>
            <a:fillRect/>
          </a:stretch>
        </p:blipFill>
        <p:spPr bwMode="auto">
          <a:xfrm>
            <a:off x="142844" y="214290"/>
            <a:ext cx="4714908" cy="3143272"/>
          </a:xfrm>
          <a:prstGeom prst="rect">
            <a:avLst/>
          </a:prstGeom>
          <a:noFill/>
          <a:ln w="9525">
            <a:noFill/>
            <a:miter lim="800000"/>
            <a:headEnd/>
            <a:tailEnd/>
          </a:ln>
        </p:spPr>
      </p:pic>
      <p:pic>
        <p:nvPicPr>
          <p:cNvPr id="6" name="Рисунок 5" descr="C:\Users\Admin\Desktop\67267950.jpg"/>
          <p:cNvPicPr/>
          <p:nvPr/>
        </p:nvPicPr>
        <p:blipFill>
          <a:blip r:embed="rId4"/>
          <a:srcRect/>
          <a:stretch>
            <a:fillRect/>
          </a:stretch>
        </p:blipFill>
        <p:spPr bwMode="auto">
          <a:xfrm>
            <a:off x="4643438" y="3500414"/>
            <a:ext cx="4357718" cy="3357586"/>
          </a:xfrm>
          <a:prstGeom prst="rect">
            <a:avLst/>
          </a:prstGeom>
          <a:noFill/>
          <a:ln w="9525">
            <a:noFill/>
            <a:miter lim="800000"/>
            <a:headEnd/>
            <a:tailEnd/>
          </a:ln>
        </p:spPr>
      </p:pic>
      <p:sp>
        <p:nvSpPr>
          <p:cNvPr id="8" name="Скругленный прямоугольник 7"/>
          <p:cNvSpPr/>
          <p:nvPr/>
        </p:nvSpPr>
        <p:spPr>
          <a:xfrm>
            <a:off x="5143504" y="285728"/>
            <a:ext cx="3714776" cy="284322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Все летние цветы - необычной красоты! В цветнике цветы ухоженные, яркие и крупные. А если на луг придти? Там больше травы зелёной, сочной, душистой, а цветочки мелкие и нежные…</a:t>
            </a:r>
            <a:endParaRPr lang="ru-RU" dirty="0">
              <a:solidFill>
                <a:srgbClr val="00206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freestockhere.com/timthumb.php?h=336&amp;q=100&amp;src=http://www.freestockhere.com/wp-content/uploads/edd/autumn-ss-3492300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Овал 2"/>
          <p:cNvSpPr/>
          <p:nvPr/>
        </p:nvSpPr>
        <p:spPr>
          <a:xfrm>
            <a:off x="0" y="357166"/>
            <a:ext cx="2571736" cy="628654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Наступила  осень. Пора дождей и листопада, пора разноцветных зонтиков и резиновых сапожек, пора прохладных солнечных деньков и неповторимого, красочного великолепия природы</a:t>
            </a:r>
            <a:endParaRPr lang="ru-RU" dirty="0"/>
          </a:p>
        </p:txBody>
      </p:sp>
      <p:pic>
        <p:nvPicPr>
          <p:cNvPr id="4" name="Рисунок 3" descr="20171016_111603.jpg"/>
          <p:cNvPicPr>
            <a:picLocks noChangeAspect="1"/>
          </p:cNvPicPr>
          <p:nvPr/>
        </p:nvPicPr>
        <p:blipFill>
          <a:blip r:embed="rId3" cstate="print"/>
          <a:srcRect l="14062" t="5729" r="3125" b="9635"/>
          <a:stretch>
            <a:fillRect/>
          </a:stretch>
        </p:blipFill>
        <p:spPr>
          <a:xfrm>
            <a:off x="2643174" y="2071678"/>
            <a:ext cx="6357982" cy="4786322"/>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4098" name="Picture 2" descr="C:\Users\Admin\Desktop\8317782_ajzokhaq9mgw8sw.jpg"/>
          <p:cNvPicPr>
            <a:picLocks noChangeAspect="1" noChangeArrowheads="1"/>
          </p:cNvPicPr>
          <p:nvPr/>
        </p:nvPicPr>
        <p:blipFill>
          <a:blip r:embed="rId3"/>
          <a:srcRect l="17135" t="20910" r="14606"/>
          <a:stretch>
            <a:fillRect/>
          </a:stretch>
        </p:blipFill>
        <p:spPr bwMode="auto">
          <a:xfrm>
            <a:off x="4357654" y="2571744"/>
            <a:ext cx="4786346" cy="4143404"/>
          </a:xfrm>
          <a:prstGeom prst="rect">
            <a:avLst/>
          </a:prstGeom>
          <a:noFill/>
        </p:spPr>
      </p:pic>
      <p:pic>
        <p:nvPicPr>
          <p:cNvPr id="5" name="Рисунок 4" descr="C:\Users\Admin\Desktop\21117419845f2cc870404199.16105531-full.jpg"/>
          <p:cNvPicPr/>
          <p:nvPr/>
        </p:nvPicPr>
        <p:blipFill>
          <a:blip r:embed="rId4"/>
          <a:srcRect t="7853" b="8974"/>
          <a:stretch>
            <a:fillRect/>
          </a:stretch>
        </p:blipFill>
        <p:spPr bwMode="auto">
          <a:xfrm>
            <a:off x="142844" y="142852"/>
            <a:ext cx="4143404" cy="3714776"/>
          </a:xfrm>
          <a:prstGeom prst="rect">
            <a:avLst/>
          </a:prstGeom>
          <a:noFill/>
          <a:ln w="9525">
            <a:noFill/>
            <a:miter lim="800000"/>
            <a:headEnd/>
            <a:tailEnd/>
          </a:ln>
        </p:spPr>
      </p:pic>
      <p:sp>
        <p:nvSpPr>
          <p:cNvPr id="6" name="Скругленный прямоугольник 5"/>
          <p:cNvSpPr/>
          <p:nvPr/>
        </p:nvSpPr>
        <p:spPr>
          <a:xfrm>
            <a:off x="4714876" y="285728"/>
            <a:ext cx="3929090" cy="21431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Все дети очень любознательные. Предложите им стать во время прогулки маленькими исследователями. А повод к открытию можно найти даже под ногами..</a:t>
            </a:r>
            <a:endParaRPr lang="ru-RU" dirty="0">
              <a:solidFill>
                <a:srgbClr val="00206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5122" name="Picture 2" descr="C:\Users\Admin\Desktop\YO02OtuXiMw.jpg"/>
          <p:cNvPicPr>
            <a:picLocks noChangeAspect="1" noChangeArrowheads="1"/>
          </p:cNvPicPr>
          <p:nvPr/>
        </p:nvPicPr>
        <p:blipFill>
          <a:blip r:embed="rId3"/>
          <a:srcRect t="1858" b="14498"/>
          <a:stretch>
            <a:fillRect/>
          </a:stretch>
        </p:blipFill>
        <p:spPr bwMode="auto">
          <a:xfrm>
            <a:off x="4729159" y="2928934"/>
            <a:ext cx="4414841" cy="3786214"/>
          </a:xfrm>
          <a:prstGeom prst="rect">
            <a:avLst/>
          </a:prstGeom>
          <a:noFill/>
        </p:spPr>
      </p:pic>
      <p:pic>
        <p:nvPicPr>
          <p:cNvPr id="5123" name="Picture 3" descr="C:\Users\Admin\Desktop\H__LUWBEup0.jpg"/>
          <p:cNvPicPr>
            <a:picLocks noChangeAspect="1" noChangeArrowheads="1"/>
          </p:cNvPicPr>
          <p:nvPr/>
        </p:nvPicPr>
        <p:blipFill>
          <a:blip r:embed="rId4"/>
          <a:srcRect b="14844"/>
          <a:stretch>
            <a:fillRect/>
          </a:stretch>
        </p:blipFill>
        <p:spPr bwMode="auto">
          <a:xfrm>
            <a:off x="142844" y="142852"/>
            <a:ext cx="3643338" cy="3857628"/>
          </a:xfrm>
          <a:prstGeom prst="rect">
            <a:avLst/>
          </a:prstGeom>
          <a:noFill/>
        </p:spPr>
      </p:pic>
      <p:sp>
        <p:nvSpPr>
          <p:cNvPr id="5" name="Скругленный прямоугольник 4"/>
          <p:cNvSpPr/>
          <p:nvPr/>
        </p:nvSpPr>
        <p:spPr>
          <a:xfrm>
            <a:off x="4500562" y="285728"/>
            <a:ext cx="4500594" cy="22145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Не каждый день в ладошке лягушонка держишь. Тут  и вправду задумаешься, как он такой маленький и так высоко и быстро скачет? Я только бегать быстро умею…</a:t>
            </a:r>
          </a:p>
          <a:p>
            <a:pPr algn="ctr"/>
            <a:r>
              <a:rPr lang="ru-RU" b="1" dirty="0" smtClean="0">
                <a:solidFill>
                  <a:srgbClr val="002060"/>
                </a:solidFill>
              </a:rPr>
              <a:t>Давай лягушонок ты меня прыгать высоко научишь, а я тебя бегать…</a:t>
            </a:r>
            <a:endParaRPr lang="ru-RU" b="1" dirty="0">
              <a:solidFill>
                <a:srgbClr val="002060"/>
              </a:solidFill>
            </a:endParaRPr>
          </a:p>
        </p:txBody>
      </p:sp>
      <p:sp>
        <p:nvSpPr>
          <p:cNvPr id="6" name="Скругленный прямоугольник 5"/>
          <p:cNvSpPr/>
          <p:nvPr/>
        </p:nvSpPr>
        <p:spPr>
          <a:xfrm>
            <a:off x="214282" y="5786454"/>
            <a:ext cx="4071966" cy="84296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На прогулке можно познакомить малыша с необычно красивыми цветами…</a:t>
            </a:r>
            <a:endParaRPr lang="ru-RU" b="1" dirty="0">
              <a:solidFill>
                <a:srgbClr val="00206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6146" name="Picture 2" descr="C:\Users\Admin\Desktop\hello_html_15244770.jpg"/>
          <p:cNvPicPr>
            <a:picLocks noChangeAspect="1" noChangeArrowheads="1"/>
          </p:cNvPicPr>
          <p:nvPr/>
        </p:nvPicPr>
        <p:blipFill>
          <a:blip r:embed="rId3"/>
          <a:srcRect/>
          <a:stretch>
            <a:fillRect/>
          </a:stretch>
        </p:blipFill>
        <p:spPr bwMode="auto">
          <a:xfrm>
            <a:off x="142844" y="214290"/>
            <a:ext cx="4643470" cy="3500462"/>
          </a:xfrm>
          <a:prstGeom prst="rect">
            <a:avLst/>
          </a:prstGeom>
          <a:noFill/>
        </p:spPr>
      </p:pic>
      <p:pic>
        <p:nvPicPr>
          <p:cNvPr id="6147" name="Picture 3" descr="C:\Users\Admin\Desktop\yly0rAMy35dW_1200x0_AybP2us9.jpg"/>
          <p:cNvPicPr>
            <a:picLocks noChangeAspect="1" noChangeArrowheads="1"/>
          </p:cNvPicPr>
          <p:nvPr/>
        </p:nvPicPr>
        <p:blipFill>
          <a:blip r:embed="rId4"/>
          <a:srcRect/>
          <a:stretch>
            <a:fillRect/>
          </a:stretch>
        </p:blipFill>
        <p:spPr bwMode="auto">
          <a:xfrm>
            <a:off x="4929190" y="3429000"/>
            <a:ext cx="4000496" cy="3429000"/>
          </a:xfrm>
          <a:prstGeom prst="rect">
            <a:avLst/>
          </a:prstGeom>
          <a:noFill/>
        </p:spPr>
      </p:pic>
      <p:sp>
        <p:nvSpPr>
          <p:cNvPr id="5" name="Скругленный прямоугольник 4"/>
          <p:cNvSpPr/>
          <p:nvPr/>
        </p:nvSpPr>
        <p:spPr>
          <a:xfrm>
            <a:off x="5000628" y="428604"/>
            <a:ext cx="4000528" cy="250033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Если вам повезёт встретиться с улиткой, понаблюдайте за ней. Оказывается, это очень пугливое и осторожное существо. А домик у улитки </a:t>
            </a:r>
            <a:r>
              <a:rPr lang="ru-RU" dirty="0" err="1" smtClean="0">
                <a:solidFill>
                  <a:srgbClr val="002060"/>
                </a:solidFill>
              </a:rPr>
              <a:t>о-о-очень</a:t>
            </a:r>
            <a:r>
              <a:rPr lang="ru-RU" dirty="0" smtClean="0">
                <a:solidFill>
                  <a:srgbClr val="002060"/>
                </a:solidFill>
              </a:rPr>
              <a:t> вместительный- и  ножки и рожки помещаются…</a:t>
            </a:r>
            <a:endParaRPr lang="ru-RU" dirty="0">
              <a:solidFill>
                <a:srgbClr val="002060"/>
              </a:solidFill>
            </a:endParaRPr>
          </a:p>
        </p:txBody>
      </p:sp>
      <p:sp>
        <p:nvSpPr>
          <p:cNvPr id="6" name="Скругленный прямоугольник 5"/>
          <p:cNvSpPr/>
          <p:nvPr/>
        </p:nvSpPr>
        <p:spPr>
          <a:xfrm>
            <a:off x="214282" y="5857892"/>
            <a:ext cx="4286280" cy="7858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Между прочим,  муравьи свой домик не только из соломинок и хвоинок строят…</a:t>
            </a:r>
            <a:endParaRPr lang="ru-RU" b="1" dirty="0">
              <a:solidFill>
                <a:srgbClr val="00206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4" name="Рисунок 3" descr="C:\Users\Admin\Desktop\man-water-nature-person-people-girl-woman-explore-male-mud-puddle-child-human-fun-toddler-out-interaction-coatings-human-positions-878354.jpg"/>
          <p:cNvPicPr/>
          <p:nvPr/>
        </p:nvPicPr>
        <p:blipFill>
          <a:blip r:embed="rId3" cstate="print"/>
          <a:srcRect t="6490" r="14217"/>
          <a:stretch>
            <a:fillRect/>
          </a:stretch>
        </p:blipFill>
        <p:spPr bwMode="auto">
          <a:xfrm>
            <a:off x="2143108" y="1285861"/>
            <a:ext cx="6881825" cy="5572140"/>
          </a:xfrm>
          <a:prstGeom prst="rect">
            <a:avLst/>
          </a:prstGeom>
          <a:noFill/>
          <a:ln w="9525">
            <a:noFill/>
            <a:miter lim="800000"/>
            <a:headEnd/>
            <a:tailEnd/>
          </a:ln>
        </p:spPr>
      </p:pic>
      <p:sp>
        <p:nvSpPr>
          <p:cNvPr id="5" name="Скругленный прямоугольник 4"/>
          <p:cNvSpPr/>
          <p:nvPr/>
        </p:nvSpPr>
        <p:spPr>
          <a:xfrm>
            <a:off x="2357422" y="1285860"/>
            <a:ext cx="2714644" cy="278608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Вода в луже тёплая, прозрачная.. И если присмотреться, то можно увидеть на дне маленького водоёма всякую живность - жучков, червячков..</a:t>
            </a:r>
            <a:endParaRPr lang="ru-RU" dirty="0">
              <a:solidFill>
                <a:srgbClr val="002060"/>
              </a:solidFill>
            </a:endParaRPr>
          </a:p>
        </p:txBody>
      </p:sp>
      <p:sp>
        <p:nvSpPr>
          <p:cNvPr id="6" name="Скругленный прямоугольник 5"/>
          <p:cNvSpPr/>
          <p:nvPr/>
        </p:nvSpPr>
        <p:spPr>
          <a:xfrm>
            <a:off x="285720" y="142852"/>
            <a:ext cx="3214710" cy="100013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Лето- время купания. И необязательно рядом должна быть речка</a:t>
            </a:r>
            <a:endParaRPr lang="ru-RU" dirty="0">
              <a:solidFill>
                <a:srgbClr val="002060"/>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4" name="Рисунок 3" descr="C:\Users\Admin\Desktop\IMG_2189.JPG"/>
          <p:cNvPicPr/>
          <p:nvPr/>
        </p:nvPicPr>
        <p:blipFill>
          <a:blip r:embed="rId3" cstate="print"/>
          <a:srcRect t="16106" r="8124" b="2524"/>
          <a:stretch>
            <a:fillRect/>
          </a:stretch>
        </p:blipFill>
        <p:spPr bwMode="auto">
          <a:xfrm>
            <a:off x="142844" y="0"/>
            <a:ext cx="3514725" cy="3457575"/>
          </a:xfrm>
          <a:prstGeom prst="rect">
            <a:avLst/>
          </a:prstGeom>
          <a:noFill/>
          <a:ln w="9525">
            <a:noFill/>
            <a:miter lim="800000"/>
            <a:headEnd/>
            <a:tailEnd/>
          </a:ln>
        </p:spPr>
      </p:pic>
      <p:sp>
        <p:nvSpPr>
          <p:cNvPr id="5" name="Скругленный прямоугольник 4"/>
          <p:cNvSpPr/>
          <p:nvPr/>
        </p:nvSpPr>
        <p:spPr>
          <a:xfrm>
            <a:off x="4714876" y="500042"/>
            <a:ext cx="4071966" cy="192880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rgbClr val="002060"/>
                </a:solidFill>
              </a:rPr>
              <a:t>А если просто устроить экскурсию по территории детского сада?</a:t>
            </a:r>
          </a:p>
          <a:p>
            <a:pPr algn="ctr"/>
            <a:r>
              <a:rPr lang="ru-RU" sz="1600" dirty="0" smtClean="0">
                <a:solidFill>
                  <a:srgbClr val="002060"/>
                </a:solidFill>
              </a:rPr>
              <a:t>Ведь можно много интересного  найти..Мы гриб причудливый на дереве обнаружили - чага называется! Как </a:t>
            </a:r>
            <a:r>
              <a:rPr lang="ru-RU" sz="1600" dirty="0" err="1" smtClean="0">
                <a:solidFill>
                  <a:srgbClr val="002060"/>
                </a:solidFill>
              </a:rPr>
              <a:t>буд</a:t>
            </a:r>
            <a:r>
              <a:rPr lang="ru-RU" sz="1600" dirty="0" smtClean="0">
                <a:solidFill>
                  <a:srgbClr val="002060"/>
                </a:solidFill>
              </a:rPr>
              <a:t> -   то тарелку в дерево кто то воткнул Бывает же такое чудо!!!</a:t>
            </a:r>
            <a:endParaRPr lang="ru-RU" sz="1600" dirty="0">
              <a:solidFill>
                <a:srgbClr val="002060"/>
              </a:solidFill>
            </a:endParaRPr>
          </a:p>
        </p:txBody>
      </p:sp>
      <p:sp>
        <p:nvSpPr>
          <p:cNvPr id="6" name="Скругленный прямоугольник 5"/>
          <p:cNvSpPr/>
          <p:nvPr/>
        </p:nvSpPr>
        <p:spPr>
          <a:xfrm>
            <a:off x="142844" y="3714752"/>
            <a:ext cx="3429024" cy="285752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rgbClr val="002060"/>
                </a:solidFill>
              </a:rPr>
              <a:t>В глубине  деревьев притаился</a:t>
            </a:r>
          </a:p>
          <a:p>
            <a:pPr algn="ctr"/>
            <a:r>
              <a:rPr lang="ru-RU" sz="1600" dirty="0" smtClean="0">
                <a:solidFill>
                  <a:srgbClr val="002060"/>
                </a:solidFill>
              </a:rPr>
              <a:t> старый  пень. Многое он на своём веку повидал, много тайн разных  хранил. Одну тайну и мы узнали. Оказывается, пень долгое время служил домиком для какой то  птицы . В его  дупле ребята нашли старое птичье гнездо..</a:t>
            </a:r>
            <a:endParaRPr lang="ru-RU" sz="1600" dirty="0">
              <a:solidFill>
                <a:srgbClr val="002060"/>
              </a:solidFill>
            </a:endParaRPr>
          </a:p>
        </p:txBody>
      </p:sp>
      <p:pic>
        <p:nvPicPr>
          <p:cNvPr id="2050" name="Picture 2" descr="C:\Users\Admin\Desktop\289bbf55264353b7.jpg"/>
          <p:cNvPicPr>
            <a:picLocks noChangeAspect="1" noChangeArrowheads="1"/>
          </p:cNvPicPr>
          <p:nvPr/>
        </p:nvPicPr>
        <p:blipFill>
          <a:blip r:embed="rId4"/>
          <a:srcRect l="8593" t="7284" r="3906"/>
          <a:stretch>
            <a:fillRect/>
          </a:stretch>
        </p:blipFill>
        <p:spPr bwMode="auto">
          <a:xfrm>
            <a:off x="3857620" y="2571720"/>
            <a:ext cx="5143536" cy="4286280"/>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Рисунок 2" descr="C:\Users\Admin\Desktop\EdqnJyaXYAAAmzg.jpg"/>
          <p:cNvPicPr/>
          <p:nvPr/>
        </p:nvPicPr>
        <p:blipFill>
          <a:blip r:embed="rId3"/>
          <a:srcRect l="9621" b="8017"/>
          <a:stretch>
            <a:fillRect/>
          </a:stretch>
        </p:blipFill>
        <p:spPr bwMode="auto">
          <a:xfrm>
            <a:off x="4500562" y="3500438"/>
            <a:ext cx="4500594" cy="3214710"/>
          </a:xfrm>
          <a:prstGeom prst="rect">
            <a:avLst/>
          </a:prstGeom>
          <a:noFill/>
          <a:ln w="9525">
            <a:noFill/>
            <a:miter lim="800000"/>
            <a:headEnd/>
            <a:tailEnd/>
          </a:ln>
        </p:spPr>
      </p:pic>
      <p:pic>
        <p:nvPicPr>
          <p:cNvPr id="4" name="Рисунок 3" descr="C:\Users\Admin\Desktop\fb5e789c3f5d74e94212682f2a6db9f4.jpg"/>
          <p:cNvPicPr/>
          <p:nvPr/>
        </p:nvPicPr>
        <p:blipFill>
          <a:blip r:embed="rId4" cstate="print"/>
          <a:srcRect/>
          <a:stretch>
            <a:fillRect/>
          </a:stretch>
        </p:blipFill>
        <p:spPr bwMode="auto">
          <a:xfrm>
            <a:off x="214282" y="785794"/>
            <a:ext cx="4357718" cy="3000396"/>
          </a:xfrm>
          <a:prstGeom prst="rect">
            <a:avLst/>
          </a:prstGeom>
          <a:noFill/>
          <a:ln w="9525">
            <a:noFill/>
            <a:miter lim="800000"/>
            <a:headEnd/>
            <a:tailEnd/>
          </a:ln>
        </p:spPr>
      </p:pic>
      <p:sp>
        <p:nvSpPr>
          <p:cNvPr id="5" name="Скругленный прямоугольник 4"/>
          <p:cNvSpPr/>
          <p:nvPr/>
        </p:nvSpPr>
        <p:spPr>
          <a:xfrm>
            <a:off x="714348" y="142852"/>
            <a:ext cx="3357586" cy="57150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Деревья, они такие разные!!!</a:t>
            </a:r>
          </a:p>
          <a:p>
            <a:pPr algn="ctr"/>
            <a:endParaRPr lang="ru-RU" dirty="0">
              <a:solidFill>
                <a:srgbClr val="002060"/>
              </a:solidFill>
            </a:endParaRPr>
          </a:p>
        </p:txBody>
      </p:sp>
      <p:sp>
        <p:nvSpPr>
          <p:cNvPr id="6" name="Скругленный прямоугольник 5"/>
          <p:cNvSpPr/>
          <p:nvPr/>
        </p:nvSpPr>
        <p:spPr>
          <a:xfrm>
            <a:off x="5286380" y="642918"/>
            <a:ext cx="3357586" cy="221457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Если бы деревья умели разговаривать, сколько бы интересного мы от них узнали! Ведь многим деревьям не один десяток лет.</a:t>
            </a:r>
            <a:endParaRPr lang="ru-RU" dirty="0">
              <a:solidFill>
                <a:srgbClr val="002060"/>
              </a:solidFill>
            </a:endParaRPr>
          </a:p>
        </p:txBody>
      </p:sp>
      <p:sp>
        <p:nvSpPr>
          <p:cNvPr id="7" name="Скругленный прямоугольник 6"/>
          <p:cNvSpPr/>
          <p:nvPr/>
        </p:nvSpPr>
        <p:spPr>
          <a:xfrm>
            <a:off x="142844" y="3929066"/>
            <a:ext cx="2143140" cy="292893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По мощной коре, по толщине и высоте ствола можно догадаться, что такое дерево повидало на своем веку много чего интересного!</a:t>
            </a:r>
            <a:endParaRPr lang="ru-RU" dirty="0">
              <a:solidFill>
                <a:srgbClr val="00206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Рисунок 2" descr="C:\Users\Admin\Desktop\depositphotos_33461443-stock-photo-little-boy-planting-vegetables.jpg"/>
          <p:cNvPicPr/>
          <p:nvPr/>
        </p:nvPicPr>
        <p:blipFill>
          <a:blip r:embed="rId3"/>
          <a:srcRect t="29231" r="18226" b="8791"/>
          <a:stretch>
            <a:fillRect/>
          </a:stretch>
        </p:blipFill>
        <p:spPr bwMode="auto">
          <a:xfrm>
            <a:off x="4786314" y="2486032"/>
            <a:ext cx="4214842" cy="4371968"/>
          </a:xfrm>
          <a:prstGeom prst="rect">
            <a:avLst/>
          </a:prstGeom>
          <a:noFill/>
          <a:ln w="9525">
            <a:noFill/>
            <a:miter lim="800000"/>
            <a:headEnd/>
            <a:tailEnd/>
          </a:ln>
        </p:spPr>
      </p:pic>
      <p:pic>
        <p:nvPicPr>
          <p:cNvPr id="2050" name="Picture 2" descr="C:\Users\Admin\Desktop\Ec5BgJCXsAAIU74.jpg"/>
          <p:cNvPicPr>
            <a:picLocks noChangeAspect="1" noChangeArrowheads="1"/>
          </p:cNvPicPr>
          <p:nvPr/>
        </p:nvPicPr>
        <p:blipFill>
          <a:blip r:embed="rId4"/>
          <a:srcRect/>
          <a:stretch>
            <a:fillRect/>
          </a:stretch>
        </p:blipFill>
        <p:spPr bwMode="auto">
          <a:xfrm>
            <a:off x="142844" y="142852"/>
            <a:ext cx="4071966" cy="3286148"/>
          </a:xfrm>
          <a:prstGeom prst="rect">
            <a:avLst/>
          </a:prstGeom>
          <a:noFill/>
        </p:spPr>
      </p:pic>
      <p:sp>
        <p:nvSpPr>
          <p:cNvPr id="5" name="Скругленный прямоугольник 4"/>
          <p:cNvSpPr/>
          <p:nvPr/>
        </p:nvSpPr>
        <p:spPr>
          <a:xfrm>
            <a:off x="4357686" y="785794"/>
            <a:ext cx="4143404" cy="135732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Земля матушка тоже много интересного таит. А помочь найти в земле  чудо помогут конечно же раскопки…</a:t>
            </a:r>
            <a:endParaRPr lang="ru-RU" dirty="0">
              <a:solidFill>
                <a:srgbClr val="00206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074" name="Picture 2" descr="C:\Users\Admin\Desktop\94571261_1251754062_o.jpg"/>
          <p:cNvPicPr>
            <a:picLocks noChangeAspect="1" noChangeArrowheads="1"/>
          </p:cNvPicPr>
          <p:nvPr/>
        </p:nvPicPr>
        <p:blipFill>
          <a:blip r:embed="rId3"/>
          <a:srcRect/>
          <a:stretch>
            <a:fillRect/>
          </a:stretch>
        </p:blipFill>
        <p:spPr bwMode="auto">
          <a:xfrm>
            <a:off x="214283" y="1928802"/>
            <a:ext cx="6286544" cy="4689478"/>
          </a:xfrm>
          <a:prstGeom prst="rect">
            <a:avLst/>
          </a:prstGeom>
          <a:noFill/>
        </p:spPr>
      </p:pic>
      <p:sp>
        <p:nvSpPr>
          <p:cNvPr id="5" name="Скругленный прямоугольник 4"/>
          <p:cNvSpPr/>
          <p:nvPr/>
        </p:nvSpPr>
        <p:spPr>
          <a:xfrm>
            <a:off x="2143108" y="357166"/>
            <a:ext cx="4986366" cy="135732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И куда же летом без песка!!! Из него можно лепить, строить . Его можно пересыпать, просеивать . По нему  можно и хочется бегать, но только босиком…</a:t>
            </a:r>
            <a:endParaRPr lang="ru-RU" b="1" dirty="0">
              <a:solidFill>
                <a:srgbClr val="00206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ф-ористическая-пре-посы-ка-с-бабочкой-и-цветками-912062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7170" name="Picture 2" descr="C:\Users\Admin\Desktop\small-child-4279641_1280.jpg"/>
          <p:cNvPicPr>
            <a:picLocks noChangeAspect="1" noChangeArrowheads="1"/>
          </p:cNvPicPr>
          <p:nvPr/>
        </p:nvPicPr>
        <p:blipFill>
          <a:blip r:embed="rId3" cstate="print"/>
          <a:srcRect/>
          <a:stretch>
            <a:fillRect/>
          </a:stretch>
        </p:blipFill>
        <p:spPr bwMode="auto">
          <a:xfrm>
            <a:off x="214282" y="3786190"/>
            <a:ext cx="4143404" cy="2928958"/>
          </a:xfrm>
          <a:prstGeom prst="rect">
            <a:avLst/>
          </a:prstGeom>
          <a:noFill/>
        </p:spPr>
      </p:pic>
      <p:sp>
        <p:nvSpPr>
          <p:cNvPr id="4" name="Скругленный прямоугольник 3"/>
          <p:cNvSpPr/>
          <p:nvPr/>
        </p:nvSpPr>
        <p:spPr>
          <a:xfrm>
            <a:off x="357158" y="285728"/>
            <a:ext cx="8572560" cy="3357586"/>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Уважаемые педагоги!</a:t>
            </a:r>
          </a:p>
          <a:p>
            <a:pPr algn="ctr"/>
            <a:r>
              <a:rPr lang="ru-RU" b="1" dirty="0" smtClean="0">
                <a:solidFill>
                  <a:srgbClr val="002060"/>
                </a:solidFill>
              </a:rPr>
              <a:t>Мы показали и рассказали вам  как можно с пользой,  весело и интересно использовать обычную прогулку в детском саду для формирования у дошкольников экологических представлений. Обычные листочки, веточки камушки, которые у нас под ногами, могут стать богатым материалом для  изучения мира природы и развития творчества у дошкольников. А ещё все это  можно сортировать, считать, сравнивать, сочинять про них загадки и сказки, использовать как предметы заместители в играх на прогулке. Да мало ли ещё чего! Стоит только остановиться ,  поднять с земли опавший листочек и начать фантазировать…..</a:t>
            </a:r>
          </a:p>
          <a:p>
            <a:pPr algn="ctr"/>
            <a:r>
              <a:rPr lang="ru-RU" b="1" dirty="0" smtClean="0">
                <a:solidFill>
                  <a:srgbClr val="002060"/>
                </a:solidFill>
              </a:rPr>
              <a:t>Весёлых и познавательных вам   прогулок!</a:t>
            </a:r>
            <a:endParaRPr lang="ru-RU" b="1" dirty="0">
              <a:solidFill>
                <a:srgbClr val="00206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freestockhere.com/timthumb.php?h=336&amp;q=100&amp;src=http://www.freestockhere.com/wp-content/uploads/edd/autumn-ss-3492300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Овал 2"/>
          <p:cNvSpPr/>
          <p:nvPr/>
        </p:nvSpPr>
        <p:spPr>
          <a:xfrm>
            <a:off x="642910" y="285728"/>
            <a:ext cx="8001056" cy="242886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rPr>
              <a:t>Ух , даже дух захватывает! Вокруг столько всего! В огородах и полях созревает урожай. Огромные тыквы, кабачки ещё тут и там виднеются на грядках. Наливные яблочки просятся в корзинки. На клумбах пестреют шапками разноцветные  бархатцы. Кусты гортензий отяжелели от собственных шапок бело-зелёных соцветий. Яркими жёлтыми помпонами разметались на клумбе «золотые шары». </a:t>
            </a:r>
            <a:endParaRPr lang="ru-RU" sz="1600" b="1" dirty="0">
              <a:solidFill>
                <a:srgbClr val="002060"/>
              </a:solidFill>
            </a:endParaRPr>
          </a:p>
        </p:txBody>
      </p:sp>
      <p:pic>
        <p:nvPicPr>
          <p:cNvPr id="4" name="Рисунок 3" descr="20170904_122841.jpg"/>
          <p:cNvPicPr>
            <a:picLocks noChangeAspect="1"/>
          </p:cNvPicPr>
          <p:nvPr/>
        </p:nvPicPr>
        <p:blipFill>
          <a:blip r:embed="rId3" cstate="print"/>
          <a:srcRect l="9375"/>
          <a:stretch>
            <a:fillRect/>
          </a:stretch>
        </p:blipFill>
        <p:spPr>
          <a:xfrm>
            <a:off x="4071934" y="2928934"/>
            <a:ext cx="4929222" cy="3929066"/>
          </a:xfrm>
          <a:prstGeom prst="rect">
            <a:avLst/>
          </a:prstGeom>
        </p:spPr>
      </p:pic>
      <p:pic>
        <p:nvPicPr>
          <p:cNvPr id="5" name="Содержимое 5" descr="20160912_120627.jpg"/>
          <p:cNvPicPr>
            <a:picLocks noChangeAspect="1"/>
          </p:cNvPicPr>
          <p:nvPr/>
        </p:nvPicPr>
        <p:blipFill>
          <a:blip r:embed="rId4" cstate="print"/>
          <a:srcRect l="8891" t="21466" r="34216" b="15398"/>
          <a:stretch>
            <a:fillRect/>
          </a:stretch>
        </p:blipFill>
        <p:spPr>
          <a:xfrm>
            <a:off x="142844" y="2857496"/>
            <a:ext cx="3000396" cy="400050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Овал 2"/>
          <p:cNvSpPr/>
          <p:nvPr/>
        </p:nvSpPr>
        <p:spPr>
          <a:xfrm>
            <a:off x="142844" y="214290"/>
            <a:ext cx="8715436" cy="207170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 </a:t>
            </a:r>
            <a:r>
              <a:rPr lang="ru-RU" sz="1600" dirty="0" smtClean="0">
                <a:solidFill>
                  <a:srgbClr val="002060"/>
                </a:solidFill>
              </a:rPr>
              <a:t>А в лесах, парках и скверах особая атмосфера осени. Можно целый день бродить по тропинкам и любоваться великолепием и буйством красок природы, где смешаны все всевозможные цвета осени. А листья, которые летят, кружатся, падают золотым листопадом с деревьев? Ими можно любоваться бесконечно! Мы с ребятами решили проследить за путешествием осенних листьев.</a:t>
            </a:r>
            <a:endParaRPr lang="ru-RU" sz="1600" dirty="0">
              <a:solidFill>
                <a:srgbClr val="002060"/>
              </a:solidFill>
            </a:endParaRPr>
          </a:p>
        </p:txBody>
      </p:sp>
      <p:pic>
        <p:nvPicPr>
          <p:cNvPr id="1026" name="Picture 2" descr="C:\Users\Admin\Desktop\img_0599.jpg"/>
          <p:cNvPicPr>
            <a:picLocks noChangeAspect="1" noChangeArrowheads="1"/>
          </p:cNvPicPr>
          <p:nvPr/>
        </p:nvPicPr>
        <p:blipFill>
          <a:blip r:embed="rId3"/>
          <a:srcRect l="15469" r="15624"/>
          <a:stretch>
            <a:fillRect/>
          </a:stretch>
        </p:blipFill>
        <p:spPr bwMode="auto">
          <a:xfrm>
            <a:off x="4786314" y="2357430"/>
            <a:ext cx="4143404" cy="4381504"/>
          </a:xfrm>
          <a:prstGeom prst="rect">
            <a:avLst/>
          </a:prstGeom>
          <a:noFill/>
        </p:spPr>
      </p:pic>
      <p:pic>
        <p:nvPicPr>
          <p:cNvPr id="1027" name="Picture 3" descr="C:\Users\Admin\Desktop\detsad-285871-1452383219.jpg"/>
          <p:cNvPicPr>
            <a:picLocks noChangeAspect="1" noChangeArrowheads="1"/>
          </p:cNvPicPr>
          <p:nvPr/>
        </p:nvPicPr>
        <p:blipFill>
          <a:blip r:embed="rId4"/>
          <a:srcRect t="24215"/>
          <a:stretch>
            <a:fillRect/>
          </a:stretch>
        </p:blipFill>
        <p:spPr bwMode="auto">
          <a:xfrm>
            <a:off x="142844" y="2428868"/>
            <a:ext cx="4572032" cy="418624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Овал 2"/>
          <p:cNvSpPr/>
          <p:nvPr/>
        </p:nvSpPr>
        <p:spPr>
          <a:xfrm>
            <a:off x="3214678" y="142852"/>
            <a:ext cx="5143536" cy="242889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rPr>
              <a:t>Свои наблюдения мы начали ранней осенью, в сентябре, когда листва на деревьях была ещё совсем зелёной. Мы бродили между кустами, деревьями, вспоминали их названия, рассматривали листочки, сравнивали их по форме и размеру</a:t>
            </a:r>
            <a:r>
              <a:rPr lang="ru-RU" sz="1400" dirty="0" smtClean="0"/>
              <a:t>. </a:t>
            </a:r>
            <a:endParaRPr lang="ru-RU" sz="1400" dirty="0"/>
          </a:p>
        </p:txBody>
      </p:sp>
      <p:pic>
        <p:nvPicPr>
          <p:cNvPr id="4" name="Рисунок 3" descr="20170906_120548.jpg"/>
          <p:cNvPicPr>
            <a:picLocks noChangeAspect="1"/>
          </p:cNvPicPr>
          <p:nvPr/>
        </p:nvPicPr>
        <p:blipFill>
          <a:blip r:embed="rId3" cstate="print"/>
          <a:srcRect t="15625"/>
          <a:stretch>
            <a:fillRect/>
          </a:stretch>
        </p:blipFill>
        <p:spPr>
          <a:xfrm>
            <a:off x="285720" y="500042"/>
            <a:ext cx="2786082" cy="4143404"/>
          </a:xfrm>
          <a:prstGeom prst="rect">
            <a:avLst/>
          </a:prstGeom>
        </p:spPr>
      </p:pic>
      <p:pic>
        <p:nvPicPr>
          <p:cNvPr id="5" name="Содержимое 7" descr="20170925_115852.jpg"/>
          <p:cNvPicPr>
            <a:picLocks noChangeAspect="1"/>
          </p:cNvPicPr>
          <p:nvPr/>
        </p:nvPicPr>
        <p:blipFill>
          <a:blip r:embed="rId4" cstate="print"/>
          <a:srcRect t="16731" b="9084"/>
          <a:stretch>
            <a:fillRect/>
          </a:stretch>
        </p:blipFill>
        <p:spPr>
          <a:xfrm>
            <a:off x="3214678" y="2857496"/>
            <a:ext cx="2715578" cy="3357586"/>
          </a:xfrm>
          <a:prstGeom prst="rect">
            <a:avLst/>
          </a:prstGeom>
        </p:spPr>
      </p:pic>
      <p:pic>
        <p:nvPicPr>
          <p:cNvPr id="6" name="Рисунок 5" descr="20170925_115825.jpg"/>
          <p:cNvPicPr>
            <a:picLocks noChangeAspect="1"/>
          </p:cNvPicPr>
          <p:nvPr/>
        </p:nvPicPr>
        <p:blipFill>
          <a:blip r:embed="rId5" cstate="print"/>
          <a:stretch>
            <a:fillRect/>
          </a:stretch>
        </p:blipFill>
        <p:spPr>
          <a:xfrm>
            <a:off x="6143636" y="3071810"/>
            <a:ext cx="2843218" cy="378619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ds03.infourok.ru/uploads/ex/037b/00059542-c4fe312c/hello_html_48902e1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Овал 2"/>
          <p:cNvSpPr/>
          <p:nvPr/>
        </p:nvSpPr>
        <p:spPr>
          <a:xfrm>
            <a:off x="5072066" y="285728"/>
            <a:ext cx="3643338" cy="642942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rPr>
              <a:t>Осень, наконец, развела свои краски и изменила природу до неузнаваемости! Берёзки заблистали желтыми монетками. Листья на кусте чёрной рябины стали ярко-красными. А клён вообще было не узнать. Он стоял величаво растопырив свои лапы  листья и сверкал всеми цветами осени. Тут и ветерок-проказник оживился. Стал с листочками играть, стал с деревьев их срывать и они полетели – жёлтые, коричневые, красные, зелёные! Начался настоящий листопад!</a:t>
            </a:r>
            <a:endParaRPr lang="ru-RU" sz="1400" b="1" dirty="0">
              <a:solidFill>
                <a:srgbClr val="002060"/>
              </a:solidFill>
            </a:endParaRPr>
          </a:p>
        </p:txBody>
      </p:sp>
      <p:pic>
        <p:nvPicPr>
          <p:cNvPr id="4" name="Picture 6" descr="http://weblogru.com/uploads/posts/2014-09/1410288211_2695.jpg"/>
          <p:cNvPicPr>
            <a:picLocks noChangeAspect="1" noChangeArrowheads="1"/>
          </p:cNvPicPr>
          <p:nvPr/>
        </p:nvPicPr>
        <p:blipFill>
          <a:blip r:embed="rId3"/>
          <a:srcRect/>
          <a:stretch>
            <a:fillRect/>
          </a:stretch>
        </p:blipFill>
        <p:spPr bwMode="auto">
          <a:xfrm>
            <a:off x="428596" y="785794"/>
            <a:ext cx="4000528" cy="5143536"/>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861</TotalTime>
  <Words>2818</Words>
  <Application>Microsoft Office PowerPoint</Application>
  <PresentationFormat>Экран (4:3)</PresentationFormat>
  <Paragraphs>186</Paragraphs>
  <Slides>58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58</vt:i4>
      </vt:variant>
    </vt:vector>
  </HeadingPairs>
  <TitlesOfParts>
    <vt:vector size="5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Microsoft Office</dc:creator>
  <cp:lastModifiedBy>Сад</cp:lastModifiedBy>
  <cp:revision>32</cp:revision>
  <dcterms:created xsi:type="dcterms:W3CDTF">2021-02-16T06:14:13Z</dcterms:created>
  <dcterms:modified xsi:type="dcterms:W3CDTF">2021-03-15T11:42:44Z</dcterms:modified>
</cp:coreProperties>
</file>