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2" r:id="rId3"/>
    <p:sldId id="258" r:id="rId4"/>
    <p:sldId id="261" r:id="rId5"/>
    <p:sldId id="263" r:id="rId6"/>
    <p:sldId id="260" r:id="rId7"/>
    <p:sldId id="259" r:id="rId8"/>
    <p:sldId id="265" r:id="rId9"/>
    <p:sldId id="266" r:id="rId10"/>
    <p:sldId id="264" r:id="rId11"/>
    <p:sldId id="26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0" d="100"/>
          <a:sy n="70" d="100"/>
        </p:scale>
        <p:origin x="-198" y="-4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8F63-367D-4E20-9F84-F06DBDE24A76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97BE0-F849-4E4B-A14C-76EB6B24F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78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8F63-367D-4E20-9F84-F06DBDE24A76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97BE0-F849-4E4B-A14C-76EB6B24F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2278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8F63-367D-4E20-9F84-F06DBDE24A76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97BE0-F849-4E4B-A14C-76EB6B24F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9141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8F63-367D-4E20-9F84-F06DBDE24A76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97BE0-F849-4E4B-A14C-76EB6B24F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246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8F63-367D-4E20-9F84-F06DBDE24A76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97BE0-F849-4E4B-A14C-76EB6B24F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2804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8F63-367D-4E20-9F84-F06DBDE24A76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97BE0-F849-4E4B-A14C-76EB6B24F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838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8F63-367D-4E20-9F84-F06DBDE24A76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97BE0-F849-4E4B-A14C-76EB6B24F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6631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8F63-367D-4E20-9F84-F06DBDE24A76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97BE0-F849-4E4B-A14C-76EB6B24F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0616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8F63-367D-4E20-9F84-F06DBDE24A76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97BE0-F849-4E4B-A14C-76EB6B24F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638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8F63-367D-4E20-9F84-F06DBDE24A76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97BE0-F849-4E4B-A14C-76EB6B24F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849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8F63-367D-4E20-9F84-F06DBDE24A76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97BE0-F849-4E4B-A14C-76EB6B24F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076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9D8F63-367D-4E20-9F84-F06DBDE24A76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97BE0-F849-4E4B-A14C-76EB6B24F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1599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sneg.top/uploads/posts/2023-03/1679111747_sneg-top-p-zimnii-fon-dlya-slaida-krasivo-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7083" y="-187994"/>
            <a:ext cx="12860422" cy="7233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668643" y="0"/>
            <a:ext cx="648767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МБОУ «Средняя общеобразовательная школа №16»</a:t>
            </a:r>
          </a:p>
          <a:p>
            <a:pPr algn="ctr"/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Дошкольное отделение №2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41203" y="1383949"/>
            <a:ext cx="6742551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Консультация для воспитателей</a:t>
            </a:r>
          </a:p>
          <a:p>
            <a:pPr algn="ctr"/>
            <a:r>
              <a:rPr lang="ru-RU" sz="3600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п</a:t>
            </a:r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о теме:</a:t>
            </a:r>
          </a:p>
          <a:p>
            <a:pPr algn="ctr"/>
            <a:r>
              <a:rPr lang="ru-RU" sz="44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«Организация подвижных игр </a:t>
            </a:r>
          </a:p>
          <a:p>
            <a:pPr algn="ctr"/>
            <a:r>
              <a:rPr lang="ru-RU" sz="44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в зимний период»</a:t>
            </a:r>
            <a:endParaRPr lang="ru-RU" sz="4400" dirty="0">
              <a:solidFill>
                <a:schemeClr val="accent5">
                  <a:lumMod val="50000"/>
                </a:schemeClr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20586" y="5390865"/>
            <a:ext cx="35493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Выполнила воспитатель:</a:t>
            </a:r>
          </a:p>
          <a:p>
            <a:pPr algn="r"/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Киселева Светлана Юрьевна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074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neg.top/uploads/posts/2023-03/1679111747_sneg-top-p-zimnii-fon-dlya-slaida-krasivo-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5809" y="1125076"/>
            <a:ext cx="8841055" cy="516555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022" y="1125077"/>
            <a:ext cx="3874168" cy="5165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476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neg.top/uploads/posts/2023-03/1679111747_sneg-top-p-zimnii-fon-dlya-slaida-krasivo-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99172" y="974558"/>
            <a:ext cx="6793655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Будьте</a:t>
            </a:r>
            <a:r>
              <a:rPr lang="ru-RU" dirty="0" smtClean="0"/>
              <a:t> </a:t>
            </a:r>
            <a:r>
              <a:rPr lang="ru-RU" sz="4800" b="1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здоровы!</a:t>
            </a:r>
          </a:p>
          <a:p>
            <a:pPr algn="ctr"/>
            <a:r>
              <a:rPr lang="ru-RU" sz="4800" b="1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Творческих успехов и удачи</a:t>
            </a:r>
            <a:r>
              <a:rPr lang="ru-RU" sz="4800" b="1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!</a:t>
            </a:r>
          </a:p>
          <a:p>
            <a:pPr algn="ctr"/>
            <a:r>
              <a:rPr lang="ru-RU" sz="48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Спасибо за внимание!</a:t>
            </a:r>
            <a:endParaRPr lang="ru-RU" sz="4800" dirty="0">
              <a:solidFill>
                <a:schemeClr val="accent5">
                  <a:lumMod val="50000"/>
                </a:schemeClr>
              </a:solidFill>
              <a:latin typeface="Franklin Gothic Medium Cond" panose="020B06060304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0589" y="3023600"/>
            <a:ext cx="4260438" cy="382346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7411" y="3023600"/>
            <a:ext cx="2250701" cy="346528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7841" y="3210147"/>
            <a:ext cx="3336316" cy="3450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338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neg.top/uploads/posts/2023-03/1679111747_sneg-top-p-zimnii-fon-dlya-slaida-krasivo-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09684" y="351234"/>
            <a:ext cx="8311699" cy="1508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Прогулка</a:t>
            </a:r>
            <a:r>
              <a:rPr lang="ru-RU" sz="48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 – </a:t>
            </a:r>
            <a:r>
              <a:rPr lang="ru-RU" sz="4400" i="1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очень важный режимный</a:t>
            </a:r>
          </a:p>
          <a:p>
            <a:r>
              <a:rPr lang="ru-RU" sz="4400" i="1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 момент в жизнедеятельности детей</a:t>
            </a:r>
            <a:endParaRPr lang="ru-RU" sz="4400" i="1" dirty="0">
              <a:solidFill>
                <a:schemeClr val="accent5">
                  <a:lumMod val="50000"/>
                </a:schemeClr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2095" y="1722862"/>
            <a:ext cx="6096000" cy="1569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indent="457200">
              <a:defRPr/>
            </a:pPr>
            <a:r>
              <a:rPr lang="ru-RU" sz="2400" u="sng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Цели прогулки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: 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Профилактика утомления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Физическое и умственное развитие детей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Укрепления здоровья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32095" y="3169693"/>
            <a:ext cx="760180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defRPr/>
            </a:pPr>
            <a:r>
              <a:rPr lang="ru-RU" sz="2400" u="sng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Задачи прогулки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: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Franklin Gothic Medium Cond" panose="020B06060304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Оказывать закаливающее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воздействие 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на организм в естественных условиях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Способствовать повышению уровня физической подготовленности детей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Оптимизировать двигательную активность детей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Способствовать познавательному, речевому, художественно-эстетическому, социально-коммуникативному развитию</a:t>
            </a:r>
          </a:p>
        </p:txBody>
      </p:sp>
      <p:pic>
        <p:nvPicPr>
          <p:cNvPr id="4100" name="Picture 4" descr="https://gas-kvas.com/uploads/posts/2023-02/1676733228_gas-kvas-com-p-detskii-risunok-deti-lepyat-snegovika-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4901" y="1972129"/>
            <a:ext cx="4666498" cy="4666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8290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neg.top/uploads/posts/2023-03/1679111747_sneg-top-p-zimnii-fon-dlya-slaida-krasivo-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553"/>
            <a:ext cx="12230318" cy="6879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2112" y="325068"/>
            <a:ext cx="7942218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  <a:t>Значение прогулки: </a:t>
            </a:r>
            <a:endParaRPr lang="ru-RU" sz="4400" b="1" dirty="0" smtClean="0">
              <a:solidFill>
                <a:schemeClr val="accent5">
                  <a:lumMod val="50000"/>
                </a:schemeClr>
              </a:solidFill>
              <a:latin typeface="Franklin Gothic Medium Cond" panose="020B060603040202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Важнейшей 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задачей дошкольных учреждений является сохранение и укрепление здоровья детей. </a:t>
            </a:r>
            <a:endParaRPr lang="ru-RU" sz="3200" dirty="0" smtClean="0">
              <a:solidFill>
                <a:schemeClr val="accent5">
                  <a:lumMod val="50000"/>
                </a:schemeClr>
              </a:solidFill>
              <a:latin typeface="Franklin Gothic Medium Cond" panose="020B06060304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В 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дошкольном возрасте оптимальная двигательная активность и физическое воспитание являются ведущими факторами в сохранении здоровья, полноценном физическом и психическом развитии ребенка. </a:t>
            </a:r>
            <a:endParaRPr lang="ru-RU" sz="3200" dirty="0" smtClean="0">
              <a:solidFill>
                <a:schemeClr val="accent5">
                  <a:lumMod val="50000"/>
                </a:schemeClr>
              </a:solidFill>
              <a:latin typeface="Franklin Gothic Medium Cond" panose="020B06060304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Прогулка 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является первым и наиболее доступным средством закаливания детского организма.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5554" y="1306286"/>
            <a:ext cx="4565005" cy="5239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824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neg.top/uploads/posts/2023-03/1679111747_sneg-top-p-zimnii-fon-dlya-slaida-krasivo-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01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9998" y="1751468"/>
            <a:ext cx="6099001" cy="487452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13981" y="268617"/>
            <a:ext cx="10504227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  <a:t>Участок</a:t>
            </a:r>
            <a:r>
              <a:rPr lang="ru-RU" b="0" i="0" dirty="0" smtClean="0">
                <a:solidFill>
                  <a:srgbClr val="666666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4400" b="1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  <a:t>детского сада и его </a:t>
            </a:r>
            <a:r>
              <a:rPr lang="ru-RU" sz="4400" b="1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  <a:t>оборудование </a:t>
            </a:r>
            <a:endParaRPr lang="ru-RU" sz="3200" b="1" dirty="0" smtClean="0">
              <a:solidFill>
                <a:schemeClr val="accent5">
                  <a:lumMod val="50000"/>
                </a:schemeClr>
              </a:solidFill>
              <a:latin typeface="Franklin Gothic Medium Cond" panose="020B0606030402020204" pitchFamily="34" charset="0"/>
            </a:endParaRPr>
          </a:p>
          <a:p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(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необходимо создать определенные </a:t>
            </a: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условия):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расчистить 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участок от снега; </a:t>
            </a:r>
            <a:endParaRPr lang="ru-RU" sz="3200" dirty="0" smtClean="0">
              <a:solidFill>
                <a:schemeClr val="accent5">
                  <a:lumMod val="50000"/>
                </a:schemeClr>
              </a:solidFill>
              <a:latin typeface="Franklin Gothic Medium Cond" panose="020B06060304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соорудить постройки для развития </a:t>
            </a:r>
            <a:endParaRPr lang="ru-RU" sz="3200" dirty="0" smtClean="0">
              <a:solidFill>
                <a:schemeClr val="accent5">
                  <a:lumMod val="50000"/>
                </a:schemeClr>
              </a:solidFill>
              <a:latin typeface="Franklin Gothic Medium Cond" panose="020B0606030402020204" pitchFamily="34" charset="0"/>
            </a:endParaRPr>
          </a:p>
          <a:p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     основных </a:t>
            </a: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движений (ходьба, бег, </a:t>
            </a:r>
            <a:endParaRPr lang="ru-RU" sz="3200" dirty="0" smtClean="0">
              <a:solidFill>
                <a:schemeClr val="accent5">
                  <a:lumMod val="50000"/>
                </a:schemeClr>
              </a:solidFill>
              <a:latin typeface="Franklin Gothic Medium Cond" panose="020B0606030402020204" pitchFamily="34" charset="0"/>
            </a:endParaRPr>
          </a:p>
          <a:p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      упражнение </a:t>
            </a: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в равновесии, лазанье, </a:t>
            </a:r>
            <a:endParaRPr lang="ru-RU" sz="3200" dirty="0" smtClean="0">
              <a:solidFill>
                <a:schemeClr val="accent5">
                  <a:lumMod val="50000"/>
                </a:schemeClr>
              </a:solidFill>
              <a:latin typeface="Franklin Gothic Medium Cond" panose="020B0606030402020204" pitchFamily="34" charset="0"/>
            </a:endParaRPr>
          </a:p>
          <a:p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 </a:t>
            </a: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     </a:t>
            </a: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перешагивание</a:t>
            </a: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, метание);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и</a:t>
            </a: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спользовать специальный инвентарь </a:t>
            </a:r>
            <a:endParaRPr lang="ru-RU" sz="3200" dirty="0" smtClean="0">
              <a:solidFill>
                <a:schemeClr val="accent5">
                  <a:lumMod val="50000"/>
                </a:schemeClr>
              </a:solidFill>
              <a:latin typeface="Franklin Gothic Medium Cond" panose="020B0606030402020204" pitchFamily="34" charset="0"/>
            </a:endParaRPr>
          </a:p>
          <a:p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 </a:t>
            </a: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    </a:t>
            </a: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для </a:t>
            </a: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игр со снегом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предусмотреть 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соблюдение инструкции </a:t>
            </a:r>
            <a:endParaRPr lang="ru-RU" sz="3200" dirty="0" smtClean="0">
              <a:solidFill>
                <a:schemeClr val="accent5">
                  <a:lumMod val="50000"/>
                </a:schemeClr>
              </a:solidFill>
              <a:latin typeface="Franklin Gothic Medium Cond" panose="020B0606030402020204" pitchFamily="34" charset="0"/>
            </a:endParaRPr>
          </a:p>
          <a:p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 </a:t>
            </a: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    </a:t>
            </a: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по 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охране жизни и здоровья детей.</a:t>
            </a:r>
          </a:p>
        </p:txBody>
      </p:sp>
    </p:spTree>
    <p:extLst>
      <p:ext uri="{BB962C8B-B14F-4D97-AF65-F5344CB8AC3E}">
        <p14:creationId xmlns:p14="http://schemas.microsoft.com/office/powerpoint/2010/main" val="2421784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neg.top/uploads/posts/2023-03/1679111747_sneg-top-p-zimnii-fon-dlya-slaida-krasivo-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6801" y="279736"/>
            <a:ext cx="4113722" cy="253011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09337" y="279736"/>
            <a:ext cx="6096000" cy="470898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b="1" i="0" dirty="0" smtClean="0">
                <a:solidFill>
                  <a:schemeClr val="accent5">
                    <a:lumMod val="50000"/>
                  </a:schemeClr>
                </a:solidFill>
                <a:effectLst/>
                <a:latin typeface="Franklin Gothic Medium Cond" panose="020B0606030402020204" pitchFamily="34" charset="0"/>
              </a:rPr>
              <a:t>Рекомендуются разнообразные снежные постройки: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0" i="0" dirty="0" smtClean="0">
                <a:solidFill>
                  <a:schemeClr val="accent5">
                    <a:lumMod val="50000"/>
                  </a:schemeClr>
                </a:solidFill>
                <a:effectLst/>
                <a:latin typeface="Franklin Gothic Medium Cond" panose="020B0606030402020204" pitchFamily="34" charset="0"/>
              </a:rPr>
              <a:t>фигуры для закрепления навыков равновесия;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0" i="0" dirty="0" smtClean="0">
                <a:solidFill>
                  <a:schemeClr val="accent5">
                    <a:lumMod val="50000"/>
                  </a:schemeClr>
                </a:solidFill>
                <a:effectLst/>
                <a:latin typeface="Franklin Gothic Medium Cond" panose="020B0606030402020204" pitchFamily="34" charset="0"/>
              </a:rPr>
              <a:t>фигуры для перешагивания;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0" i="0" dirty="0" smtClean="0">
                <a:solidFill>
                  <a:schemeClr val="accent5">
                    <a:lumMod val="50000"/>
                  </a:schemeClr>
                </a:solidFill>
                <a:effectLst/>
                <a:latin typeface="Franklin Gothic Medium Cond" panose="020B0606030402020204" pitchFamily="34" charset="0"/>
              </a:rPr>
              <a:t>фигуры для упражнений в метании;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0" i="0" dirty="0" smtClean="0">
                <a:solidFill>
                  <a:schemeClr val="accent5">
                    <a:lumMod val="50000"/>
                  </a:schemeClr>
                </a:solidFill>
                <a:effectLst/>
                <a:latin typeface="Franklin Gothic Medium Cond" panose="020B0606030402020204" pitchFamily="34" charset="0"/>
              </a:rPr>
              <a:t>фигуры для </a:t>
            </a:r>
            <a:r>
              <a:rPr lang="ru-RU" sz="3200" b="0" i="0" dirty="0" err="1" smtClean="0">
                <a:solidFill>
                  <a:schemeClr val="accent5">
                    <a:lumMod val="50000"/>
                  </a:schemeClr>
                </a:solidFill>
                <a:effectLst/>
                <a:latin typeface="Franklin Gothic Medium Cond" panose="020B0606030402020204" pitchFamily="34" charset="0"/>
              </a:rPr>
              <a:t>подлезания</a:t>
            </a: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;</a:t>
            </a:r>
            <a:r>
              <a:rPr lang="ru-RU" sz="3200" b="0" i="0" dirty="0" smtClean="0">
                <a:solidFill>
                  <a:schemeClr val="accent5">
                    <a:lumMod val="50000"/>
                  </a:schemeClr>
                </a:solidFill>
                <a:effectLst/>
                <a:latin typeface="Franklin Gothic Medium Cond" panose="020B0606030402020204" pitchFamily="34" charset="0"/>
              </a:rPr>
              <a:t>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0" i="0" dirty="0" smtClean="0">
                <a:solidFill>
                  <a:schemeClr val="accent5">
                    <a:lumMod val="50000"/>
                  </a:schemeClr>
                </a:solidFill>
                <a:effectLst/>
                <a:latin typeface="Franklin Gothic Medium Cond" panose="020B0606030402020204" pitchFamily="34" charset="0"/>
              </a:rPr>
              <a:t>горки для скатывания.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7212" y="1886802"/>
            <a:ext cx="4069367" cy="27129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69958" y="4286276"/>
            <a:ext cx="2728938" cy="204670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09460" y="4273507"/>
            <a:ext cx="3247994" cy="205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233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neg.top/uploads/posts/2023-03/1679111747_sneg-top-p-zimnii-fon-dlya-slaida-krasivo-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1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4923" y="366173"/>
            <a:ext cx="711958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Вы можете организовать разные виды игр на прогулке: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0" i="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спортивные упражнения;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0" i="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игры-эстафеты игры с элементами спорта;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0" i="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сюжетные подвижные игры;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0" i="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зимние забавы;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а</a:t>
            </a:r>
            <a:r>
              <a:rPr lang="ru-RU" sz="3200" b="0" i="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ттракционы;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0" i="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бессюжетные подвижные игры;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0" i="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народные игры;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0" i="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хороводные</a:t>
            </a:r>
            <a:endParaRPr lang="ru-RU" sz="3200" dirty="0">
              <a:solidFill>
                <a:schemeClr val="accent5">
                  <a:lumMod val="50000"/>
                </a:schemeClr>
              </a:solidFill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9681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neg.top/uploads/posts/2023-03/1679111747_sneg-top-p-zimnii-fon-dlya-slaida-krasivo-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896" y="364222"/>
            <a:ext cx="4621970" cy="616262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64223"/>
            <a:ext cx="4597163" cy="6129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886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neg.top/uploads/posts/2023-03/1679111747_sneg-top-p-zimnii-fon-dlya-slaida-krasivo-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9626" y="-72913"/>
            <a:ext cx="12321626" cy="6930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591" y="826765"/>
            <a:ext cx="6842077" cy="513155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7783" y="854188"/>
            <a:ext cx="3828101" cy="5104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758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neg.top/uploads/posts/2023-03/1679111747_sneg-top-p-zimnii-fon-dlya-slaida-krasivo-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9104" y="308629"/>
            <a:ext cx="8149603" cy="57554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Для</a:t>
            </a:r>
            <a:r>
              <a:rPr lang="ru-RU" sz="3600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 </a:t>
            </a: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организации</a:t>
            </a:r>
            <a:r>
              <a:rPr lang="ru-RU" sz="3600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 </a:t>
            </a: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подвижных</a:t>
            </a:r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 </a:t>
            </a: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игр, а также </a:t>
            </a:r>
            <a:endParaRPr lang="ru-RU" sz="3600" b="1" dirty="0" smtClean="0">
              <a:solidFill>
                <a:schemeClr val="accent5">
                  <a:lumMod val="50000"/>
                </a:schemeClr>
              </a:solidFill>
              <a:latin typeface="Franklin Gothic Medium Cond" panose="020B0606030402020204" pitchFamily="34" charset="0"/>
            </a:endParaRPr>
          </a:p>
          <a:p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самостоятельной</a:t>
            </a:r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 </a:t>
            </a: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двигательной</a:t>
            </a:r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 </a:t>
            </a: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деятельности</a:t>
            </a:r>
            <a:r>
              <a:rPr lang="ru-RU" sz="3600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 </a:t>
            </a:r>
            <a:endParaRPr lang="ru-RU" sz="3600" b="1" dirty="0" smtClean="0">
              <a:solidFill>
                <a:schemeClr val="accent5">
                  <a:lumMod val="50000"/>
                </a:schemeClr>
              </a:solidFill>
              <a:latin typeface="Franklin Gothic Medium Cond" panose="020B0606030402020204" pitchFamily="34" charset="0"/>
            </a:endParaRPr>
          </a:p>
          <a:p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необходимо</a:t>
            </a:r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 </a:t>
            </a: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создать</a:t>
            </a:r>
            <a:r>
              <a:rPr lang="ru-RU" sz="3600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 </a:t>
            </a: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все</a:t>
            </a:r>
            <a:r>
              <a:rPr lang="ru-RU" sz="3600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 </a:t>
            </a: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условия</a:t>
            </a:r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. </a:t>
            </a:r>
          </a:p>
          <a:p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Заранее продумайте выносной материал: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л</a:t>
            </a: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опатки для снега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формы для творческой деятельности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санки-ледянки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ш</a:t>
            </a: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айбы и клюшки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о</a:t>
            </a: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бручи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м</a:t>
            </a: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ешочки, мячики для метания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Franklin Gothic Medium Cond" panose="020B0606030402020204" pitchFamily="34" charset="0"/>
              </a:rPr>
              <a:t>Бросовый материал для игр со снегом</a:t>
            </a:r>
          </a:p>
        </p:txBody>
      </p:sp>
    </p:spTree>
    <p:extLst>
      <p:ext uri="{BB962C8B-B14F-4D97-AF65-F5344CB8AC3E}">
        <p14:creationId xmlns:p14="http://schemas.microsoft.com/office/powerpoint/2010/main" val="1789865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6090</TotalTime>
  <Words>311</Words>
  <Application>Microsoft Office PowerPoint</Application>
  <PresentationFormat>Произвольный</PresentationFormat>
  <Paragraphs>64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Сад</cp:lastModifiedBy>
  <cp:revision>21</cp:revision>
  <dcterms:created xsi:type="dcterms:W3CDTF">2023-12-06T06:25:14Z</dcterms:created>
  <dcterms:modified xsi:type="dcterms:W3CDTF">2023-12-12T11:49:35Z</dcterms:modified>
</cp:coreProperties>
</file>