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1" r:id="rId2"/>
    <p:sldId id="257" r:id="rId3"/>
    <p:sldId id="262" r:id="rId4"/>
    <p:sldId id="258" r:id="rId5"/>
    <p:sldId id="259" r:id="rId6"/>
    <p:sldId id="285" r:id="rId7"/>
    <p:sldId id="273" r:id="rId8"/>
    <p:sldId id="274" r:id="rId9"/>
    <p:sldId id="286" r:id="rId10"/>
    <p:sldId id="275" r:id="rId11"/>
    <p:sldId id="282" r:id="rId12"/>
    <p:sldId id="276" r:id="rId13"/>
    <p:sldId id="287" r:id="rId14"/>
    <p:sldId id="288" r:id="rId15"/>
    <p:sldId id="283" r:id="rId16"/>
    <p:sldId id="296" r:id="rId17"/>
    <p:sldId id="292" r:id="rId18"/>
    <p:sldId id="297" r:id="rId19"/>
    <p:sldId id="290" r:id="rId20"/>
    <p:sldId id="277" r:id="rId21"/>
    <p:sldId id="293" r:id="rId22"/>
    <p:sldId id="294" r:id="rId23"/>
    <p:sldId id="295"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6" autoAdjust="0"/>
    <p:restoredTop sz="94717" autoAdjust="0"/>
  </p:normalViewPr>
  <p:slideViewPr>
    <p:cSldViewPr>
      <p:cViewPr>
        <p:scale>
          <a:sx n="77" d="100"/>
          <a:sy n="77" d="100"/>
        </p:scale>
        <p:origin x="-118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AEF8CB-1079-411D-980E-66A4C1A90606}" type="datetimeFigureOut">
              <a:rPr lang="ru-RU" smtClean="0"/>
              <a:pPr/>
              <a:t>26.04.2023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3CC18B-81B4-412A-AC80-F1C10ACACE3E}" type="slidenum">
              <a:rPr lang="ru-RU" smtClean="0"/>
              <a:pPr/>
              <a:t>‹#›</a:t>
            </a:fld>
            <a:endParaRPr lang="ru-RU"/>
          </a:p>
        </p:txBody>
      </p:sp>
    </p:spTree>
    <p:extLst>
      <p:ext uri="{BB962C8B-B14F-4D97-AF65-F5344CB8AC3E}">
        <p14:creationId xmlns:p14="http://schemas.microsoft.com/office/powerpoint/2010/main" val="316978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26.04.2023</a:t>
            </a:fld>
            <a:endParaRPr lang="ru-RU"/>
          </a:p>
        </p:txBody>
      </p:sp>
      <p:sp>
        <p:nvSpPr>
          <p:cNvPr id="5" name="Нижний колонтитул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99392"/>
            <a:ext cx="9144000" cy="6957392"/>
          </a:xfrm>
          <a:prstGeom prst="rect">
            <a:avLst/>
          </a:prstGeom>
          <a:noFill/>
        </p:spPr>
      </p:pic>
      <p:sp>
        <p:nvSpPr>
          <p:cNvPr id="2" name="Заголовок 1"/>
          <p:cNvSpPr>
            <a:spLocks noGrp="1"/>
          </p:cNvSpPr>
          <p:nvPr>
            <p:ph type="title"/>
          </p:nvPr>
        </p:nvSpPr>
        <p:spPr>
          <a:xfrm>
            <a:off x="971600" y="836712"/>
            <a:ext cx="6408712" cy="580926"/>
          </a:xfrm>
        </p:spPr>
        <p:txBody>
          <a:bodyPr>
            <a:normAutofit/>
          </a:bodyPr>
          <a:lstStyle/>
          <a:p>
            <a:pPr algn="l"/>
            <a:r>
              <a:rPr lang="ru-RU" sz="1400" dirty="0" smtClean="0">
                <a:latin typeface="Times New Roman" pitchFamily="18" charset="0"/>
                <a:cs typeface="Times New Roman" pitchFamily="18" charset="0"/>
              </a:rPr>
              <a:t>           </a:t>
            </a:r>
            <a:r>
              <a:rPr lang="ru-RU" sz="1400" b="1" i="1" dirty="0" smtClean="0">
                <a:latin typeface="Times New Roman" pitchFamily="18" charset="0"/>
                <a:cs typeface="Times New Roman" pitchFamily="18" charset="0"/>
              </a:rPr>
              <a:t>Муниципальное бюджетное дошкольное образовательное учреждение</a:t>
            </a:r>
            <a:br>
              <a:rPr lang="ru-RU" sz="1400" b="1" i="1" dirty="0" smtClean="0">
                <a:latin typeface="Times New Roman" pitchFamily="18" charset="0"/>
                <a:cs typeface="Times New Roman" pitchFamily="18" charset="0"/>
              </a:rPr>
            </a:br>
            <a:r>
              <a:rPr lang="ru-RU" sz="1400" b="1" i="1" dirty="0">
                <a:latin typeface="Times New Roman" pitchFamily="18" charset="0"/>
                <a:cs typeface="Times New Roman" pitchFamily="18" charset="0"/>
              </a:rPr>
              <a:t> </a:t>
            </a:r>
            <a:r>
              <a:rPr lang="ru-RU" sz="1400" b="1" i="1" dirty="0" smtClean="0">
                <a:latin typeface="Times New Roman" pitchFamily="18" charset="0"/>
                <a:cs typeface="Times New Roman" pitchFamily="18" charset="0"/>
              </a:rPr>
              <a:t>                             « Детский сад комбинированного вида № 20».</a:t>
            </a:r>
            <a:endParaRPr lang="ru-RU" sz="1400" b="1" i="1" dirty="0">
              <a:latin typeface="Times New Roman" pitchFamily="18" charset="0"/>
              <a:cs typeface="Times New Roman" pitchFamily="18" charset="0"/>
            </a:endParaRPr>
          </a:p>
        </p:txBody>
      </p:sp>
      <p:sp>
        <p:nvSpPr>
          <p:cNvPr id="3" name="Содержимое 2"/>
          <p:cNvSpPr>
            <a:spLocks noGrp="1"/>
          </p:cNvSpPr>
          <p:nvPr>
            <p:ph idx="1"/>
          </p:nvPr>
        </p:nvSpPr>
        <p:spPr>
          <a:xfrm>
            <a:off x="785786" y="1556792"/>
            <a:ext cx="7314606" cy="4752528"/>
          </a:xfrm>
        </p:spPr>
        <p:txBody>
          <a:bodyPr>
            <a:normAutofit fontScale="40000" lnSpcReduction="20000"/>
          </a:bodyPr>
          <a:lstStyle/>
          <a:p>
            <a:pPr algn="ctr">
              <a:buNone/>
            </a:pPr>
            <a:endParaRPr lang="ru-RU" sz="2400" b="1" dirty="0" smtClean="0">
              <a:solidFill>
                <a:srgbClr val="7030A0"/>
              </a:solidFill>
              <a:latin typeface="Times New Roman" pitchFamily="18" charset="0"/>
              <a:cs typeface="Times New Roman" pitchFamily="18" charset="0"/>
            </a:endParaRPr>
          </a:p>
          <a:p>
            <a:pPr algn="ctr">
              <a:spcBef>
                <a:spcPts val="0"/>
              </a:spcBef>
              <a:buNone/>
            </a:pPr>
            <a:endParaRPr lang="ru-RU" sz="2400" b="1" i="1" u="sng" dirty="0" smtClean="0">
              <a:solidFill>
                <a:srgbClr val="7030A0"/>
              </a:solidFill>
              <a:latin typeface="Times New Roman" pitchFamily="18" charset="0"/>
              <a:cs typeface="Times New Roman" pitchFamily="18" charset="0"/>
            </a:endParaRPr>
          </a:p>
          <a:p>
            <a:pPr algn="ctr">
              <a:buNone/>
            </a:pPr>
            <a:r>
              <a:rPr lang="ru-RU" sz="8000" b="1" i="1" dirty="0" smtClean="0">
                <a:solidFill>
                  <a:srgbClr val="002060"/>
                </a:solidFill>
                <a:latin typeface="Times New Roman" pitchFamily="18" charset="0"/>
                <a:cs typeface="Times New Roman" pitchFamily="18" charset="0"/>
              </a:rPr>
              <a:t>Консультация  на тему:</a:t>
            </a:r>
          </a:p>
          <a:p>
            <a:pPr algn="ctr">
              <a:buNone/>
            </a:pPr>
            <a:r>
              <a:rPr lang="ru-RU" sz="8000" b="1" i="1" dirty="0" smtClean="0">
                <a:solidFill>
                  <a:srgbClr val="FF0000"/>
                </a:solidFill>
                <a:latin typeface="Times New Roman" pitchFamily="18" charset="0"/>
                <a:cs typeface="Times New Roman" pitchFamily="18" charset="0"/>
              </a:rPr>
              <a:t>« Воспитание культуры речевого общения у старших дошкольников посредством ознакомления со сказкой». </a:t>
            </a:r>
          </a:p>
          <a:p>
            <a:pPr algn="ctr">
              <a:buNone/>
            </a:pPr>
            <a:endParaRPr lang="ru-RU" sz="2800" b="1" i="1" dirty="0">
              <a:solidFill>
                <a:srgbClr val="FF0000"/>
              </a:solidFill>
              <a:latin typeface="Times New Roman" pitchFamily="18" charset="0"/>
              <a:cs typeface="Times New Roman" pitchFamily="18" charset="0"/>
            </a:endParaRPr>
          </a:p>
          <a:p>
            <a:pPr algn="ctr">
              <a:buNone/>
            </a:pPr>
            <a:endParaRPr lang="ru-RU" sz="2800" b="1" i="1" dirty="0" smtClean="0">
              <a:solidFill>
                <a:srgbClr val="FF0000"/>
              </a:solidFill>
              <a:latin typeface="Times New Roman" pitchFamily="18" charset="0"/>
              <a:cs typeface="Times New Roman" pitchFamily="18" charset="0"/>
            </a:endParaRPr>
          </a:p>
          <a:p>
            <a:pPr algn="ctr">
              <a:buNone/>
            </a:pPr>
            <a:endParaRPr lang="ru-RU" sz="2800" b="1" i="1" dirty="0">
              <a:solidFill>
                <a:srgbClr val="FF0000"/>
              </a:solidFill>
              <a:latin typeface="Times New Roman" pitchFamily="18" charset="0"/>
              <a:cs typeface="Times New Roman" pitchFamily="18" charset="0"/>
            </a:endParaRPr>
          </a:p>
          <a:p>
            <a:pPr algn="ctr">
              <a:buNone/>
            </a:pPr>
            <a:r>
              <a:rPr lang="ru-RU" sz="2800" b="1" i="1" dirty="0" smtClean="0">
                <a:solidFill>
                  <a:srgbClr val="FF0000"/>
                </a:solidFill>
                <a:latin typeface="Times New Roman" pitchFamily="18" charset="0"/>
                <a:cs typeface="Times New Roman" pitchFamily="18" charset="0"/>
              </a:rPr>
              <a:t> </a:t>
            </a:r>
          </a:p>
          <a:p>
            <a:pPr algn="ctr">
              <a:buNone/>
            </a:pPr>
            <a:r>
              <a:rPr lang="ru-RU" sz="2800" b="1" i="1" dirty="0" smtClean="0">
                <a:solidFill>
                  <a:srgbClr val="FF0000"/>
                </a:solidFill>
                <a:latin typeface="Times New Roman" pitchFamily="18" charset="0"/>
                <a:cs typeface="Times New Roman" pitchFamily="18" charset="0"/>
              </a:rPr>
              <a:t> </a:t>
            </a:r>
          </a:p>
          <a:p>
            <a:pPr algn="ctr">
              <a:buNone/>
            </a:pPr>
            <a:endParaRPr lang="ru-RU" sz="2800" b="1" i="1" dirty="0">
              <a:solidFill>
                <a:srgbClr val="FF0000"/>
              </a:solidFill>
              <a:latin typeface="Times New Roman" pitchFamily="18" charset="0"/>
              <a:cs typeface="Times New Roman" pitchFamily="18" charset="0"/>
            </a:endParaRPr>
          </a:p>
          <a:p>
            <a:pPr algn="ctr">
              <a:buNone/>
            </a:pPr>
            <a:endParaRPr lang="ru-RU" sz="2800" b="1" i="1" dirty="0" smtClean="0">
              <a:solidFill>
                <a:srgbClr val="FF0000"/>
              </a:solidFill>
              <a:latin typeface="Times New Roman" pitchFamily="18" charset="0"/>
              <a:cs typeface="Times New Roman" pitchFamily="18" charset="0"/>
            </a:endParaRPr>
          </a:p>
          <a:p>
            <a:pPr algn="ctr">
              <a:buNone/>
            </a:pPr>
            <a:endParaRPr lang="ru-RU" sz="2800" b="1" i="1" dirty="0">
              <a:solidFill>
                <a:srgbClr val="FF0000"/>
              </a:solidFill>
              <a:latin typeface="Times New Roman" pitchFamily="18" charset="0"/>
              <a:cs typeface="Times New Roman" pitchFamily="18" charset="0"/>
            </a:endParaRPr>
          </a:p>
          <a:p>
            <a:pPr algn="ctr">
              <a:buNone/>
            </a:pPr>
            <a:r>
              <a:rPr lang="ru-RU" sz="1400" b="1" i="1" dirty="0" smtClean="0">
                <a:solidFill>
                  <a:srgbClr val="FF0000"/>
                </a:solidFill>
                <a:latin typeface="Times New Roman" pitchFamily="18" charset="0"/>
                <a:cs typeface="Times New Roman" pitchFamily="18" charset="0"/>
              </a:rPr>
              <a:t>                                                                                                                                                                                                                                                                                             </a:t>
            </a:r>
          </a:p>
          <a:p>
            <a:pPr algn="ctr">
              <a:buNone/>
            </a:pPr>
            <a:r>
              <a:rPr lang="ru-RU" sz="2900" b="1" i="1" dirty="0" smtClean="0">
                <a:latin typeface="Times New Roman" pitchFamily="18" charset="0"/>
                <a:cs typeface="Times New Roman" pitchFamily="18" charset="0"/>
              </a:rPr>
              <a:t>                                                                                          </a:t>
            </a:r>
          </a:p>
          <a:p>
            <a:pPr algn="ctr">
              <a:buNone/>
            </a:pPr>
            <a:r>
              <a:rPr lang="ru-RU" sz="2900" b="1" i="1" dirty="0">
                <a:latin typeface="Times New Roman" pitchFamily="18" charset="0"/>
                <a:cs typeface="Times New Roman" pitchFamily="18" charset="0"/>
              </a:rPr>
              <a:t> </a:t>
            </a:r>
            <a:r>
              <a:rPr lang="ru-RU" sz="2900" b="1" i="1" dirty="0" smtClean="0">
                <a:latin typeface="Times New Roman" pitchFamily="18" charset="0"/>
                <a:cs typeface="Times New Roman" pitchFamily="18" charset="0"/>
              </a:rPr>
              <a:t>                                                                                  </a:t>
            </a:r>
          </a:p>
          <a:p>
            <a:pPr algn="ctr">
              <a:buNone/>
            </a:pPr>
            <a:r>
              <a:rPr lang="ru-RU" sz="2900" b="1" i="1" dirty="0">
                <a:latin typeface="Times New Roman" pitchFamily="18" charset="0"/>
                <a:cs typeface="Times New Roman" pitchFamily="18" charset="0"/>
              </a:rPr>
              <a:t> </a:t>
            </a:r>
            <a:r>
              <a:rPr lang="ru-RU" sz="2900" b="1" i="1" dirty="0" smtClean="0">
                <a:latin typeface="Times New Roman" pitchFamily="18" charset="0"/>
                <a:cs typeface="Times New Roman" pitchFamily="18" charset="0"/>
              </a:rPr>
              <a:t>                                                                                            </a:t>
            </a:r>
            <a:r>
              <a:rPr lang="ru-RU" sz="3500" b="1" i="1" dirty="0" smtClean="0">
                <a:latin typeface="Times New Roman" pitchFamily="18" charset="0"/>
                <a:cs typeface="Times New Roman" pitchFamily="18" charset="0"/>
              </a:rPr>
              <a:t>Подготовила воспитатель: Сафронова М.Г</a:t>
            </a:r>
            <a:r>
              <a:rPr lang="ru-RU" sz="2900" b="1" i="1" dirty="0" smtClean="0">
                <a:latin typeface="Times New Roman" pitchFamily="18" charset="0"/>
                <a:cs typeface="Times New Roman" pitchFamily="18" charset="0"/>
              </a:rPr>
              <a:t>.</a:t>
            </a:r>
            <a:endParaRPr lang="ru-RU" sz="2900" b="1" i="1" dirty="0">
              <a:latin typeface="Times New Roman" pitchFamily="18" charset="0"/>
              <a:cs typeface="Times New Roman" pitchFamily="18" charset="0"/>
            </a:endParaRPr>
          </a:p>
        </p:txBody>
      </p:sp>
      <p:pic>
        <p:nvPicPr>
          <p:cNvPr id="1026" name="Picture 2" descr="C:\Users\user\Desktop\cPgDl8mXoxrkiwu40Lgfc8IQKCnsM8F0c-5BZTaD68uszVK-VA1PFq98UltT65U_QsPrhWyymcJTal4JibTo6mf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3645024"/>
            <a:ext cx="2520280"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1663148305_g-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4005064"/>
            <a:ext cx="3410784" cy="2304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899592" y="764704"/>
            <a:ext cx="7128792" cy="1368153"/>
          </a:xfrm>
        </p:spPr>
        <p:txBody>
          <a:bodyPr>
            <a:noAutofit/>
          </a:bodyPr>
          <a:lstStyle/>
          <a:p>
            <a:r>
              <a:rPr lang="ru-RU" sz="1600" b="1" i="1" dirty="0" smtClean="0">
                <a:latin typeface="Times New Roman" pitchFamily="18" charset="0"/>
                <a:cs typeface="Times New Roman" pitchFamily="18" charset="0"/>
              </a:rPr>
              <a:t>Сегодня </a:t>
            </a:r>
            <a:r>
              <a:rPr lang="ru-RU" sz="1600" b="1" i="1" dirty="0">
                <a:latin typeface="Times New Roman" pitchFamily="18" charset="0"/>
                <a:cs typeface="Times New Roman" pitchFamily="18" charset="0"/>
              </a:rPr>
              <a:t>я хочу представить вашему вниманию опыт моей работы по теме: </a:t>
            </a:r>
            <a:r>
              <a:rPr lang="ru-RU" sz="1600" b="1" i="1" dirty="0" smtClean="0">
                <a:latin typeface="Times New Roman" pitchFamily="18" charset="0"/>
                <a:cs typeface="Times New Roman" pitchFamily="18" charset="0"/>
              </a:rPr>
              <a:t>«</a:t>
            </a:r>
            <a:r>
              <a:rPr lang="ru-RU" sz="1600" b="1" i="1" dirty="0">
                <a:latin typeface="Times New Roman" pitchFamily="18" charset="0"/>
                <a:cs typeface="Times New Roman" pitchFamily="18" charset="0"/>
              </a:rPr>
              <a:t> </a:t>
            </a:r>
            <a:r>
              <a:rPr lang="ru-RU" sz="1600" b="1" i="1" dirty="0" smtClean="0">
                <a:latin typeface="Times New Roman" pitchFamily="18" charset="0"/>
                <a:cs typeface="Times New Roman" pitchFamily="18" charset="0"/>
              </a:rPr>
              <a:t>Воспитание культуры речевого общения дошкольников посредством ознакомление со сказкой».</a:t>
            </a:r>
            <a:br>
              <a:rPr lang="ru-RU" sz="1600" b="1" i="1" dirty="0" smtClean="0">
                <a:latin typeface="Times New Roman" pitchFamily="18" charset="0"/>
                <a:cs typeface="Times New Roman" pitchFamily="18" charset="0"/>
              </a:rPr>
            </a:br>
            <a:r>
              <a:rPr lang="ru-RU" sz="1600" b="1" i="1" dirty="0" smtClean="0">
                <a:latin typeface="Times New Roman" pitchFamily="18" charset="0"/>
                <a:cs typeface="Times New Roman" pitchFamily="18" charset="0"/>
              </a:rPr>
              <a:t> </a:t>
            </a:r>
            <a:br>
              <a:rPr lang="ru-RU" sz="1600" b="1" i="1" dirty="0" smtClean="0">
                <a:latin typeface="Times New Roman" pitchFamily="18" charset="0"/>
                <a:cs typeface="Times New Roman" pitchFamily="18" charset="0"/>
              </a:rPr>
            </a:br>
            <a:r>
              <a:rPr lang="ru-RU" sz="1600" b="1" i="1" dirty="0">
                <a:latin typeface="Times New Roman" pitchFamily="18" charset="0"/>
                <a:cs typeface="Times New Roman" pitchFamily="18" charset="0"/>
              </a:rPr>
              <a:t/>
            </a:r>
            <a:br>
              <a:rPr lang="ru-RU" sz="1600" b="1" i="1" dirty="0">
                <a:latin typeface="Times New Roman" pitchFamily="18" charset="0"/>
                <a:cs typeface="Times New Roman" pitchFamily="18" charset="0"/>
              </a:rPr>
            </a:br>
            <a:endParaRPr lang="ru-RU" sz="1600" b="1" dirty="0">
              <a:latin typeface="Times New Roman" pitchFamily="18" charset="0"/>
              <a:cs typeface="Times New Roman" pitchFamily="18" charset="0"/>
            </a:endParaRPr>
          </a:p>
        </p:txBody>
      </p:sp>
      <p:sp>
        <p:nvSpPr>
          <p:cNvPr id="3" name="Содержимое 2"/>
          <p:cNvSpPr>
            <a:spLocks noGrp="1"/>
          </p:cNvSpPr>
          <p:nvPr>
            <p:ph idx="1"/>
          </p:nvPr>
        </p:nvSpPr>
        <p:spPr>
          <a:xfrm>
            <a:off x="827584" y="620688"/>
            <a:ext cx="7316316" cy="5616623"/>
          </a:xfrm>
        </p:spPr>
        <p:txBody>
          <a:bodyPr>
            <a:normAutofit lnSpcReduction="10000"/>
          </a:bodyPr>
          <a:lstStyle/>
          <a:p>
            <a:pPr marL="0" indent="0">
              <a:lnSpc>
                <a:spcPct val="80000"/>
              </a:lnSpc>
              <a:buNone/>
              <a:defRPr/>
            </a:pPr>
            <a:endParaRPr lang="ru-RU" sz="3100" dirty="0" smtClean="0">
              <a:latin typeface="Times New Roman" pitchFamily="18" charset="0"/>
              <a:cs typeface="Times New Roman" pitchFamily="18" charset="0"/>
            </a:endParaRPr>
          </a:p>
          <a:p>
            <a:pPr>
              <a:lnSpc>
                <a:spcPct val="120000"/>
              </a:lnSpc>
              <a:spcBef>
                <a:spcPts val="0"/>
              </a:spcBef>
              <a:buFont typeface="Wingdings" pitchFamily="2" charset="2"/>
              <a:buChar char="Ø"/>
              <a:defRPr/>
            </a:pPr>
            <a:endParaRPr lang="ru-RU" sz="1800" b="1" i="1" dirty="0" smtClean="0">
              <a:solidFill>
                <a:srgbClr val="002060"/>
              </a:solidFill>
              <a:latin typeface="Times New Roman" pitchFamily="18" charset="0"/>
              <a:cs typeface="Times New Roman" pitchFamily="18" charset="0"/>
            </a:endParaRPr>
          </a:p>
          <a:p>
            <a:pPr>
              <a:lnSpc>
                <a:spcPct val="120000"/>
              </a:lnSpc>
              <a:spcBef>
                <a:spcPts val="0"/>
              </a:spcBef>
              <a:buFont typeface="Wingdings" pitchFamily="2" charset="2"/>
              <a:buChar char="Ø"/>
              <a:defRPr/>
            </a:pPr>
            <a:endParaRPr lang="ru-RU" sz="1800" b="1" i="1" dirty="0">
              <a:solidFill>
                <a:srgbClr val="002060"/>
              </a:solidFill>
              <a:latin typeface="Times New Roman" pitchFamily="18" charset="0"/>
              <a:cs typeface="Times New Roman" pitchFamily="18" charset="0"/>
            </a:endParaRPr>
          </a:p>
          <a:p>
            <a:pPr marL="0" indent="0">
              <a:lnSpc>
                <a:spcPct val="120000"/>
              </a:lnSpc>
              <a:spcBef>
                <a:spcPts val="0"/>
              </a:spcBef>
              <a:buNone/>
              <a:defRPr/>
            </a:pPr>
            <a:r>
              <a:rPr lang="ru-RU" sz="1800" b="1" i="1" dirty="0" smtClean="0">
                <a:solidFill>
                  <a:srgbClr val="002060"/>
                </a:solidFill>
                <a:latin typeface="Times New Roman" pitchFamily="18" charset="0"/>
                <a:cs typeface="Times New Roman" pitchFamily="18" charset="0"/>
              </a:rPr>
              <a:t>В </a:t>
            </a:r>
            <a:r>
              <a:rPr lang="ru-RU" sz="1800" b="1" i="1" dirty="0">
                <a:solidFill>
                  <a:srgbClr val="002060"/>
                </a:solidFill>
                <a:latin typeface="Times New Roman" pitchFamily="18" charset="0"/>
                <a:cs typeface="Times New Roman" pitchFamily="18" charset="0"/>
              </a:rPr>
              <a:t>настоящее время трудно найти лучший способ воспитания детей, чем путь приобщения их с раннего детства к устному народному творчеству. Сказки для детей младшего возраста просты, носят цикличный характер – многократное повторение сюжета с небольшими изменениями. Эта особенность народных сказок позволяет ребенку лучше запомнить её, побуждает интерес к слову. </a:t>
            </a:r>
          </a:p>
          <a:p>
            <a:pPr marL="0" indent="0">
              <a:lnSpc>
                <a:spcPct val="120000"/>
              </a:lnSpc>
              <a:spcBef>
                <a:spcPts val="0"/>
              </a:spcBef>
              <a:buNone/>
              <a:defRPr/>
            </a:pPr>
            <a:r>
              <a:rPr lang="ru-RU" sz="1800" b="1" i="1" dirty="0">
                <a:solidFill>
                  <a:srgbClr val="002060"/>
                </a:solidFill>
                <a:latin typeface="Times New Roman" pitchFamily="18" charset="0"/>
                <a:cs typeface="Times New Roman" pitchFamily="18" charset="0"/>
              </a:rPr>
              <a:t>Сказки являются эффективным средством развития речи у детей раннего дошкольного возраста, поэтому я активно использую их в своей работе. Ежедневное использование малых форм фольклора – народных сказок, игр, </a:t>
            </a:r>
            <a:r>
              <a:rPr lang="ru-RU" sz="1800" b="1" i="1" dirty="0" err="1" smtClean="0">
                <a:solidFill>
                  <a:srgbClr val="002060"/>
                </a:solidFill>
                <a:latin typeface="Times New Roman" pitchFamily="18" charset="0"/>
                <a:cs typeface="Times New Roman" pitchFamily="18" charset="0"/>
              </a:rPr>
              <a:t>потешек</a:t>
            </a:r>
            <a:r>
              <a:rPr lang="ru-RU" sz="1800" b="1" i="1" dirty="0" smtClean="0">
                <a:solidFill>
                  <a:srgbClr val="002060"/>
                </a:solidFill>
                <a:latin typeface="Times New Roman" pitchFamily="18" charset="0"/>
                <a:cs typeface="Times New Roman" pitchFamily="18" charset="0"/>
              </a:rPr>
              <a:t> ,  </a:t>
            </a:r>
            <a:r>
              <a:rPr lang="ru-RU" sz="1800" b="1" i="1" dirty="0">
                <a:solidFill>
                  <a:srgbClr val="002060"/>
                </a:solidFill>
                <a:latin typeface="Times New Roman" pitchFamily="18" charset="0"/>
                <a:cs typeface="Times New Roman" pitchFamily="18" charset="0"/>
              </a:rPr>
              <a:t>в совместной деятельности с детьми доставляет детям огромную радость и служит для них источником различных знаний и представлений об окружающем мире, о взаимосвязи человека с природой. Учит различать добро и зло, позволяет вовлечь ребенка в активную речевую работу.</a:t>
            </a:r>
          </a:p>
          <a:p>
            <a:pPr marL="0" indent="0">
              <a:lnSpc>
                <a:spcPct val="120000"/>
              </a:lnSpc>
              <a:spcBef>
                <a:spcPts val="0"/>
              </a:spcBef>
              <a:buNone/>
              <a:defRPr/>
            </a:pPr>
            <a:endParaRPr lang="ru-RU" sz="1600" b="1" dirty="0" smtClean="0">
              <a:solidFill>
                <a:srgbClr val="7030A0"/>
              </a:solidFill>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9" name="Объект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1"/>
            <a:ext cx="3449357" cy="2587018"/>
          </a:xfrm>
        </p:spPr>
      </p:pic>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3" cstate="print"/>
          <a:srcRect/>
          <a:stretch>
            <a:fillRect/>
          </a:stretch>
        </p:blipFill>
        <p:spPr bwMode="auto">
          <a:xfrm>
            <a:off x="17115" y="0"/>
            <a:ext cx="9144000" cy="6941172"/>
          </a:xfrm>
          <a:prstGeom prst="rect">
            <a:avLst/>
          </a:prstGeom>
          <a:noFill/>
        </p:spPr>
      </p:pic>
      <p:sp>
        <p:nvSpPr>
          <p:cNvPr id="3" name="Прямоугольник 2"/>
          <p:cNvSpPr/>
          <p:nvPr/>
        </p:nvSpPr>
        <p:spPr>
          <a:xfrm>
            <a:off x="899592" y="474345"/>
            <a:ext cx="7200800" cy="6186309"/>
          </a:xfrm>
          <a:prstGeom prst="rect">
            <a:avLst/>
          </a:prstGeom>
        </p:spPr>
        <p:txBody>
          <a:bodyPr wrap="square">
            <a:spAutoFit/>
          </a:bodyPr>
          <a:lstStyle/>
          <a:p>
            <a:endParaRPr lang="ru-RU" dirty="0" smtClean="0"/>
          </a:p>
          <a:p>
            <a:r>
              <a:rPr lang="ru-RU" b="1" i="1" dirty="0" smtClean="0">
                <a:solidFill>
                  <a:srgbClr val="002060"/>
                </a:solidFill>
                <a:latin typeface="Times New Roman" panose="02020603050405020304" pitchFamily="18" charset="0"/>
                <a:cs typeface="Times New Roman" panose="02020603050405020304" pitchFamily="18" charset="0"/>
              </a:rPr>
              <a:t>В </a:t>
            </a:r>
            <a:r>
              <a:rPr lang="ru-RU" b="1" i="1" dirty="0">
                <a:solidFill>
                  <a:srgbClr val="002060"/>
                </a:solidFill>
                <a:latin typeface="Times New Roman" panose="02020603050405020304" pitchFamily="18" charset="0"/>
                <a:cs typeface="Times New Roman" panose="02020603050405020304" pitchFamily="18" charset="0"/>
              </a:rPr>
              <a:t>своей работе по развитию речи при помощи сказки я использую разные формы обучения. И применяю их во всех областях педагогического процесса.</a:t>
            </a:r>
          </a:p>
          <a:p>
            <a:r>
              <a:rPr lang="ru-RU" b="1" i="1" dirty="0">
                <a:solidFill>
                  <a:srgbClr val="002060"/>
                </a:solidFill>
                <a:latin typeface="Times New Roman" panose="02020603050405020304" pitchFamily="18" charset="0"/>
                <a:cs typeface="Times New Roman" panose="02020603050405020304" pitchFamily="18" charset="0"/>
              </a:rPr>
              <a:t>Чтобы помочь ребятам глубже воспринять произведение, после его рассказывания провожу беседу. Включаю в неё разные группы вопросов: на выявление эмоционального отношения детей к содержанию сказки и её героям, о мотивах поступков </a:t>
            </a:r>
            <a:r>
              <a:rPr lang="ru-RU" b="1" i="1" dirty="0" smtClean="0">
                <a:solidFill>
                  <a:srgbClr val="002060"/>
                </a:solidFill>
                <a:latin typeface="Times New Roman" panose="02020603050405020304" pitchFamily="18" charset="0"/>
                <a:cs typeface="Times New Roman" panose="02020603050405020304" pitchFamily="18" charset="0"/>
              </a:rPr>
              <a:t>персонажей.</a:t>
            </a:r>
          </a:p>
          <a:p>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a:solidFill>
                  <a:srgbClr val="002060"/>
                </a:solidFill>
                <a:latin typeface="Times New Roman" panose="02020603050405020304" pitchFamily="18" charset="0"/>
                <a:cs typeface="Times New Roman" panose="02020603050405020304" pitchFamily="18" charset="0"/>
              </a:rPr>
              <a:t>Для большего эффекта восприятия, сопровождаю текст сказки предметными и сюжетными картинками.</a:t>
            </a:r>
          </a:p>
          <a:p>
            <a:r>
              <a:rPr lang="ru-RU" b="1" i="1" dirty="0">
                <a:solidFill>
                  <a:srgbClr val="002060"/>
                </a:solidFill>
                <a:latin typeface="Times New Roman" panose="02020603050405020304" pitchFamily="18" charset="0"/>
                <a:cs typeface="Times New Roman" panose="02020603050405020304" pitchFamily="18" charset="0"/>
              </a:rPr>
              <a:t>Ребенок 3-4 лет усваивает знания при многократном повторении. В тоже время он не любит однообразной деятельности, от которой быстро устаёт, поэтому при повторном рассказывании сказки использую: настольный и кукольный театр</a:t>
            </a:r>
            <a:r>
              <a:rPr lang="ru-RU" b="1" i="1" dirty="0" smtClean="0">
                <a:solidFill>
                  <a:srgbClr val="002060"/>
                </a:solidFill>
                <a:latin typeface="Times New Roman" panose="02020603050405020304" pitchFamily="18" charset="0"/>
                <a:cs typeface="Times New Roman" panose="02020603050405020304" pitchFamily="18" charset="0"/>
              </a:rPr>
              <a:t>, видеозапись. Так же я изготовила  </a:t>
            </a:r>
            <a:r>
              <a:rPr lang="ru-RU" b="1" i="1" dirty="0" err="1" smtClean="0">
                <a:solidFill>
                  <a:srgbClr val="002060"/>
                </a:solidFill>
                <a:latin typeface="Times New Roman" panose="02020603050405020304" pitchFamily="18" charset="0"/>
                <a:cs typeface="Times New Roman" panose="02020603050405020304" pitchFamily="18" charset="0"/>
              </a:rPr>
              <a:t>лэпбук</a:t>
            </a:r>
            <a:r>
              <a:rPr lang="ru-RU" b="1" i="1" dirty="0" smtClean="0">
                <a:solidFill>
                  <a:srgbClr val="002060"/>
                </a:solidFill>
                <a:latin typeface="Times New Roman" panose="02020603050405020304" pitchFamily="18" charset="0"/>
                <a:cs typeface="Times New Roman" panose="02020603050405020304" pitchFamily="18" charset="0"/>
              </a:rPr>
              <a:t>   по русским народным  сказкам для работы с детьми « В гостях у сказки». В него </a:t>
            </a:r>
            <a:r>
              <a:rPr lang="ru-RU" b="1" i="1" dirty="0">
                <a:solidFill>
                  <a:srgbClr val="002060"/>
                </a:solidFill>
                <a:latin typeface="Times New Roman" panose="02020603050405020304" pitchFamily="18" charset="0"/>
                <a:cs typeface="Times New Roman" panose="02020603050405020304" pitchFamily="18" charset="0"/>
              </a:rPr>
              <a:t>входит: </a:t>
            </a:r>
            <a:r>
              <a:rPr lang="ru-RU" b="1" i="1" dirty="0" smtClean="0">
                <a:solidFill>
                  <a:srgbClr val="002060"/>
                </a:solidFill>
                <a:latin typeface="Times New Roman" panose="02020603050405020304" pitchFamily="18" charset="0"/>
                <a:cs typeface="Times New Roman" panose="02020603050405020304" pitchFamily="18" charset="0"/>
              </a:rPr>
              <a:t>пальчиковые </a:t>
            </a:r>
            <a:r>
              <a:rPr lang="ru-RU" b="1" i="1" dirty="0">
                <a:solidFill>
                  <a:srgbClr val="002060"/>
                </a:solidFill>
                <a:latin typeface="Times New Roman" panose="02020603050405020304" pitchFamily="18" charset="0"/>
                <a:cs typeface="Times New Roman" panose="02020603050405020304" pitchFamily="18" charset="0"/>
              </a:rPr>
              <a:t>игры по мотивам </a:t>
            </a:r>
            <a:r>
              <a:rPr lang="ru-RU" b="1" i="1" dirty="0" smtClean="0">
                <a:solidFill>
                  <a:srgbClr val="002060"/>
                </a:solidFill>
                <a:latin typeface="Times New Roman" panose="02020603050405020304" pitchFamily="18" charset="0"/>
                <a:cs typeface="Times New Roman" panose="02020603050405020304" pitchFamily="18" charset="0"/>
              </a:rPr>
              <a:t>народных сказок ,« </a:t>
            </a:r>
            <a:r>
              <a:rPr lang="ru-RU" b="1" i="1" dirty="0">
                <a:solidFill>
                  <a:srgbClr val="002060"/>
                </a:solidFill>
                <a:latin typeface="Times New Roman" panose="02020603050405020304" pitchFamily="18" charset="0"/>
                <a:cs typeface="Times New Roman" panose="02020603050405020304" pitchFamily="18" charset="0"/>
              </a:rPr>
              <a:t>Узнай сказку по картинке», «Узнай по описанию</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a:solidFill>
                  <a:srgbClr val="002060"/>
                </a:solidFill>
                <a:latin typeface="Times New Roman" panose="02020603050405020304" pitchFamily="18" charset="0"/>
                <a:cs typeface="Times New Roman" panose="02020603050405020304" pitchFamily="18" charset="0"/>
              </a:rPr>
              <a:t>Подбери заплатку</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физминутки</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a:solidFill>
                  <a:srgbClr val="002060"/>
                </a:solidFill>
                <a:latin typeface="Times New Roman" panose="02020603050405020304" pitchFamily="18" charset="0"/>
                <a:cs typeface="Times New Roman" panose="02020603050405020304" pitchFamily="18" charset="0"/>
              </a:rPr>
              <a:t>по русским народным </a:t>
            </a:r>
            <a:r>
              <a:rPr lang="ru-RU" b="1" i="1" dirty="0" smtClean="0">
                <a:solidFill>
                  <a:srgbClr val="002060"/>
                </a:solidFill>
                <a:latin typeface="Times New Roman" panose="02020603050405020304" pitchFamily="18" charset="0"/>
                <a:cs typeface="Times New Roman" panose="02020603050405020304" pitchFamily="18" charset="0"/>
              </a:rPr>
              <a:t>сказкам  и многое другое.</a:t>
            </a:r>
            <a:r>
              <a:rPr lang="ru-RU" b="1" i="1" dirty="0">
                <a:solidFill>
                  <a:srgbClr val="002060"/>
                </a:solidFill>
                <a:latin typeface="Times New Roman" panose="02020603050405020304" pitchFamily="18" charset="0"/>
                <a:cs typeface="Times New Roman" panose="02020603050405020304" pitchFamily="18" charset="0"/>
              </a:rPr>
              <a:t/>
            </a:r>
            <a:br>
              <a:rPr lang="ru-RU" b="1" i="1" dirty="0">
                <a:solidFill>
                  <a:srgbClr val="002060"/>
                </a:solidFill>
                <a:latin typeface="Times New Roman" panose="02020603050405020304" pitchFamily="18" charset="0"/>
                <a:cs typeface="Times New Roman" panose="02020603050405020304" pitchFamily="18" charset="0"/>
              </a:rPr>
            </a:br>
            <a:endParaRPr lang="ru-RU" b="1" i="1" dirty="0">
              <a:solidFill>
                <a:srgbClr val="002060"/>
              </a:solidFill>
              <a:latin typeface="Times New Roman" panose="02020603050405020304" pitchFamily="18" charset="0"/>
              <a:cs typeface="Times New Roman" panose="02020603050405020304" pitchFamily="18" charset="0"/>
            </a:endParaRPr>
          </a:p>
          <a:p>
            <a:endParaRPr lang="ru-RU" dirty="0"/>
          </a:p>
          <a:p>
            <a:endParaRPr lang="ru-RU" dirty="0"/>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683568" y="764704"/>
            <a:ext cx="6500858" cy="922114"/>
          </a:xfrm>
        </p:spPr>
        <p:txBody>
          <a:bodyPr>
            <a:noAutofit/>
          </a:bodyPr>
          <a:lstStyle/>
          <a:p>
            <a:r>
              <a:rPr lang="ru-RU" sz="3200" b="1" dirty="0" smtClean="0">
                <a:latin typeface="Times New Roman" pitchFamily="18" charset="0"/>
                <a:cs typeface="Times New Roman" pitchFamily="18" charset="0"/>
              </a:rPr>
              <a:t>        Настольный театр.</a:t>
            </a:r>
            <a:endParaRPr lang="ru-RU" sz="3200" b="1" dirty="0">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99593" y="1916832"/>
            <a:ext cx="3744415" cy="3816424"/>
          </a:xfrm>
          <a:prstGeom prst="rect">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916832"/>
            <a:ext cx="3456384" cy="3816424"/>
          </a:xfrm>
          <a:prstGeom prst="rect">
            <a:avLst/>
          </a:prstGeom>
          <a:noFill/>
          <a:ln>
            <a:noFill/>
          </a:ln>
          <a:effectLst/>
          <a:scene3d>
            <a:camera prst="isometricOffAxis2Lef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31769"/>
            <a:ext cx="9144000" cy="6858000"/>
          </a:xfrm>
          <a:prstGeom prst="rect">
            <a:avLst/>
          </a:prstGeom>
          <a:noFill/>
        </p:spPr>
      </p:pic>
      <p:sp>
        <p:nvSpPr>
          <p:cNvPr id="2" name="Заголовок 1"/>
          <p:cNvSpPr>
            <a:spLocks noGrp="1"/>
          </p:cNvSpPr>
          <p:nvPr>
            <p:ph type="title"/>
          </p:nvPr>
        </p:nvSpPr>
        <p:spPr>
          <a:xfrm>
            <a:off x="683568" y="764704"/>
            <a:ext cx="6500858" cy="922114"/>
          </a:xfrm>
        </p:spPr>
        <p:txBody>
          <a:bodyPr>
            <a:noAutofit/>
          </a:bodyPr>
          <a:lstStyle/>
          <a:p>
            <a:r>
              <a:rPr lang="ru-RU" sz="3200" b="1" dirty="0" smtClean="0">
                <a:latin typeface="Times New Roman" pitchFamily="18" charset="0"/>
                <a:cs typeface="Times New Roman" pitchFamily="18" charset="0"/>
              </a:rPr>
              <a:t>        </a:t>
            </a:r>
            <a:endParaRPr lang="ru-RU" sz="3200" b="1" dirty="0">
              <a:latin typeface="Times New Roman" pitchFamily="18" charset="0"/>
              <a:cs typeface="Times New Roman" pitchFamily="18" charset="0"/>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71601" y="3573016"/>
            <a:ext cx="331236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836714"/>
            <a:ext cx="5832649" cy="2560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1206" y="3573016"/>
            <a:ext cx="3385170"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6530896"/>
      </p:ext>
    </p:extLst>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Объект 2"/>
          <p:cNvSpPr>
            <a:spLocks noGrp="1"/>
          </p:cNvSpPr>
          <p:nvPr>
            <p:ph idx="1"/>
          </p:nvPr>
        </p:nvSpPr>
        <p:spPr>
          <a:xfrm>
            <a:off x="899592" y="908720"/>
            <a:ext cx="6840760" cy="5217444"/>
          </a:xfrm>
        </p:spPr>
        <p:txBody>
          <a:bodyPr>
            <a:normAutofit/>
          </a:bodyPr>
          <a:lstStyle/>
          <a:p>
            <a:pPr marL="0" indent="0">
              <a:buNone/>
            </a:pPr>
            <a:r>
              <a:rPr lang="ru-RU" sz="1800" b="1" i="1" dirty="0">
                <a:solidFill>
                  <a:srgbClr val="002060"/>
                </a:solidFill>
                <a:latin typeface="Times New Roman" panose="02020603050405020304" pitchFamily="18" charset="0"/>
                <a:cs typeface="Times New Roman" panose="02020603050405020304" pitchFamily="18" charset="0"/>
              </a:rPr>
              <a:t>В продуктивной деятельности закрепляем полученные знания- лепим, конструируем, работаем с аппликацией.</a:t>
            </a:r>
          </a:p>
          <a:p>
            <a:pPr marL="0" indent="0">
              <a:buNone/>
            </a:pPr>
            <a:r>
              <a:rPr lang="ru-RU" sz="1800" b="1" i="1" dirty="0">
                <a:solidFill>
                  <a:srgbClr val="002060"/>
                </a:solidFill>
                <a:latin typeface="Times New Roman" panose="02020603050405020304" pitchFamily="18" charset="0"/>
                <a:cs typeface="Times New Roman" panose="02020603050405020304" pitchFamily="18" charset="0"/>
              </a:rPr>
              <a:t>Сказку использую как в </a:t>
            </a:r>
            <a:r>
              <a:rPr lang="ru-RU" sz="1800" b="1" i="1" dirty="0" err="1" smtClean="0">
                <a:solidFill>
                  <a:srgbClr val="002060"/>
                </a:solidFill>
                <a:latin typeface="Times New Roman" panose="02020603050405020304" pitchFamily="18" charset="0"/>
                <a:cs typeface="Times New Roman" panose="02020603050405020304" pitchFamily="18" charset="0"/>
              </a:rPr>
              <a:t>воспитательно</a:t>
            </a:r>
            <a:r>
              <a:rPr lang="ru-RU" sz="1800" b="1" i="1" dirty="0" smtClean="0">
                <a:solidFill>
                  <a:srgbClr val="002060"/>
                </a:solidFill>
                <a:latin typeface="Times New Roman" panose="02020603050405020304" pitchFamily="18" charset="0"/>
                <a:cs typeface="Times New Roman" panose="02020603050405020304" pitchFamily="18" charset="0"/>
              </a:rPr>
              <a:t> -</a:t>
            </a:r>
            <a:r>
              <a:rPr lang="ru-RU" sz="1800" b="1" i="1" dirty="0">
                <a:solidFill>
                  <a:srgbClr val="002060"/>
                </a:solidFill>
                <a:latin typeface="Times New Roman" panose="02020603050405020304" pitchFamily="18" charset="0"/>
                <a:cs typeface="Times New Roman" panose="02020603050405020304" pitchFamily="18" charset="0"/>
              </a:rPr>
              <a:t>образовательном процессе, так и в повседневной жизни, индивидуальной работе с детьми.</a:t>
            </a:r>
          </a:p>
          <a:p>
            <a:pPr marL="0" indent="0">
              <a:buNone/>
            </a:pPr>
            <a:r>
              <a:rPr lang="ru-RU" sz="1800" b="1" i="1" dirty="0">
                <a:solidFill>
                  <a:srgbClr val="002060"/>
                </a:solidFill>
                <a:latin typeface="Times New Roman" panose="02020603050405020304" pitchFamily="18" charset="0"/>
                <a:cs typeface="Times New Roman" panose="02020603050405020304" pitchFamily="18" charset="0"/>
              </a:rPr>
              <a:t>Настольными книгами у детей почти всегда являются сказки. На занятиях по речевому развитию читаем такие русских народные сказки, как: «Теремок», «</a:t>
            </a:r>
            <a:r>
              <a:rPr lang="ru-RU" sz="1800" b="1" i="1" dirty="0" err="1">
                <a:solidFill>
                  <a:srgbClr val="002060"/>
                </a:solidFill>
                <a:latin typeface="Times New Roman" panose="02020603050405020304" pitchFamily="18" charset="0"/>
                <a:cs typeface="Times New Roman" panose="02020603050405020304" pitchFamily="18" charset="0"/>
              </a:rPr>
              <a:t>Заюшкина</a:t>
            </a:r>
            <a:r>
              <a:rPr lang="ru-RU" sz="1800" b="1" i="1" dirty="0">
                <a:solidFill>
                  <a:srgbClr val="002060"/>
                </a:solidFill>
                <a:latin typeface="Times New Roman" panose="02020603050405020304" pitchFamily="18" charset="0"/>
                <a:cs typeface="Times New Roman" panose="02020603050405020304" pitchFamily="18" charset="0"/>
              </a:rPr>
              <a:t> избушка», «Рукавичка», «Три медведя», «Кот, петух и лиса», «Коза-дереза». Мы слушаем их в аудиозаписи, смотрим мультфильмы по сказкам.</a:t>
            </a:r>
          </a:p>
          <a:p>
            <a:pPr marL="0" indent="0">
              <a:buNone/>
            </a:pPr>
            <a:r>
              <a:rPr lang="ru-RU" sz="1800" b="1" i="1" dirty="0" smtClean="0">
                <a:solidFill>
                  <a:srgbClr val="002060"/>
                </a:solidFill>
                <a:latin typeface="Times New Roman" panose="02020603050405020304" pitchFamily="18" charset="0"/>
                <a:cs typeface="Times New Roman" panose="02020603050405020304" pitchFamily="18" charset="0"/>
              </a:rPr>
              <a:t>Читаем </a:t>
            </a:r>
            <a:r>
              <a:rPr lang="ru-RU" sz="1800" b="1" i="1" dirty="0" err="1">
                <a:solidFill>
                  <a:srgbClr val="002060"/>
                </a:solidFill>
                <a:latin typeface="Times New Roman" panose="02020603050405020304" pitchFamily="18" charset="0"/>
                <a:cs typeface="Times New Roman" panose="02020603050405020304" pitchFamily="18" charset="0"/>
              </a:rPr>
              <a:t>потешки</a:t>
            </a:r>
            <a:r>
              <a:rPr lang="ru-RU" sz="1800" b="1" i="1" dirty="0">
                <a:solidFill>
                  <a:srgbClr val="002060"/>
                </a:solidFill>
                <a:latin typeface="Times New Roman" panose="02020603050405020304" pitchFamily="18" charset="0"/>
                <a:cs typeface="Times New Roman" panose="02020603050405020304" pitchFamily="18" charset="0"/>
              </a:rPr>
              <a:t> и играем в пальчиковые игры. Рассматриваем и обсуждаем иллюстраций в книгах. Повторяем импровизированные звуки голосов, издаваемых домашними животными и птицами. Учимся отвечать на несложные вопросы по сюжету сказки. </a:t>
            </a:r>
          </a:p>
          <a:p>
            <a:endParaRPr lang="ru-RU" dirty="0"/>
          </a:p>
          <a:p>
            <a:endParaRPr lang="ru-RU" dirty="0"/>
          </a:p>
        </p:txBody>
      </p:sp>
    </p:spTree>
    <p:extLst>
      <p:ext uri="{BB962C8B-B14F-4D97-AF65-F5344CB8AC3E}">
        <p14:creationId xmlns:p14="http://schemas.microsoft.com/office/powerpoint/2010/main" val="1935156327"/>
      </p:ext>
    </p:extLst>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99592" y="908721"/>
            <a:ext cx="4032448"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3645024"/>
            <a:ext cx="3816424"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126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8" y="2460980"/>
            <a:ext cx="3312367" cy="3416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492896"/>
            <a:ext cx="3456384"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flipH="1">
            <a:off x="2385471" y="1340768"/>
            <a:ext cx="4778817" cy="523220"/>
          </a:xfrm>
          <a:prstGeom prst="rect">
            <a:avLst/>
          </a:prstGeom>
          <a:noFill/>
        </p:spPr>
        <p:txBody>
          <a:bodyPr wrap="square" rtlCol="0">
            <a:spAutoFit/>
          </a:bodyPr>
          <a:lstStyle/>
          <a:p>
            <a:pPr algn="ctr"/>
            <a:r>
              <a:rPr lang="ru-RU" sz="2800" b="1" i="1" u="sng" dirty="0" smtClean="0">
                <a:solidFill>
                  <a:srgbClr val="FF0000"/>
                </a:solidFill>
              </a:rPr>
              <a:t>Конструирование.</a:t>
            </a:r>
            <a:endParaRPr lang="ru-RU" sz="2800" b="1" i="1" u="sng" dirty="0">
              <a:solidFill>
                <a:srgbClr val="FF0000"/>
              </a:solidFill>
            </a:endParaRPr>
          </a:p>
        </p:txBody>
      </p:sp>
    </p:spTree>
    <p:extLst>
      <p:ext uri="{BB962C8B-B14F-4D97-AF65-F5344CB8AC3E}">
        <p14:creationId xmlns:p14="http://schemas.microsoft.com/office/powerpoint/2010/main" val="405901689"/>
      </p:ext>
    </p:extLst>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44008" y="2028825"/>
            <a:ext cx="3168352" cy="3071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028825"/>
            <a:ext cx="3312368" cy="3128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907704" y="1268760"/>
            <a:ext cx="5256584" cy="400110"/>
          </a:xfrm>
          <a:prstGeom prst="rect">
            <a:avLst/>
          </a:prstGeom>
          <a:noFill/>
        </p:spPr>
        <p:txBody>
          <a:bodyPr wrap="square" rtlCol="0">
            <a:spAutoFit/>
          </a:bodyPr>
          <a:lstStyle/>
          <a:p>
            <a:r>
              <a:rPr lang="ru-RU" sz="2000" b="1" i="1" u="sng" dirty="0" smtClean="0">
                <a:solidFill>
                  <a:srgbClr val="FF0000"/>
                </a:solidFill>
                <a:latin typeface="Times New Roman" panose="02020603050405020304" pitchFamily="18" charset="0"/>
                <a:cs typeface="Times New Roman" panose="02020603050405020304" pitchFamily="18" charset="0"/>
              </a:rPr>
              <a:t>Художественно-эстетическое развитие.</a:t>
            </a:r>
            <a:endParaRPr lang="ru-RU" sz="2000" b="1" i="1" u="sng"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6293504"/>
      </p:ext>
    </p:extLst>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68274" y="2171395"/>
            <a:ext cx="6407451" cy="3383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555776" y="1340768"/>
            <a:ext cx="3744416" cy="830997"/>
          </a:xfrm>
          <a:prstGeom prst="rect">
            <a:avLst/>
          </a:prstGeom>
          <a:noFill/>
        </p:spPr>
        <p:txBody>
          <a:bodyPr wrap="square" rtlCol="0">
            <a:spAutoFit/>
          </a:bodyPr>
          <a:lstStyle/>
          <a:p>
            <a:pPr algn="ctr"/>
            <a:r>
              <a:rPr lang="ru-RU" sz="2400" i="1" dirty="0" smtClean="0">
                <a:solidFill>
                  <a:srgbClr val="FF0000"/>
                </a:solidFill>
                <a:latin typeface="Times New Roman" panose="02020603050405020304" pitchFamily="18" charset="0"/>
                <a:cs typeface="Times New Roman" panose="02020603050405020304" pitchFamily="18" charset="0"/>
              </a:rPr>
              <a:t>Коллективная работа. Аппликация: « Репка»</a:t>
            </a:r>
            <a:endParaRPr lang="ru-RU" sz="240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3668028"/>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Объект 2"/>
          <p:cNvSpPr>
            <a:spLocks noGrp="1"/>
          </p:cNvSpPr>
          <p:nvPr>
            <p:ph idx="1"/>
          </p:nvPr>
        </p:nvSpPr>
        <p:spPr>
          <a:xfrm>
            <a:off x="755576" y="908721"/>
            <a:ext cx="7931224" cy="5217444"/>
          </a:xfrm>
        </p:spPr>
        <p:txBody>
          <a:bodyPr>
            <a:normAutofit/>
          </a:bodyPr>
          <a:lstStyle/>
          <a:p>
            <a:pPr marL="0" indent="0">
              <a:buNone/>
            </a:pPr>
            <a:r>
              <a:rPr lang="ru-RU" sz="2000" b="1" i="1" dirty="0">
                <a:solidFill>
                  <a:srgbClr val="002060"/>
                </a:solidFill>
                <a:latin typeface="Times New Roman" panose="02020603050405020304" pitchFamily="18" charset="0"/>
                <a:cs typeface="Times New Roman" panose="02020603050405020304" pitchFamily="18" charset="0"/>
              </a:rPr>
              <a:t>Развитие речи детей, нашло свое отражение и в художественно – эстетическом воспитании. Я предлагаю детям раскрасить картинки с изображением сказочных героев. Невозможно развивать речь детей, не развивая их физически. </a:t>
            </a:r>
            <a:endParaRPr lang="ru-RU" sz="2000" b="1" i="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ru-RU" sz="2000" b="1" i="1" dirty="0" smtClean="0">
                <a:solidFill>
                  <a:srgbClr val="002060"/>
                </a:solidFill>
                <a:latin typeface="Times New Roman" panose="02020603050405020304" pitchFamily="18" charset="0"/>
                <a:cs typeface="Times New Roman" panose="02020603050405020304" pitchFamily="18" charset="0"/>
              </a:rPr>
              <a:t>В </a:t>
            </a:r>
            <a:r>
              <a:rPr lang="ru-RU" sz="2000" b="1" i="1" dirty="0">
                <a:solidFill>
                  <a:srgbClr val="002060"/>
                </a:solidFill>
                <a:latin typeface="Times New Roman" panose="02020603050405020304" pitchFamily="18" charset="0"/>
                <a:cs typeface="Times New Roman" panose="02020603050405020304" pitchFamily="18" charset="0"/>
              </a:rPr>
              <a:t>своей работе по физическому развитию я использую подвижные игры со сказочными героями: «У медведя во бору», «Лохматый пес», «Волк и зайцы» и др. Дети учатся имитировать походку героев сказок. «Ходим как медведи, прыгаем как зайцы».</a:t>
            </a:r>
          </a:p>
          <a:p>
            <a:pPr marL="0" indent="0">
              <a:buNone/>
            </a:pPr>
            <a:endParaRPr lang="ru-RU" dirty="0"/>
          </a:p>
        </p:txBody>
      </p:sp>
      <p:sp>
        <p:nvSpPr>
          <p:cNvPr id="5" name="Прямоугольник 4"/>
          <p:cNvSpPr/>
          <p:nvPr/>
        </p:nvSpPr>
        <p:spPr>
          <a:xfrm>
            <a:off x="899592" y="1582341"/>
            <a:ext cx="6984776" cy="369332"/>
          </a:xfrm>
          <a:prstGeom prst="rect">
            <a:avLst/>
          </a:prstGeom>
        </p:spPr>
        <p:txBody>
          <a:bodyPr wrap="square">
            <a:spAutoFit/>
          </a:bodyPr>
          <a:lstStyle/>
          <a:p>
            <a:endParaRPr lang="ru-RU"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3501008"/>
            <a:ext cx="4680520"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876421"/>
      </p:ext>
    </p:extLst>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395536" y="447018"/>
            <a:ext cx="7143800" cy="893750"/>
          </a:xfrm>
        </p:spPr>
        <p:txBody>
          <a:bodyPr>
            <a:normAutofit fontScale="90000"/>
          </a:bodyPr>
          <a:lstStyle/>
          <a:p>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endParaRPr lang="ru-RU" i="1" dirty="0"/>
          </a:p>
        </p:txBody>
      </p:sp>
      <p:sp>
        <p:nvSpPr>
          <p:cNvPr id="3" name="Содержимое 2"/>
          <p:cNvSpPr>
            <a:spLocks noGrp="1"/>
          </p:cNvSpPr>
          <p:nvPr>
            <p:ph idx="1"/>
          </p:nvPr>
        </p:nvSpPr>
        <p:spPr>
          <a:xfrm>
            <a:off x="842405" y="2191010"/>
            <a:ext cx="7459192" cy="4118309"/>
          </a:xfrm>
        </p:spPr>
        <p:txBody>
          <a:bodyPr>
            <a:noAutofit/>
          </a:bodyPr>
          <a:lstStyle/>
          <a:p>
            <a:pPr marL="0" indent="0">
              <a:spcBef>
                <a:spcPts val="0"/>
              </a:spcBef>
              <a:buNone/>
            </a:pPr>
            <a:r>
              <a:rPr lang="ru-RU" sz="2000" b="1" dirty="0" smtClean="0">
                <a:solidFill>
                  <a:srgbClr val="7030A0"/>
                </a:solidFill>
                <a:latin typeface="Times New Roman" pitchFamily="18" charset="0"/>
                <a:cs typeface="Times New Roman" pitchFamily="18" charset="0"/>
              </a:rPr>
              <a:t>	</a:t>
            </a:r>
            <a:endParaRPr lang="ru-RU" sz="2000" b="1" dirty="0">
              <a:solidFill>
                <a:srgbClr val="7030A0"/>
              </a:solidFill>
              <a:latin typeface="Times New Roman" pitchFamily="18" charset="0"/>
              <a:cs typeface="Times New Roman" pitchFamily="18" charset="0"/>
            </a:endParaRPr>
          </a:p>
        </p:txBody>
      </p:sp>
      <p:pic>
        <p:nvPicPr>
          <p:cNvPr id="1026" name="Picture 2" descr="C:\Users\user\Desktop\8fba12a6-0e06-5f5c-b2ed-a32b2105c69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2852936"/>
            <a:ext cx="7056784" cy="3456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47664" y="1340768"/>
            <a:ext cx="5400600" cy="1323439"/>
          </a:xfrm>
          <a:prstGeom prst="rect">
            <a:avLst/>
          </a:prstGeom>
          <a:noFill/>
        </p:spPr>
        <p:txBody>
          <a:bodyPr wrap="square" rtlCol="0">
            <a:spAutoFit/>
          </a:bodyPr>
          <a:lstStyle/>
          <a:p>
            <a:pPr algn="ctr"/>
            <a:r>
              <a:rPr lang="ru-RU" sz="2000" b="1" i="1" dirty="0" smtClean="0">
                <a:solidFill>
                  <a:srgbClr val="FF0000"/>
                </a:solidFill>
                <a:latin typeface="Times New Roman" panose="02020603050405020304" pitchFamily="18" charset="0"/>
                <a:cs typeface="Times New Roman" panose="02020603050405020304" pitchFamily="18" charset="0"/>
              </a:rPr>
              <a:t>« Чтение- это один из способов мышления и умственного развития », так как  учит размышлять , думать, говорить. Если  научимся  читать-  научимся мыслить</a:t>
            </a:r>
            <a:r>
              <a:rPr lang="ru-RU" sz="2000" b="1" i="1" dirty="0" smtClean="0">
                <a:solidFill>
                  <a:srgbClr val="FF0000"/>
                </a:solidFill>
              </a:rPr>
              <a:t>!</a:t>
            </a:r>
            <a:endParaRPr lang="ru-RU" sz="2000" b="1" i="1" dirty="0">
              <a:solidFill>
                <a:srgbClr val="FF0000"/>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946424" y="670054"/>
            <a:ext cx="6858048" cy="1143000"/>
          </a:xfrm>
        </p:spPr>
        <p:txBody>
          <a:bodyPr>
            <a:noAutofit/>
          </a:bodyPr>
          <a:lstStyle/>
          <a:p>
            <a:r>
              <a:rPr lang="ru-RU" sz="3400" b="1" i="1" dirty="0" smtClean="0">
                <a:latin typeface="Times New Roman" pitchFamily="18" charset="0"/>
                <a:cs typeface="Times New Roman" pitchFamily="18" charset="0"/>
              </a:rPr>
              <a:t/>
            </a:r>
            <a:br>
              <a:rPr lang="ru-RU" sz="3400" b="1" i="1" dirty="0" smtClean="0">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С целью закрепления знаний о русских народных сказках использовала дидактические игры:</a:t>
            </a:r>
            <a:endParaRPr lang="ru-RU" sz="1800" b="1" i="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785786" y="1340769"/>
            <a:ext cx="7429552" cy="4785396"/>
          </a:xfrm>
        </p:spPr>
        <p:txBody>
          <a:bodyPr>
            <a:noAutofit/>
          </a:bodyPr>
          <a:lstStyle/>
          <a:p>
            <a:pPr marL="0" indent="0">
              <a:spcBef>
                <a:spcPts val="0"/>
              </a:spcBef>
              <a:buNone/>
              <a:defRPr/>
            </a:pPr>
            <a:endParaRPr lang="ru-RU" sz="1800" b="1" dirty="0" smtClean="0">
              <a:solidFill>
                <a:srgbClr val="7030A0"/>
              </a:solidFill>
              <a:latin typeface="Times New Roman" pitchFamily="18" charset="0"/>
              <a:cs typeface="Times New Roman" pitchFamily="18" charset="0"/>
            </a:endParaRPr>
          </a:p>
          <a:p>
            <a:pPr marL="0" indent="0">
              <a:spcBef>
                <a:spcPts val="0"/>
              </a:spcBef>
              <a:buNone/>
              <a:defRPr/>
            </a:pPr>
            <a:endParaRPr lang="ru-RU" sz="1800" b="1" i="1" dirty="0" smtClean="0">
              <a:solidFill>
                <a:srgbClr val="002060"/>
              </a:solidFill>
              <a:latin typeface="Times New Roman" pitchFamily="18" charset="0"/>
              <a:cs typeface="Times New Roman" pitchFamily="18" charset="0"/>
            </a:endParaRPr>
          </a:p>
          <a:p>
            <a:pPr marL="0" indent="0">
              <a:spcBef>
                <a:spcPts val="0"/>
              </a:spcBef>
              <a:buNone/>
              <a:defRPr/>
            </a:pPr>
            <a:r>
              <a:rPr lang="ru-RU" sz="1800" b="1" i="1" dirty="0" smtClean="0">
                <a:solidFill>
                  <a:srgbClr val="002060"/>
                </a:solidFill>
                <a:latin typeface="Times New Roman" pitchFamily="18" charset="0"/>
                <a:cs typeface="Times New Roman" pitchFamily="18" charset="0"/>
              </a:rPr>
              <a:t>«</a:t>
            </a:r>
            <a:r>
              <a:rPr lang="ru-RU" sz="1800" b="1" i="1" dirty="0">
                <a:solidFill>
                  <a:srgbClr val="002060"/>
                </a:solidFill>
                <a:latin typeface="Times New Roman" pitchFamily="18" charset="0"/>
                <a:cs typeface="Times New Roman" pitchFamily="18" charset="0"/>
              </a:rPr>
              <a:t>Четвертый лишний», «Расставь по порядку», </a:t>
            </a:r>
            <a:r>
              <a:rPr lang="ru-RU" sz="1800" b="1" i="1" dirty="0" smtClean="0">
                <a:solidFill>
                  <a:srgbClr val="002060"/>
                </a:solidFill>
                <a:latin typeface="Times New Roman" pitchFamily="18" charset="0"/>
                <a:cs typeface="Times New Roman" pitchFamily="18" charset="0"/>
              </a:rPr>
              <a:t>« </a:t>
            </a:r>
            <a:r>
              <a:rPr lang="ru-RU" sz="1800" b="1" i="1" dirty="0" err="1" smtClean="0">
                <a:solidFill>
                  <a:srgbClr val="002060"/>
                </a:solidFill>
                <a:latin typeface="Times New Roman" pitchFamily="18" charset="0"/>
                <a:cs typeface="Times New Roman" pitchFamily="18" charset="0"/>
              </a:rPr>
              <a:t>Пазлы</a:t>
            </a:r>
            <a:r>
              <a:rPr lang="ru-RU" sz="1800" b="1" i="1" dirty="0" smtClean="0">
                <a:solidFill>
                  <a:srgbClr val="002060"/>
                </a:solidFill>
                <a:latin typeface="Times New Roman" pitchFamily="18" charset="0"/>
                <a:cs typeface="Times New Roman" pitchFamily="18" charset="0"/>
              </a:rPr>
              <a:t>» и др.</a:t>
            </a:r>
            <a:endParaRPr lang="ru-RU" sz="1800" b="1" i="1" dirty="0" smtClean="0">
              <a:solidFill>
                <a:srgbClr val="002060"/>
              </a:solidFill>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3" y="3068960"/>
            <a:ext cx="360040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3068960"/>
            <a:ext cx="338437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946424" y="670054"/>
            <a:ext cx="6858048" cy="45719"/>
          </a:xfrm>
        </p:spPr>
        <p:txBody>
          <a:bodyPr>
            <a:noAutofit/>
          </a:bodyPr>
          <a:lstStyle/>
          <a:p>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Важным </a:t>
            </a:r>
            <a:r>
              <a:rPr lang="ru-RU" sz="1800" b="1" i="1" dirty="0">
                <a:solidFill>
                  <a:srgbClr val="002060"/>
                </a:solidFill>
                <a:latin typeface="Times New Roman" pitchFamily="18" charset="0"/>
                <a:cs typeface="Times New Roman" pitchFamily="18" charset="0"/>
              </a:rPr>
              <a:t>условием развития речи у детей является организация предметно – развивающей среды. В группе оборудован книжный уголок, на полках которого есть книги с рассказами и любимыми сказками.</a:t>
            </a:r>
            <a:br>
              <a:rPr lang="ru-RU" sz="1800" b="1" i="1" dirty="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Интерес детей поддерживается постоянным обновлением: </a:t>
            </a:r>
            <a:br>
              <a:rPr lang="ru-RU" sz="1800" b="1" i="1" dirty="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тематическими выставками книг; </a:t>
            </a:r>
            <a:br>
              <a:rPr lang="ru-RU" sz="1800" b="1" i="1" dirty="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разновидностью театров: кукольный, пальчиковый, плоскостной. </a:t>
            </a:r>
            <a:r>
              <a:rPr lang="ru-RU" sz="1800" b="1" i="1" dirty="0" smtClean="0">
                <a:solidFill>
                  <a:srgbClr val="002060"/>
                </a:solidFill>
                <a:latin typeface="Times New Roman" pitchFamily="18" charset="0"/>
                <a:cs typeface="Times New Roman" pitchFamily="18" charset="0"/>
              </a:rPr>
              <a:t>- </a:t>
            </a:r>
            <a:r>
              <a:rPr lang="ru-RU" sz="1800" b="1" i="1" dirty="0">
                <a:solidFill>
                  <a:srgbClr val="002060"/>
                </a:solidFill>
                <a:latin typeface="Times New Roman" pitchFamily="18" charset="0"/>
                <a:cs typeface="Times New Roman" pitchFamily="18" charset="0"/>
              </a:rPr>
              <a:t>Дидактическим материалом: играми, сюжетными картинками. Особая роль в работе отводится просвещению родителей, </a:t>
            </a:r>
            <a:r>
              <a:rPr lang="ru-RU" sz="1800" b="1" i="1" dirty="0" smtClean="0">
                <a:solidFill>
                  <a:srgbClr val="002060"/>
                </a:solidFill>
                <a:latin typeface="Times New Roman" pitchFamily="18" charset="0"/>
                <a:cs typeface="Times New Roman" pitchFamily="18" charset="0"/>
              </a:rPr>
              <a:t>консультациям, анкетированием </a:t>
            </a:r>
            <a:r>
              <a:rPr lang="ru-RU" sz="1800" b="1" i="1" dirty="0">
                <a:solidFill>
                  <a:srgbClr val="002060"/>
                </a:solidFill>
                <a:latin typeface="Times New Roman" pitchFamily="18" charset="0"/>
                <a:cs typeface="Times New Roman" pitchFamily="18" charset="0"/>
              </a:rPr>
              <a:t>по использованию в воспитании сказок</a:t>
            </a:r>
            <a:r>
              <a:rPr lang="ru-RU" sz="1800" b="1" i="1" dirty="0" smtClean="0">
                <a:solidFill>
                  <a:srgbClr val="002060"/>
                </a:solidFill>
                <a:latin typeface="Times New Roman" pitchFamily="18" charset="0"/>
                <a:cs typeface="Times New Roman" pitchFamily="18" charset="0"/>
              </a:rPr>
              <a:t>. </a:t>
            </a:r>
            <a:r>
              <a:rPr lang="ru-RU" sz="1800" b="1" i="1" dirty="0">
                <a:solidFill>
                  <a:srgbClr val="002060"/>
                </a:solidFill>
                <a:latin typeface="Times New Roman" pitchFamily="18" charset="0"/>
                <a:cs typeface="Times New Roman" pitchFamily="18" charset="0"/>
              </a:rPr>
              <a:t>Чтение сказок может стать доброй семейной традицией, создаст теплую, задушевную атмосферу в доме.</a:t>
            </a:r>
            <a:br>
              <a:rPr lang="ru-RU" sz="1800" b="1" i="1" dirty="0">
                <a:solidFill>
                  <a:srgbClr val="002060"/>
                </a:solidFill>
                <a:latin typeface="Times New Roman" pitchFamily="18" charset="0"/>
                <a:cs typeface="Times New Roman" pitchFamily="18" charset="0"/>
              </a:rPr>
            </a:br>
            <a:endParaRPr lang="ru-RU" sz="1800" b="1" i="1" dirty="0">
              <a:solidFill>
                <a:srgbClr val="002060"/>
              </a:solidFill>
              <a:latin typeface="Times New Roman" pitchFamily="18" charset="0"/>
              <a:cs typeface="Times New Roman" pitchFamily="18" charset="0"/>
            </a:endParaRPr>
          </a:p>
        </p:txBody>
      </p:sp>
      <p:pic>
        <p:nvPicPr>
          <p:cNvPr id="10242" name="Picture 2" descr="C:\Users\user\Desktop\мальчик и девочк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4581128"/>
            <a:ext cx="3816424"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08645"/>
      </p:ext>
    </p:extLst>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946424" y="670054"/>
            <a:ext cx="6858048" cy="166658"/>
          </a:xfrm>
        </p:spPr>
        <p:txBody>
          <a:bodyPr>
            <a:noAutofit/>
          </a:bodyPr>
          <a:lstStyle/>
          <a:p>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endParaRPr lang="ru-RU" sz="1800" b="1" i="1" dirty="0">
              <a:solidFill>
                <a:srgbClr val="002060"/>
              </a:solidFill>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955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3038"/>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3988"/>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132856"/>
            <a:ext cx="3456384"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2132856"/>
            <a:ext cx="3572867"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691680" y="1196752"/>
            <a:ext cx="4968552" cy="646331"/>
          </a:xfrm>
          <a:prstGeom prst="rect">
            <a:avLst/>
          </a:prstGeom>
          <a:noFill/>
        </p:spPr>
        <p:txBody>
          <a:bodyPr wrap="square" rtlCol="0">
            <a:spAutoFit/>
          </a:bodyPr>
          <a:lstStyle/>
          <a:p>
            <a:pPr algn="ctr"/>
            <a:r>
              <a:rPr lang="ru-RU" sz="3600" i="1" u="sng" dirty="0" smtClean="0">
                <a:solidFill>
                  <a:srgbClr val="FF0000"/>
                </a:solidFill>
                <a:latin typeface="Times New Roman" panose="02020603050405020304" pitchFamily="18" charset="0"/>
                <a:cs typeface="Times New Roman" panose="02020603050405020304" pitchFamily="18" charset="0"/>
              </a:rPr>
              <a:t>Работа с родителями.</a:t>
            </a:r>
            <a:endParaRPr lang="ru-RU" sz="3600" i="1" u="sng"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999944"/>
      </p:ext>
    </p:extLst>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946424" y="670054"/>
            <a:ext cx="6858048" cy="166658"/>
          </a:xfrm>
        </p:spPr>
        <p:txBody>
          <a:bodyPr>
            <a:noAutofit/>
          </a:bodyPr>
          <a:lstStyle/>
          <a:p>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r>
              <a:rPr lang="ru-RU" sz="1800" b="1" i="1" dirty="0" smtClean="0">
                <a:solidFill>
                  <a:srgbClr val="002060"/>
                </a:solidFill>
                <a:latin typeface="Times New Roman" pitchFamily="18" charset="0"/>
                <a:cs typeface="Times New Roman" pitchFamily="18" charset="0"/>
              </a:rPr>
              <a:t/>
            </a:r>
            <a:br>
              <a:rPr lang="ru-RU" sz="1800" b="1" i="1" dirty="0" smtClean="0">
                <a:solidFill>
                  <a:srgbClr val="002060"/>
                </a:solidFill>
                <a:latin typeface="Times New Roman" pitchFamily="18" charset="0"/>
                <a:cs typeface="Times New Roman" pitchFamily="18" charset="0"/>
              </a:rPr>
            </a:br>
            <a:r>
              <a:rPr lang="ru-RU" sz="1800" b="1" i="1" dirty="0">
                <a:solidFill>
                  <a:srgbClr val="002060"/>
                </a:solidFill>
                <a:latin typeface="Times New Roman" pitchFamily="18" charset="0"/>
                <a:cs typeface="Times New Roman" pitchFamily="18" charset="0"/>
              </a:rPr>
              <a:t/>
            </a:r>
            <a:br>
              <a:rPr lang="ru-RU" sz="1800" b="1" i="1" dirty="0">
                <a:solidFill>
                  <a:srgbClr val="002060"/>
                </a:solidFill>
                <a:latin typeface="Times New Roman" pitchFamily="18" charset="0"/>
                <a:cs typeface="Times New Roman" pitchFamily="18" charset="0"/>
              </a:rPr>
            </a:br>
            <a:endParaRPr lang="ru-RU" sz="1800" b="1" i="1" dirty="0">
              <a:solidFill>
                <a:srgbClr val="002060"/>
              </a:solidFill>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955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3038"/>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3988"/>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823778" y="2348880"/>
            <a:ext cx="5268502" cy="707886"/>
          </a:xfrm>
          <a:prstGeom prst="rect">
            <a:avLst/>
          </a:prstGeom>
          <a:noFill/>
        </p:spPr>
        <p:txBody>
          <a:bodyPr wrap="square" rtlCol="0">
            <a:spAutoFit/>
          </a:bodyPr>
          <a:lstStyle/>
          <a:p>
            <a:pPr algn="ctr"/>
            <a:r>
              <a:rPr lang="ru-RU" sz="4000" b="1" i="1" dirty="0" smtClean="0">
                <a:solidFill>
                  <a:srgbClr val="FF0000"/>
                </a:solidFill>
                <a:latin typeface="Times New Roman" panose="02020603050405020304" pitchFamily="18" charset="0"/>
                <a:cs typeface="Times New Roman" panose="02020603050405020304" pitchFamily="18" charset="0"/>
              </a:rPr>
              <a:t>Спасибо за внимание!</a:t>
            </a:r>
            <a:endParaRPr lang="ru-RU" sz="4000" b="1" i="1" dirty="0">
              <a:solidFill>
                <a:srgbClr val="FF0000"/>
              </a:solidFill>
              <a:latin typeface="Times New Roman" panose="02020603050405020304" pitchFamily="18" charset="0"/>
              <a:cs typeface="Times New Roman" panose="02020603050405020304" pitchFamily="18" charset="0"/>
            </a:endParaRP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3219450"/>
            <a:ext cx="6552728" cy="301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1393194"/>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810367" y="757512"/>
            <a:ext cx="6429420" cy="1143000"/>
          </a:xfrm>
        </p:spPr>
        <p:txBody>
          <a:bodyPr>
            <a:noAutofit/>
          </a:bodyPr>
          <a:lstStyle/>
          <a:p>
            <a:r>
              <a:rPr lang="ru-RU" sz="3200" b="1" i="1" dirty="0" smtClean="0">
                <a:latin typeface="Times New Roman" pitchFamily="18" charset="0"/>
                <a:cs typeface="Times New Roman" pitchFamily="18" charset="0"/>
              </a:rPr>
              <a:t/>
            </a:r>
            <a:br>
              <a:rPr lang="ru-RU" sz="3200" b="1" i="1" dirty="0" smtClean="0">
                <a:latin typeface="Times New Roman" pitchFamily="18" charset="0"/>
                <a:cs typeface="Times New Roman" pitchFamily="18" charset="0"/>
              </a:rPr>
            </a:br>
            <a:endParaRPr lang="ru-RU" sz="2800" b="1" i="1" dirty="0">
              <a:latin typeface="Times New Roman" pitchFamily="18" charset="0"/>
              <a:cs typeface="Times New Roman" pitchFamily="18" charset="0"/>
            </a:endParaRPr>
          </a:p>
        </p:txBody>
      </p:sp>
      <p:sp>
        <p:nvSpPr>
          <p:cNvPr id="7" name="Объект 6"/>
          <p:cNvSpPr>
            <a:spLocks noGrp="1"/>
          </p:cNvSpPr>
          <p:nvPr>
            <p:ph idx="1"/>
          </p:nvPr>
        </p:nvSpPr>
        <p:spPr>
          <a:xfrm>
            <a:off x="755576" y="1052737"/>
            <a:ext cx="7488832" cy="5073428"/>
          </a:xfrm>
        </p:spPr>
        <p:txBody>
          <a:bodyPr>
            <a:normAutofit fontScale="70000" lnSpcReduction="20000"/>
          </a:bodyPr>
          <a:lstStyle/>
          <a:p>
            <a:pPr marL="0" indent="0">
              <a:buNone/>
            </a:pPr>
            <a:r>
              <a:rPr lang="ru-RU" b="1" i="1" dirty="0">
                <a:solidFill>
                  <a:srgbClr val="002060"/>
                </a:solidFill>
                <a:latin typeface="Times New Roman" panose="02020603050405020304" pitchFamily="18" charset="0"/>
                <a:cs typeface="Times New Roman" panose="02020603050405020304" pitchFamily="18" charset="0"/>
              </a:rPr>
              <a:t>Дошкольный возраст - это период первоначального становления личности. Многочисленные психологические и педагогические исследования подтверждают, что именно в эти годы при условии целенаправленного воспитания закладываются основы моральных качеств личности. Одним из важнейших факторов формирования личности является общение. Задача родителей и педагогов - воспитывать у ребенка культуру общения. Какие наиболее важные нравственные качества хотим мы видеть в наших детях?</a:t>
            </a:r>
          </a:p>
          <a:p>
            <a:pPr marL="0" indent="0">
              <a:buNone/>
            </a:pPr>
            <a:r>
              <a:rPr lang="ru-RU" b="1" i="1" dirty="0">
                <a:solidFill>
                  <a:srgbClr val="002060"/>
                </a:solidFill>
                <a:latin typeface="Times New Roman" panose="02020603050405020304" pitchFamily="18" charset="0"/>
                <a:cs typeface="Times New Roman" panose="02020603050405020304" pitchFamily="18" charset="0"/>
              </a:rPr>
              <a:t>Вежливость, деликатность, предупредительность, скромность, общительность.</a:t>
            </a:r>
          </a:p>
          <a:p>
            <a:pPr marL="0" indent="0">
              <a:buNone/>
            </a:pPr>
            <a:r>
              <a:rPr lang="ru-RU" b="1" i="1" dirty="0">
                <a:solidFill>
                  <a:srgbClr val="002060"/>
                </a:solidFill>
                <a:latin typeface="Times New Roman" panose="02020603050405020304" pitchFamily="18" charset="0"/>
                <a:cs typeface="Times New Roman" panose="02020603050405020304" pitchFamily="18" charset="0"/>
              </a:rPr>
              <a:t> </a:t>
            </a:r>
            <a:r>
              <a:rPr lang="ru-RU" b="1" i="1" u="sng" dirty="0">
                <a:solidFill>
                  <a:srgbClr val="FF0000"/>
                </a:solidFill>
                <a:latin typeface="Times New Roman" panose="02020603050405020304" pitchFamily="18" charset="0"/>
                <a:cs typeface="Times New Roman" panose="02020603050405020304" pitchFamily="18" charset="0"/>
              </a:rPr>
              <a:t>В педагогике выделяют следующие методы формирования культуры общения</a:t>
            </a:r>
            <a:r>
              <a:rPr lang="ru-RU" b="1" i="1" dirty="0">
                <a:solidFill>
                  <a:srgbClr val="FF0000"/>
                </a:solidFill>
                <a:latin typeface="Times New Roman" panose="02020603050405020304" pitchFamily="18" charset="0"/>
                <a:cs typeface="Times New Roman" panose="02020603050405020304" pitchFamily="18" charset="0"/>
              </a:rPr>
              <a:t>: </a:t>
            </a:r>
            <a:r>
              <a:rPr lang="ru-RU" b="1" i="1" dirty="0">
                <a:solidFill>
                  <a:srgbClr val="002060"/>
                </a:solidFill>
                <a:latin typeface="Times New Roman" panose="02020603050405020304" pitchFamily="18" charset="0"/>
                <a:cs typeface="Times New Roman" panose="02020603050405020304" pitchFamily="18" charset="0"/>
              </a:rPr>
              <a:t>этическая беседа, различные виды игр, чтение произведений художественной литературы, создание проблемных ситуаций, чтение различных видов сказок. </a:t>
            </a:r>
            <a:r>
              <a:rPr lang="ru-RU" b="1" i="1" dirty="0" smtClean="0">
                <a:solidFill>
                  <a:srgbClr val="002060"/>
                </a:solidFill>
                <a:latin typeface="Times New Roman" panose="02020603050405020304" pitchFamily="18" charset="0"/>
                <a:cs typeface="Times New Roman" panose="02020603050405020304" pitchFamily="18" charset="0"/>
              </a:rPr>
              <a:t>Сказки </a:t>
            </a:r>
            <a:r>
              <a:rPr lang="ru-RU" b="1" i="1" dirty="0">
                <a:solidFill>
                  <a:srgbClr val="002060"/>
                </a:solidFill>
                <a:latin typeface="Times New Roman" panose="02020603050405020304" pitchFamily="18" charset="0"/>
                <a:cs typeface="Times New Roman" panose="02020603050405020304" pitchFamily="18" charset="0"/>
              </a:rPr>
              <a:t>- произведения большого искусства.</a:t>
            </a:r>
          </a:p>
          <a:p>
            <a:endParaRPr lang="ru-RU"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857224" y="274638"/>
            <a:ext cx="6500858" cy="1143000"/>
          </a:xfrm>
        </p:spPr>
        <p:txBody>
          <a:bodyPr>
            <a:noAutofit/>
          </a:bodyPr>
          <a:lstStyle/>
          <a:p>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b="1" dirty="0"/>
          </a:p>
        </p:txBody>
      </p:sp>
      <p:sp>
        <p:nvSpPr>
          <p:cNvPr id="3" name="Содержимое 2"/>
          <p:cNvSpPr>
            <a:spLocks noGrp="1"/>
          </p:cNvSpPr>
          <p:nvPr>
            <p:ph idx="1"/>
          </p:nvPr>
        </p:nvSpPr>
        <p:spPr>
          <a:xfrm>
            <a:off x="785786" y="836712"/>
            <a:ext cx="7358114" cy="5475177"/>
          </a:xfrm>
        </p:spPr>
        <p:txBody>
          <a:bodyPr>
            <a:noAutofit/>
          </a:bodyPr>
          <a:lstStyle/>
          <a:p>
            <a:pPr algn="just">
              <a:buNone/>
            </a:pPr>
            <a:r>
              <a:rPr lang="ru-RU" sz="1800" b="1" i="1" dirty="0" smtClean="0">
                <a:latin typeface="Times New Roman" pitchFamily="18" charset="0"/>
                <a:cs typeface="Times New Roman" pitchFamily="18" charset="0"/>
              </a:rPr>
              <a:t>      </a:t>
            </a:r>
            <a:r>
              <a:rPr lang="ru-RU" sz="1800" b="1" i="1" dirty="0" smtClean="0">
                <a:solidFill>
                  <a:srgbClr val="002060"/>
                </a:solidFill>
                <a:latin typeface="Times New Roman" pitchFamily="18" charset="0"/>
                <a:cs typeface="Times New Roman" pitchFamily="18" charset="0"/>
              </a:rPr>
              <a:t>Из </a:t>
            </a:r>
            <a:r>
              <a:rPr lang="ru-RU" sz="1800" b="1" i="1" dirty="0">
                <a:solidFill>
                  <a:srgbClr val="002060"/>
                </a:solidFill>
                <a:latin typeface="Times New Roman" pitchFamily="18" charset="0"/>
                <a:cs typeface="Times New Roman" pitchFamily="18" charset="0"/>
              </a:rPr>
              <a:t>сказки ребенок узнает много новых слов, образных </a:t>
            </a:r>
            <a:r>
              <a:rPr lang="ru-RU" sz="1800" b="1" i="1" dirty="0" smtClean="0">
                <a:solidFill>
                  <a:srgbClr val="002060"/>
                </a:solidFill>
                <a:latin typeface="Times New Roman" pitchFamily="18" charset="0"/>
                <a:cs typeface="Times New Roman" pitchFamily="18" charset="0"/>
              </a:rPr>
              <a:t>выражений, его </a:t>
            </a:r>
            <a:r>
              <a:rPr lang="ru-RU" sz="1800" b="1" i="1" dirty="0">
                <a:solidFill>
                  <a:srgbClr val="002060"/>
                </a:solidFill>
                <a:latin typeface="Times New Roman" pitchFamily="18" charset="0"/>
                <a:cs typeface="Times New Roman" pitchFamily="18" charset="0"/>
              </a:rPr>
              <a:t>речь обогащается эмоциональной и поэтической лексикой. Сказка помогает детям излагать свое отношение к прослушанному используя сравнения, </a:t>
            </a:r>
            <a:r>
              <a:rPr lang="ru-RU" sz="1800" b="1" i="1" dirty="0" smtClean="0">
                <a:solidFill>
                  <a:srgbClr val="002060"/>
                </a:solidFill>
                <a:latin typeface="Times New Roman" pitchFamily="18" charset="0"/>
                <a:cs typeface="Times New Roman" pitchFamily="18" charset="0"/>
              </a:rPr>
              <a:t>метафоры, и другие </a:t>
            </a:r>
            <a:r>
              <a:rPr lang="ru-RU" sz="1800" b="1" i="1" dirty="0">
                <a:solidFill>
                  <a:srgbClr val="002060"/>
                </a:solidFill>
                <a:latin typeface="Times New Roman" pitchFamily="18" charset="0"/>
                <a:cs typeface="Times New Roman" pitchFamily="18" charset="0"/>
              </a:rPr>
              <a:t>средства образной выразительности. Воспитательная функция литературы осуществляется особым, присущим лишь искусству способом - силой воздействия художественного образа. Чтобы полностью реализовать воспитательные возможности литературы, необходимо знать психологические особенности восприятия и понимания этого вида искусства дошкольниками. Одним словом, сказки - это сказки. Старший дошкольный возраст - благоприятный период для формирования у дошкольников культуры общения. Под культурой общения мы будем понимать умение устанавливать дружеские взаимоотношения, привычку играть и заниматься сообща, умение подчиняться требованиям взрослых и установленным нормам поведения. Сказка является важным средством формирования культуры общения. Для правильного ее использования в педагогическом процессе необходимо знать особенности восприятия старшими дошкольниками произведений сказок.</a:t>
            </a:r>
            <a:endParaRPr lang="ru-RU" sz="1800" b="1" i="1" dirty="0" smtClean="0">
              <a:solidFill>
                <a:srgbClr val="002060"/>
              </a:solidFill>
              <a:latin typeface="Times New Roman" pitchFamily="18" charset="0"/>
              <a:cs typeface="Times New Roman" pitchFamily="18" charset="0"/>
            </a:endParaRPr>
          </a:p>
          <a:p>
            <a:pPr>
              <a:spcBef>
                <a:spcPts val="0"/>
              </a:spcBef>
              <a:buNone/>
            </a:pPr>
            <a:endParaRPr lang="ru-RU" sz="1800" dirty="0" smtClean="0">
              <a:solidFill>
                <a:srgbClr val="7030A0"/>
              </a:solidFill>
              <a:latin typeface="Times New Roman" pitchFamily="18" charset="0"/>
              <a:cs typeface="Times New Roman" pitchFamily="18" charset="0"/>
            </a:endParaRPr>
          </a:p>
          <a:p>
            <a:pPr marL="0" indent="0">
              <a:buNone/>
            </a:pPr>
            <a:endParaRPr lang="ru-RU" sz="1800" dirty="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3" name="Содержимое 2"/>
          <p:cNvSpPr>
            <a:spLocks noGrp="1"/>
          </p:cNvSpPr>
          <p:nvPr>
            <p:ph idx="1"/>
          </p:nvPr>
        </p:nvSpPr>
        <p:spPr>
          <a:xfrm>
            <a:off x="457200" y="836712"/>
            <a:ext cx="7859216" cy="5472608"/>
          </a:xfrm>
        </p:spPr>
        <p:txBody>
          <a:bodyPr>
            <a:noAutofit/>
          </a:bodyPr>
          <a:lstStyle/>
          <a:p>
            <a:pPr algn="ctr">
              <a:buNone/>
            </a:pPr>
            <a:r>
              <a:rPr lang="ru-RU" sz="1800" b="1" i="1" dirty="0">
                <a:solidFill>
                  <a:srgbClr val="002060"/>
                </a:solidFill>
                <a:latin typeface="Times New Roman" pitchFamily="18" charset="0"/>
                <a:cs typeface="Times New Roman" pitchFamily="18" charset="0"/>
              </a:rPr>
              <a:t>Таким образом, сказка является важным средством в воспитании и формировании культуры общения у старших дошкольников. В восприятии сказки участвуют все познавательные процессы: память, мышление, воображение. Слушая литературное произведение, ребенок не видит перед собой описываемые события. Он их должен представить, опираясь на свой опыт. От того, насколько он правильно это сделает, зависит понимание произведения, содержания и </a:t>
            </a:r>
            <a:r>
              <a:rPr lang="ru-RU" sz="1800" b="1" i="1" dirty="0" smtClean="0">
                <a:solidFill>
                  <a:srgbClr val="002060"/>
                </a:solidFill>
                <a:latin typeface="Times New Roman" pitchFamily="18" charset="0"/>
                <a:cs typeface="Times New Roman" pitchFamily="18" charset="0"/>
              </a:rPr>
              <a:t>идеи.</a:t>
            </a:r>
          </a:p>
          <a:p>
            <a:pPr algn="ctr">
              <a:buNone/>
            </a:pPr>
            <a:r>
              <a:rPr lang="ru-RU" sz="2000" b="1" i="1" u="sng" dirty="0" smtClean="0">
                <a:solidFill>
                  <a:srgbClr val="FF0000"/>
                </a:solidFill>
                <a:latin typeface="Times New Roman" pitchFamily="18" charset="0"/>
                <a:cs typeface="Times New Roman" pitchFamily="18" charset="0"/>
              </a:rPr>
              <a:t>Формы организации работы со сказкой при работе с детьми могут быть самыми разнообразными:  </a:t>
            </a:r>
          </a:p>
          <a:p>
            <a:pPr algn="ctr">
              <a:buNone/>
            </a:pPr>
            <a:r>
              <a:rPr lang="ru-RU" sz="1800" b="1" i="1" dirty="0" smtClean="0">
                <a:solidFill>
                  <a:srgbClr val="002060"/>
                </a:solidFill>
                <a:latin typeface="Times New Roman" pitchFamily="18" charset="0"/>
                <a:cs typeface="Times New Roman" pitchFamily="18" charset="0"/>
              </a:rPr>
              <a:t>              -  использование сказочных примеров,</a:t>
            </a:r>
          </a:p>
          <a:p>
            <a:pPr algn="ctr">
              <a:buNone/>
            </a:pPr>
            <a:r>
              <a:rPr lang="ru-RU" sz="1800" b="1" i="1" dirty="0" smtClean="0">
                <a:solidFill>
                  <a:srgbClr val="002060"/>
                </a:solidFill>
                <a:latin typeface="Times New Roman" pitchFamily="18" charset="0"/>
                <a:cs typeface="Times New Roman" pitchFamily="18" charset="0"/>
              </a:rPr>
              <a:t> организация сюжетно-ролевых игр, игр-драматизаций, игр-путешествий.</a:t>
            </a:r>
          </a:p>
          <a:p>
            <a:pPr algn="ctr">
              <a:buNone/>
            </a:pPr>
            <a:r>
              <a:rPr lang="ru-RU" sz="1800" b="1" i="1" dirty="0" smtClean="0">
                <a:solidFill>
                  <a:srgbClr val="002060"/>
                </a:solidFill>
                <a:latin typeface="Times New Roman" pitchFamily="18" charset="0"/>
                <a:cs typeface="Times New Roman" pitchFamily="18" charset="0"/>
              </a:rPr>
              <a:t>- </a:t>
            </a:r>
            <a:r>
              <a:rPr lang="ru-RU" sz="1800" b="1" i="1" dirty="0">
                <a:solidFill>
                  <a:srgbClr val="002060"/>
                </a:solidFill>
                <a:latin typeface="Times New Roman" pitchFamily="18" charset="0"/>
                <a:cs typeface="Times New Roman" pitchFamily="18" charset="0"/>
              </a:rPr>
              <a:t>включение сказочного материала в занятия по изобразительной деятельности детей в качестве художественного слова;</a:t>
            </a:r>
          </a:p>
          <a:p>
            <a:pPr algn="ctr">
              <a:buNone/>
            </a:pPr>
            <a:r>
              <a:rPr lang="ru-RU" sz="1800" b="1" i="1" dirty="0">
                <a:solidFill>
                  <a:srgbClr val="002060"/>
                </a:solidFill>
                <a:latin typeface="Times New Roman" pitchFamily="18" charset="0"/>
                <a:cs typeface="Times New Roman" pitchFamily="18" charset="0"/>
              </a:rPr>
              <a:t>- использование отрывков из сказок на занятиях по познанию окружающего мира в качестве иллюстративного материала;</a:t>
            </a:r>
          </a:p>
          <a:p>
            <a:pPr algn="ctr">
              <a:buNone/>
            </a:pPr>
            <a:r>
              <a:rPr lang="ru-RU" sz="1800" b="1" i="1" dirty="0">
                <a:solidFill>
                  <a:srgbClr val="002060"/>
                </a:solidFill>
                <a:latin typeface="Times New Roman" pitchFamily="18" charset="0"/>
                <a:cs typeface="Times New Roman" pitchFamily="18" charset="0"/>
              </a:rPr>
              <a:t>- включение сказочных образов и элементов сказочных сюжетов в </a:t>
            </a:r>
            <a:r>
              <a:rPr lang="ru-RU" sz="1800" b="1" i="1" dirty="0" smtClean="0">
                <a:solidFill>
                  <a:srgbClr val="002060"/>
                </a:solidFill>
                <a:latin typeface="Times New Roman" pitchFamily="18" charset="0"/>
                <a:cs typeface="Times New Roman" pitchFamily="18" charset="0"/>
              </a:rPr>
              <a:t> физкультминутках, </a:t>
            </a:r>
            <a:r>
              <a:rPr lang="ru-RU" sz="1800" b="1" i="1" dirty="0">
                <a:solidFill>
                  <a:srgbClr val="002060"/>
                </a:solidFill>
                <a:latin typeface="Times New Roman" pitchFamily="18" charset="0"/>
                <a:cs typeface="Times New Roman" pitchFamily="18" charset="0"/>
              </a:rPr>
              <a:t>физкультурные досуги и </a:t>
            </a:r>
            <a:r>
              <a:rPr lang="ru-RU" sz="1800" b="1" i="1" dirty="0" smtClean="0">
                <a:solidFill>
                  <a:srgbClr val="002060"/>
                </a:solidFill>
                <a:latin typeface="Times New Roman" pitchFamily="18" charset="0"/>
                <a:cs typeface="Times New Roman" pitchFamily="18" charset="0"/>
              </a:rPr>
              <a:t>праздники</a:t>
            </a:r>
            <a:r>
              <a:rPr lang="ru-RU" sz="1800" b="1" i="1" dirty="0" smtClean="0">
                <a:latin typeface="Times New Roman" pitchFamily="18" charset="0"/>
                <a:cs typeface="Times New Roman" pitchFamily="18" charset="0"/>
              </a:rPr>
              <a:t>.</a:t>
            </a:r>
            <a:endParaRPr lang="ru-RU" sz="1800" b="1" i="1" dirty="0">
              <a:latin typeface="Times New Roman" pitchFamily="18" charset="0"/>
              <a:cs typeface="Times New Roman" pitchFamily="18" charset="0"/>
            </a:endParaRPr>
          </a:p>
          <a:p>
            <a:pPr algn="ctr">
              <a:buNone/>
            </a:pPr>
            <a:r>
              <a:rPr lang="ru-RU" sz="1600" b="1" i="1" dirty="0" smtClean="0">
                <a:latin typeface="Times New Roman" pitchFamily="18" charset="0"/>
                <a:cs typeface="Times New Roman" pitchFamily="18" charset="0"/>
              </a:rPr>
              <a:t>.</a:t>
            </a:r>
            <a:endParaRPr lang="ru-RU" sz="1600" b="1" i="1"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228600" y="0"/>
            <a:ext cx="9372599" cy="6858000"/>
          </a:xfrm>
          <a:prstGeom prst="rect">
            <a:avLst/>
          </a:prstGeom>
          <a:noFill/>
        </p:spPr>
      </p:pic>
      <p:sp>
        <p:nvSpPr>
          <p:cNvPr id="3" name="Содержимое 2"/>
          <p:cNvSpPr>
            <a:spLocks noGrp="1"/>
          </p:cNvSpPr>
          <p:nvPr>
            <p:ph idx="1"/>
          </p:nvPr>
        </p:nvSpPr>
        <p:spPr>
          <a:xfrm>
            <a:off x="683568" y="692696"/>
            <a:ext cx="7560840" cy="5616623"/>
          </a:xfrm>
        </p:spPr>
        <p:txBody>
          <a:bodyPr>
            <a:noAutofit/>
          </a:bodyPr>
          <a:lstStyle/>
          <a:p>
            <a:pPr marL="0" indent="0">
              <a:buNone/>
            </a:pPr>
            <a:r>
              <a:rPr lang="ru-RU" sz="1600" b="1" i="1" dirty="0" smtClean="0">
                <a:solidFill>
                  <a:srgbClr val="002060"/>
                </a:solidFill>
                <a:latin typeface="Times New Roman" pitchFamily="18" charset="0"/>
                <a:cs typeface="Times New Roman" pitchFamily="18" charset="0"/>
              </a:rPr>
              <a:t>А теперь обратимся к некоторым методам работы со сказкой в ДОУ.</a:t>
            </a:r>
            <a:endParaRPr lang="ru-RU" sz="1600" b="1" i="1" dirty="0">
              <a:solidFill>
                <a:srgbClr val="002060"/>
              </a:solidFill>
              <a:latin typeface="Times New Roman" pitchFamily="18" charset="0"/>
              <a:cs typeface="Times New Roman" pitchFamily="18" charset="0"/>
            </a:endParaRPr>
          </a:p>
          <a:p>
            <a:pPr marL="0" indent="0">
              <a:buNone/>
            </a:pPr>
            <a:r>
              <a:rPr lang="ru-RU" sz="1600" b="1" i="1" dirty="0" smtClean="0">
                <a:solidFill>
                  <a:srgbClr val="002060"/>
                </a:solidFill>
                <a:latin typeface="Times New Roman" pitchFamily="18" charset="0"/>
                <a:cs typeface="Times New Roman" pitchFamily="18" charset="0"/>
              </a:rPr>
              <a:t>Начинает </a:t>
            </a:r>
            <a:r>
              <a:rPr lang="ru-RU" sz="1600" b="1" i="1" dirty="0">
                <a:solidFill>
                  <a:srgbClr val="002060"/>
                </a:solidFill>
                <a:latin typeface="Times New Roman" pitchFamily="18" charset="0"/>
                <a:cs typeface="Times New Roman" pitchFamily="18" charset="0"/>
              </a:rPr>
              <a:t>педагог всегда с </a:t>
            </a:r>
            <a:r>
              <a:rPr lang="ru-RU" sz="1600" b="1" i="1" dirty="0" smtClean="0">
                <a:solidFill>
                  <a:srgbClr val="002060"/>
                </a:solidFill>
                <a:latin typeface="Times New Roman" pitchFamily="18" charset="0"/>
                <a:cs typeface="Times New Roman" pitchFamily="18" charset="0"/>
              </a:rPr>
              <a:t>чтения-рассказывания </a:t>
            </a:r>
            <a:r>
              <a:rPr lang="ru-RU" sz="1600" b="1" i="1" dirty="0">
                <a:solidFill>
                  <a:srgbClr val="002060"/>
                </a:solidFill>
                <a:latin typeface="Times New Roman" pitchFamily="18" charset="0"/>
                <a:cs typeface="Times New Roman" pitchFamily="18" charset="0"/>
              </a:rPr>
              <a:t>новой или уже известной детям сказки.</a:t>
            </a:r>
          </a:p>
          <a:p>
            <a:pPr marL="0" indent="0">
              <a:buNone/>
            </a:pPr>
            <a:r>
              <a:rPr lang="ru-RU" sz="1600" b="1" i="1" dirty="0">
                <a:solidFill>
                  <a:srgbClr val="002060"/>
                </a:solidFill>
                <a:latin typeface="Times New Roman" pitchFamily="18" charset="0"/>
                <a:cs typeface="Times New Roman" pitchFamily="18" charset="0"/>
              </a:rPr>
              <a:t> Чтобы вызвать наибольший эмоциональный отклик на содержание сказки у маленького слушателя, педагог-рассказчик должен в совершенстве знать текст, прочитываемого произведения. Напевность и выразительность чтения-рассказывания, способность "оторваться" от книжной страницы, встретиться глазами с ребенком, передать ему свое эмоциональное состояние - важные составляющие восприятия художественного произведения.</a:t>
            </a:r>
          </a:p>
          <a:p>
            <a:pPr marL="0" indent="0">
              <a:buNone/>
            </a:pPr>
            <a:r>
              <a:rPr lang="ru-RU" sz="1600" b="1" i="1" dirty="0">
                <a:solidFill>
                  <a:srgbClr val="002060"/>
                </a:solidFill>
                <a:latin typeface="Times New Roman" pitchFamily="18" charset="0"/>
                <a:cs typeface="Times New Roman" pitchFamily="18" charset="0"/>
              </a:rPr>
              <a:t>Беседа. Воспитатель должен быть готов заранее к возможным вопросам детей и сам готовить вопросы для беседы с дошкольниками. Очень важно побуждать детей по собственной инициативе высказываться по поводу действий различных персонажей, особенно нравственно противоположных типов, проявлять отзывчивость, умение пожалеть, посочувствовать, порадоваться, вспомнить свои собственные отрицательные и положительные поступки. Продумывая вопросы для беседы о прочитанном, мы стремимся помочь ребенку разобраться в образе и высказать свое отношение к нему. Эти вопросы должны развивать дискуссию в детском коллективе, в процессе которой закрепляются гуманные чувства ребят. Вопросы, адресованные детям, должны, с одной стороны, стимулировать эмоциональное отношение к прочитанному, а с другой - не вызывать обиду и агрессивность у некоторых детей, которые могут оказаться чем-то похожими на отрицательных персонажей.</a:t>
            </a:r>
          </a:p>
          <a:p>
            <a:pPr marL="0" indent="0">
              <a:buNone/>
            </a:pPr>
            <a:endParaRPr lang="ru-RU" sz="1600" b="1" i="1" dirty="0">
              <a:solidFill>
                <a:srgbClr val="7030A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3" name="Содержимое 2"/>
          <p:cNvSpPr>
            <a:spLocks noGrp="1"/>
          </p:cNvSpPr>
          <p:nvPr>
            <p:ph idx="1"/>
          </p:nvPr>
        </p:nvSpPr>
        <p:spPr>
          <a:xfrm>
            <a:off x="457200" y="908721"/>
            <a:ext cx="8229600" cy="5400600"/>
          </a:xfrm>
        </p:spPr>
        <p:txBody>
          <a:bodyPr>
            <a:normAutofit fontScale="40000" lnSpcReduction="20000"/>
          </a:bodyPr>
          <a:lstStyle/>
          <a:p>
            <a:pPr algn="ctr">
              <a:buNone/>
            </a:pPr>
            <a:r>
              <a:rPr lang="ru-RU" sz="4400" b="1" i="1" dirty="0">
                <a:solidFill>
                  <a:srgbClr val="002060"/>
                </a:solidFill>
                <a:latin typeface="Times New Roman" pitchFamily="18" charset="0"/>
                <a:cs typeface="Times New Roman" pitchFamily="18" charset="0"/>
              </a:rPr>
              <a:t>Пересказ сказки детьми позволяет изучить характер восприятия старшими дошкольниками героев сказок, определить, под влиянием каких сказочных ситуаций формируется отношение ребенка к конкретному герою, каким образом передаются дошкольником различные характеристики персонажей в различных сказочных ситуациях. При пересказе фиксируется:</a:t>
            </a:r>
          </a:p>
          <a:p>
            <a:pPr algn="ctr">
              <a:buNone/>
            </a:pPr>
            <a:r>
              <a:rPr lang="ru-RU" sz="4400" b="1" i="1" dirty="0">
                <a:solidFill>
                  <a:srgbClr val="002060"/>
                </a:solidFill>
                <a:latin typeface="Times New Roman" pitchFamily="18" charset="0"/>
                <a:cs typeface="Times New Roman" pitchFamily="18" charset="0"/>
              </a:rPr>
              <a:t>- изменение последовательности событий;</a:t>
            </a:r>
          </a:p>
          <a:p>
            <a:pPr algn="ctr">
              <a:buNone/>
            </a:pPr>
            <a:r>
              <a:rPr lang="ru-RU" sz="4400" b="1" i="1" dirty="0">
                <a:solidFill>
                  <a:srgbClr val="002060"/>
                </a:solidFill>
                <a:latin typeface="Times New Roman" pitchFamily="18" charset="0"/>
                <a:cs typeface="Times New Roman" pitchFamily="18" charset="0"/>
              </a:rPr>
              <a:t>- добавления в сюжет;</a:t>
            </a:r>
          </a:p>
          <a:p>
            <a:pPr algn="ctr">
              <a:buNone/>
            </a:pPr>
            <a:r>
              <a:rPr lang="ru-RU" sz="4400" b="1" i="1" dirty="0">
                <a:solidFill>
                  <a:srgbClr val="002060"/>
                </a:solidFill>
                <a:latin typeface="Times New Roman" pitchFamily="18" charset="0"/>
                <a:cs typeface="Times New Roman" pitchFamily="18" charset="0"/>
              </a:rPr>
              <a:t>- пропуски;</a:t>
            </a:r>
          </a:p>
          <a:p>
            <a:pPr algn="ctr">
              <a:buNone/>
            </a:pPr>
            <a:r>
              <a:rPr lang="ru-RU" sz="4400" b="1" i="1" dirty="0">
                <a:solidFill>
                  <a:srgbClr val="002060"/>
                </a:solidFill>
                <a:latin typeface="Times New Roman" pitchFamily="18" charset="0"/>
                <a:cs typeface="Times New Roman" pitchFamily="18" charset="0"/>
              </a:rPr>
              <a:t>- замена героя;</a:t>
            </a:r>
          </a:p>
          <a:p>
            <a:pPr algn="ctr">
              <a:buNone/>
            </a:pPr>
            <a:r>
              <a:rPr lang="ru-RU" sz="4400" b="1" i="1" dirty="0">
                <a:solidFill>
                  <a:srgbClr val="002060"/>
                </a:solidFill>
                <a:latin typeface="Times New Roman" pitchFamily="18" charset="0"/>
                <a:cs typeface="Times New Roman" pitchFamily="18" charset="0"/>
              </a:rPr>
              <a:t>- изменение черт характера героя;</a:t>
            </a:r>
          </a:p>
          <a:p>
            <a:pPr algn="ctr">
              <a:buNone/>
            </a:pPr>
            <a:r>
              <a:rPr lang="ru-RU" sz="4400" b="1" i="1" dirty="0">
                <a:solidFill>
                  <a:srgbClr val="002060"/>
                </a:solidFill>
                <a:latin typeface="Times New Roman" pitchFamily="18" charset="0"/>
                <a:cs typeface="Times New Roman" pitchFamily="18" charset="0"/>
              </a:rPr>
              <a:t>- отсутствие или появление нового персонажа;</a:t>
            </a:r>
          </a:p>
          <a:p>
            <a:pPr algn="ctr">
              <a:buNone/>
            </a:pPr>
            <a:r>
              <a:rPr lang="ru-RU" sz="4400" b="1" i="1" dirty="0">
                <a:solidFill>
                  <a:srgbClr val="002060"/>
                </a:solidFill>
                <a:latin typeface="Times New Roman" pitchFamily="18" charset="0"/>
                <a:cs typeface="Times New Roman" pitchFamily="18" charset="0"/>
              </a:rPr>
              <a:t>- в каком месте пересказа у ребенка возникают затруднения;</a:t>
            </a:r>
          </a:p>
          <a:p>
            <a:pPr algn="ctr">
              <a:buNone/>
            </a:pPr>
            <a:r>
              <a:rPr lang="ru-RU" sz="4400" b="1" i="1" dirty="0">
                <a:solidFill>
                  <a:srgbClr val="002060"/>
                </a:solidFill>
                <a:latin typeface="Times New Roman" pitchFamily="18" charset="0"/>
                <a:cs typeface="Times New Roman" pitchFamily="18" charset="0"/>
              </a:rPr>
              <a:t>- наличие помощи взрослого при пересказе;</a:t>
            </a:r>
          </a:p>
          <a:p>
            <a:pPr algn="ctr">
              <a:buNone/>
            </a:pPr>
            <a:r>
              <a:rPr lang="ru-RU" sz="4400" b="1" i="1" dirty="0">
                <a:solidFill>
                  <a:srgbClr val="002060"/>
                </a:solidFill>
                <a:latin typeface="Times New Roman" pitchFamily="18" charset="0"/>
                <a:cs typeface="Times New Roman" pitchFamily="18" charset="0"/>
              </a:rPr>
              <a:t>- эмоциональная вовлеченность ребенка в сказочное </a:t>
            </a:r>
            <a:r>
              <a:rPr lang="ru-RU" sz="4400" b="1" i="1" dirty="0" smtClean="0">
                <a:solidFill>
                  <a:srgbClr val="002060"/>
                </a:solidFill>
                <a:latin typeface="Times New Roman" pitchFamily="18" charset="0"/>
                <a:cs typeface="Times New Roman" pitchFamily="18" charset="0"/>
              </a:rPr>
              <a:t>событие</a:t>
            </a:r>
            <a:r>
              <a:rPr lang="ru-RU" sz="4400" b="1" i="1" dirty="0">
                <a:solidFill>
                  <a:srgbClr val="002060"/>
                </a:solidFill>
                <a:latin typeface="Times New Roman" pitchFamily="18" charset="0"/>
                <a:cs typeface="Times New Roman" pitchFamily="18" charset="0"/>
              </a:rPr>
              <a:t>.</a:t>
            </a:r>
            <a:endParaRPr lang="ru-RU" sz="4400" b="1" i="1" dirty="0">
              <a:solidFill>
                <a:srgbClr val="002060"/>
              </a:solidFill>
              <a:latin typeface="Times New Roman" pitchFamily="18" charset="0"/>
              <a:cs typeface="Times New Roman" pitchFamily="18" charset="0"/>
            </a:endParaRPr>
          </a:p>
          <a:p>
            <a:pPr algn="ctr">
              <a:buNone/>
            </a:pPr>
            <a:r>
              <a:rPr lang="ru-RU" sz="4400" b="1" i="1" dirty="0">
                <a:solidFill>
                  <a:srgbClr val="002060"/>
                </a:solidFill>
                <a:latin typeface="Times New Roman" pitchFamily="18" charset="0"/>
                <a:cs typeface="Times New Roman" pitchFamily="18" charset="0"/>
              </a:rPr>
              <a:t>- личные комментарии ребенка.</a:t>
            </a:r>
          </a:p>
          <a:p>
            <a:pPr algn="ctr">
              <a:buNone/>
            </a:pPr>
            <a:r>
              <a:rPr lang="ru-RU" sz="4400" b="1" i="1" dirty="0" err="1">
                <a:solidFill>
                  <a:srgbClr val="C00000"/>
                </a:solidFill>
                <a:latin typeface="Times New Roman" pitchFamily="18" charset="0"/>
                <a:cs typeface="Times New Roman" pitchFamily="18" charset="0"/>
              </a:rPr>
              <a:t>Сказкотерапия</a:t>
            </a:r>
            <a:r>
              <a:rPr lang="ru-RU" sz="4400" b="1" i="1" dirty="0">
                <a:solidFill>
                  <a:srgbClr val="C00000"/>
                </a:solidFill>
                <a:latin typeface="Times New Roman" pitchFamily="18" charset="0"/>
                <a:cs typeface="Times New Roman" pitchFamily="18" charset="0"/>
              </a:rPr>
              <a:t> </a:t>
            </a:r>
            <a:r>
              <a:rPr lang="ru-RU" sz="4400" b="1" i="1" dirty="0" smtClean="0">
                <a:solidFill>
                  <a:srgbClr val="002060"/>
                </a:solidFill>
                <a:latin typeface="Times New Roman" pitchFamily="18" charset="0"/>
                <a:cs typeface="Times New Roman" pitchFamily="18" charset="0"/>
              </a:rPr>
              <a:t>- </a:t>
            </a:r>
            <a:r>
              <a:rPr lang="ru-RU" sz="4400" b="1" i="1" dirty="0">
                <a:solidFill>
                  <a:srgbClr val="002060"/>
                </a:solidFill>
                <a:latin typeface="Times New Roman" pitchFamily="18" charset="0"/>
                <a:cs typeface="Times New Roman" pitchFamily="18" charset="0"/>
              </a:rPr>
              <a:t>это метод, использующий сказочную форму для интеграции личности, развития творческих способностей, расширения сознания и совершенствования взаимодействия с окружающим миром</a:t>
            </a:r>
            <a:r>
              <a:rPr lang="ru-RU" sz="4400" b="1" i="1" dirty="0">
                <a:latin typeface="Times New Roman" pitchFamily="18" charset="0"/>
                <a:cs typeface="Times New Roman" pitchFamily="18" charset="0"/>
              </a:rPr>
              <a:t>.</a:t>
            </a:r>
          </a:p>
          <a:p>
            <a:pPr algn="ctr">
              <a:buNone/>
            </a:pPr>
            <a:endParaRPr lang="ru-RU" sz="4400" b="1" i="1" dirty="0" smtClean="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mp;Mcy;&amp;Dcy;&amp;Ocy;&amp;Ucy; &amp;Dcy;&amp;iecy;&amp;tcy;&amp;scy;&amp;kcy;&amp;icy;&amp;jcy; &amp;scy;&amp;acy;&amp;dcy; 66 - &amp;Mcy;&amp;ocy;&amp;bcy;&amp;icy;&amp;lcy;&amp;softcy;&amp;ncy;&amp;ycy;&amp;iecy; &amp;icy;&amp;gcy;&amp;rcy;&amp;ycy;: &amp;scy;&amp;kcy;&amp;acy;&amp;chcy;&amp;acy;&amp;jcy; &amp;icy; &amp;rcy;&amp;acy;&amp;zcy;&amp;vcy;&amp;lcy;&amp;iecy;&amp;kcy;&amp;acy;&amp;jcy;&amp;scy;&amp;yacy;"/>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
        <p:nvSpPr>
          <p:cNvPr id="2" name="Заголовок 1"/>
          <p:cNvSpPr>
            <a:spLocks noGrp="1"/>
          </p:cNvSpPr>
          <p:nvPr>
            <p:ph type="title"/>
          </p:nvPr>
        </p:nvSpPr>
        <p:spPr>
          <a:xfrm>
            <a:off x="857224" y="274638"/>
            <a:ext cx="6500858" cy="1143000"/>
          </a:xfrm>
        </p:spPr>
        <p:txBody>
          <a:bodyPr>
            <a:noAutofit/>
          </a:bodyPr>
          <a:lstStyle/>
          <a:p>
            <a:r>
              <a:rPr lang="ru-RU" sz="3600" i="1" dirty="0" smtClean="0">
                <a:latin typeface="Times New Roman" pitchFamily="18" charset="0"/>
                <a:cs typeface="Times New Roman" pitchFamily="18" charset="0"/>
              </a:rPr>
              <a:t/>
            </a:r>
            <a:br>
              <a:rPr lang="ru-RU" sz="3600" i="1" dirty="0" smtClean="0">
                <a:latin typeface="Times New Roman" pitchFamily="18" charset="0"/>
                <a:cs typeface="Times New Roman" pitchFamily="18" charset="0"/>
              </a:rPr>
            </a:br>
            <a:r>
              <a:rPr lang="ru-RU" sz="3600" i="1" dirty="0" smtClean="0">
                <a:latin typeface="Times New Roman" pitchFamily="18" charset="0"/>
                <a:cs typeface="Times New Roman" pitchFamily="18" charset="0"/>
              </a:rPr>
              <a:t/>
            </a:r>
            <a:br>
              <a:rPr lang="ru-RU" sz="3600" i="1" dirty="0" smtClean="0">
                <a:latin typeface="Times New Roman" pitchFamily="18" charset="0"/>
                <a:cs typeface="Times New Roman" pitchFamily="18" charset="0"/>
              </a:rPr>
            </a:br>
            <a:r>
              <a:rPr lang="ru-RU" sz="3600" i="1" dirty="0" smtClean="0">
                <a:latin typeface="Times New Roman" pitchFamily="18" charset="0"/>
                <a:cs typeface="Times New Roman" pitchFamily="18" charset="0"/>
              </a:rPr>
              <a:t/>
            </a:r>
            <a:br>
              <a:rPr lang="ru-RU" sz="3600" i="1" dirty="0" smtClean="0">
                <a:latin typeface="Times New Roman" pitchFamily="18" charset="0"/>
                <a:cs typeface="Times New Roman" pitchFamily="18" charset="0"/>
              </a:rPr>
            </a:b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a:xfrm>
            <a:off x="785786" y="908721"/>
            <a:ext cx="7358114" cy="5217444"/>
          </a:xfrm>
        </p:spPr>
        <p:txBody>
          <a:bodyPr>
            <a:normAutofit/>
          </a:bodyPr>
          <a:lstStyle/>
          <a:p>
            <a:pPr marL="0" indent="0">
              <a:lnSpc>
                <a:spcPct val="80000"/>
              </a:lnSpc>
              <a:buNone/>
              <a:defRPr/>
            </a:pPr>
            <a:r>
              <a:rPr lang="ru-RU" sz="2000" b="1" i="1" dirty="0">
                <a:solidFill>
                  <a:srgbClr val="002060"/>
                </a:solidFill>
                <a:latin typeface="Times New Roman" pitchFamily="18" charset="0"/>
                <a:cs typeface="Times New Roman" pitchFamily="18" charset="0"/>
              </a:rPr>
              <a:t>Сказка воздействует на чувства и разум ребенка, развивает его восприимчивость, эмоциональность. По словам </a:t>
            </a:r>
            <a:r>
              <a:rPr lang="ru-RU" sz="2000" b="1" i="1" dirty="0" smtClean="0">
                <a:solidFill>
                  <a:srgbClr val="002060"/>
                </a:solidFill>
                <a:latin typeface="Times New Roman" pitchFamily="18" charset="0"/>
                <a:cs typeface="Times New Roman" pitchFamily="18" charset="0"/>
              </a:rPr>
              <a:t>Бориса  Михайловича </a:t>
            </a:r>
            <a:r>
              <a:rPr lang="ru-RU" sz="2000" b="1" i="1" dirty="0">
                <a:solidFill>
                  <a:srgbClr val="002060"/>
                </a:solidFill>
                <a:latin typeface="Times New Roman" pitchFamily="18" charset="0"/>
                <a:cs typeface="Times New Roman" pitchFamily="18" charset="0"/>
              </a:rPr>
              <a:t>Теплова, искусство захватывает различные стороны психики человека: воображение, чувства, волю - развивает его сознание и самосознание, формирует мировоззрение</a:t>
            </a:r>
            <a:r>
              <a:rPr lang="ru-RU" sz="2000" b="1" i="1" dirty="0" smtClean="0">
                <a:solidFill>
                  <a:srgbClr val="002060"/>
                </a:solidFill>
                <a:latin typeface="Times New Roman" pitchFamily="18" charset="0"/>
                <a:cs typeface="Times New Roman" pitchFamily="18" charset="0"/>
              </a:rPr>
              <a:t>.</a:t>
            </a:r>
          </a:p>
          <a:p>
            <a:pPr marL="0" indent="0">
              <a:lnSpc>
                <a:spcPct val="80000"/>
              </a:lnSpc>
              <a:buNone/>
              <a:defRPr/>
            </a:pPr>
            <a:endParaRPr lang="ru-RU" sz="2000" b="1" i="1" dirty="0" smtClean="0">
              <a:solidFill>
                <a:srgbClr val="002060"/>
              </a:solidFill>
              <a:latin typeface="Times New Roman" pitchFamily="18" charset="0"/>
              <a:cs typeface="Times New Roman" pitchFamily="18" charset="0"/>
            </a:endParaRPr>
          </a:p>
          <a:p>
            <a:pPr marL="0" indent="0">
              <a:lnSpc>
                <a:spcPct val="80000"/>
              </a:lnSpc>
              <a:buNone/>
              <a:defRPr/>
            </a:pPr>
            <a:r>
              <a:rPr lang="ru-RU" sz="2000" b="1" i="1" dirty="0" smtClean="0">
                <a:solidFill>
                  <a:srgbClr val="002060"/>
                </a:solidFill>
                <a:latin typeface="Times New Roman" pitchFamily="18" charset="0"/>
                <a:cs typeface="Times New Roman" pitchFamily="18" charset="0"/>
              </a:rPr>
              <a:t>Используя </a:t>
            </a:r>
            <a:r>
              <a:rPr lang="ru-RU" sz="2000" b="1" i="1" dirty="0">
                <a:solidFill>
                  <a:srgbClr val="002060"/>
                </a:solidFill>
                <a:latin typeface="Times New Roman" pitchFamily="18" charset="0"/>
                <a:cs typeface="Times New Roman" pitchFamily="18" charset="0"/>
              </a:rPr>
              <a:t>сказку как средство формирования культуры общения, обращаем особое внимание на отбор произведений, методику чтения и проведения бесед по художественным произведениям с целью формирования у детей гуманных чувств и этических представлений, на перенос этих представлений в жизнь и деятельность детей (насколько отражаются чувства детей, пробуждаемые искусством, в их деятельности, в их общении с окружающими людьми). Отбирая литературу для детей, нужно помнить, что моральное, нравственное воздействие литературного произведения на ребенка зависит, прежде всего, от его художественной ценности</a:t>
            </a:r>
            <a:r>
              <a:rPr lang="ru-RU" sz="2000" b="1" dirty="0">
                <a:solidFill>
                  <a:srgbClr val="002060"/>
                </a:solidFill>
                <a:latin typeface="Times New Roman" pitchFamily="18" charset="0"/>
                <a:cs typeface="Times New Roman" pitchFamily="18" charset="0"/>
              </a:rPr>
              <a:t>.</a:t>
            </a:r>
          </a:p>
          <a:p>
            <a:pPr>
              <a:lnSpc>
                <a:spcPct val="80000"/>
              </a:lnSpc>
              <a:buFont typeface="Wingdings" pitchFamily="2" charset="2"/>
              <a:buChar char="Ø"/>
              <a:defRPr/>
            </a:pPr>
            <a:endParaRPr lang="ru-RU" sz="2000" b="1" dirty="0" smtClean="0">
              <a:solidFill>
                <a:srgbClr val="002060"/>
              </a:solidFill>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9144793" cy="6858594"/>
          </a:xfrm>
          <a:prstGeom prst="rect">
            <a:avLst/>
          </a:prstGeom>
        </p:spPr>
      </p:pic>
      <p:sp>
        <p:nvSpPr>
          <p:cNvPr id="3" name="Объект 2"/>
          <p:cNvSpPr>
            <a:spLocks noGrp="1"/>
          </p:cNvSpPr>
          <p:nvPr>
            <p:ph idx="1"/>
          </p:nvPr>
        </p:nvSpPr>
        <p:spPr>
          <a:xfrm>
            <a:off x="457200" y="908720"/>
            <a:ext cx="8229600" cy="5400599"/>
          </a:xfrm>
        </p:spPr>
        <p:txBody>
          <a:bodyPr>
            <a:normAutofit fontScale="70000" lnSpcReduction="20000"/>
          </a:bodyPr>
          <a:lstStyle/>
          <a:p>
            <a:pPr marL="0" indent="0">
              <a:buNone/>
            </a:pPr>
            <a:r>
              <a:rPr lang="ru-RU" b="1" i="1" dirty="0">
                <a:solidFill>
                  <a:srgbClr val="002060"/>
                </a:solidFill>
                <a:latin typeface="Times New Roman" panose="02020603050405020304" pitchFamily="18" charset="0"/>
                <a:cs typeface="Times New Roman" panose="02020603050405020304" pitchFamily="18" charset="0"/>
              </a:rPr>
              <a:t>Слушая произведение, ребенок знакомится с окружающей жизнью, природой, трудом людей, со сверстниками, их радостями, а порой и неудачами. Художественное слово воздействует не только на сознание, но и на чувства и поступки ребенка. Слово может окрылить ребенка, вызвать желание стать лучше, сделать что-то хорошее, помогает осознать человеческие взаимоотношения, познакомится с нормами поведения. Беседы по содержанию произведений сказки способствуют формированию у детей нравственных мотивов культурного поведения, которыми он в дальнейшем руководствуется в своих поступках. Именно детская литература позволяет раскрыть дошкольникам сложность взаимоотношений между людьми, многообразие человеческих характеров, особенности тех или иных переживаний, наглядно представляет примеры культурного поведения, которые дети могут использовать как образцы для подражания. Сказка является важным средством формирования культуры общения у детей старшего дошкольного возраста</a:t>
            </a:r>
            <a:r>
              <a:rPr lang="ru-RU" dirty="0">
                <a:solidFill>
                  <a:srgbClr val="002060"/>
                </a:solidFill>
              </a:rPr>
              <a:t>.</a:t>
            </a:r>
          </a:p>
        </p:txBody>
      </p:sp>
    </p:spTree>
    <p:extLst>
      <p:ext uri="{BB962C8B-B14F-4D97-AF65-F5344CB8AC3E}">
        <p14:creationId xmlns:p14="http://schemas.microsoft.com/office/powerpoint/2010/main" val="420835230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801</TotalTime>
  <Words>1637</Words>
  <Application>Microsoft Office PowerPoint</Application>
  <PresentationFormat>Экран (4:3)</PresentationFormat>
  <Paragraphs>86</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           Муниципальное бюджетное дошкольное образовательное учреждение                               « Детский сад комбинированного вида № 20».</vt:lpstr>
      <vt:lpstr>   </vt:lpstr>
      <vt:lpstr> </vt:lpstr>
      <vt:lpstr>       </vt:lpstr>
      <vt:lpstr>Презентация PowerPoint</vt:lpstr>
      <vt:lpstr>Презентация PowerPoint</vt:lpstr>
      <vt:lpstr>Презентация PowerPoint</vt:lpstr>
      <vt:lpstr>   </vt:lpstr>
      <vt:lpstr>Презентация PowerPoint</vt:lpstr>
      <vt:lpstr>Сегодня я хочу представить вашему вниманию опыт моей работы по теме: « Воспитание культуры речевого общения дошкольников посредством ознакомление со сказкой».    </vt:lpstr>
      <vt:lpstr>Презентация PowerPoint</vt:lpstr>
      <vt:lpstr>        Настольный театр.</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С целью закрепления знаний о русских народных сказках использовала дидактические игры:</vt:lpstr>
      <vt:lpstr>                Важным условием развития речи у детей является организация предметно – развивающей среды. В группе оборудован книжный уголок, на полках которого есть книги с рассказами и любимыми сказками. Интерес детей поддерживается постоянным обновлением:  - тематическими выставками книг;  - разновидностью театров: кукольный, пальчиковый, плоскостной. - Дидактическим материалом: играми, сюжетными картинками. Особая роль в работе отводится просвещению родителей, консультациям, анкетированием по использованию в воспитании сказок. Чтение сказок может стать доброй семейной традицией, создаст теплую, задушевную атмосферу в доме.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Предметно-развивающая среда познавательно-речевого развития воспитанников современного дошкольного образовательного учреждения.   МБДОУ «Смольковский детский сад» Воспитатель Бобкова Т.С.</dc:title>
  <dc:creator>Андрей</dc:creator>
  <cp:lastModifiedBy>user</cp:lastModifiedBy>
  <cp:revision>100</cp:revision>
  <dcterms:created xsi:type="dcterms:W3CDTF">2014-11-13T12:40:11Z</dcterms:created>
  <dcterms:modified xsi:type="dcterms:W3CDTF">2023-04-26T20:35:21Z</dcterms:modified>
</cp:coreProperties>
</file>