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4" r:id="rId5"/>
    <p:sldId id="261" r:id="rId6"/>
    <p:sldId id="266" r:id="rId7"/>
    <p:sldId id="263" r:id="rId8"/>
    <p:sldId id="265" r:id="rId9"/>
    <p:sldId id="267" r:id="rId10"/>
    <p:sldId id="268" r:id="rId11"/>
    <p:sldId id="269" r:id="rId12"/>
    <p:sldId id="270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2A"/>
    <a:srgbClr val="FF00FF"/>
    <a:srgbClr val="972B01"/>
    <a:srgbClr val="FA8700"/>
    <a:srgbClr val="712703"/>
    <a:srgbClr val="00FF00"/>
    <a:srgbClr val="92300F"/>
    <a:srgbClr val="9D43A0"/>
    <a:srgbClr val="B94900"/>
    <a:srgbClr val="A991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81" d="100"/>
          <a:sy n="81" d="100"/>
        </p:scale>
        <p:origin x="-43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88592" y="1260628"/>
            <a:ext cx="7582753" cy="27182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>
              <a:lnSpc>
                <a:spcPts val="7000"/>
              </a:lnSpc>
            </a:pPr>
            <a:r>
              <a:rPr lang="ru-RU" sz="5400" b="1" dirty="0" smtClean="0">
                <a:ln w="19050">
                  <a:noFill/>
                </a:ln>
                <a:solidFill>
                  <a:srgbClr val="9D43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Nautilus Pompilius" panose="02000000000000000000" pitchFamily="50" charset="-52"/>
                <a:ea typeface="Tahoma" panose="020B0604030504040204" pitchFamily="34" charset="0"/>
                <a:cs typeface="Gotham Pro Black" panose="02000903040000020004" pitchFamily="50" charset="0"/>
              </a:rPr>
              <a:t>Адаптация детей </a:t>
            </a:r>
          </a:p>
          <a:p>
            <a:pPr algn="ctr">
              <a:lnSpc>
                <a:spcPts val="7000"/>
              </a:lnSpc>
            </a:pPr>
            <a:r>
              <a:rPr lang="ru-RU" sz="5400" b="1" dirty="0" smtClean="0">
                <a:ln w="19050">
                  <a:noFill/>
                </a:ln>
                <a:solidFill>
                  <a:srgbClr val="9D43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Nautilus Pompilius" panose="02000000000000000000" pitchFamily="50" charset="-52"/>
                <a:ea typeface="Tahoma" panose="020B0604030504040204" pitchFamily="34" charset="0"/>
                <a:cs typeface="Gotham Pro Black" panose="02000903040000020004" pitchFamily="50" charset="0"/>
              </a:rPr>
              <a:t> в 1 </a:t>
            </a:r>
            <a:r>
              <a:rPr lang="ru-RU" sz="5400" b="1" dirty="0" smtClean="0">
                <a:ln w="19050">
                  <a:noFill/>
                </a:ln>
                <a:solidFill>
                  <a:srgbClr val="9D43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Nautilus Pompilius" panose="02000000000000000000" pitchFamily="50" charset="-52"/>
                <a:ea typeface="Tahoma" panose="020B0604030504040204" pitchFamily="34" charset="0"/>
                <a:cs typeface="Gotham Pro Black" panose="02000903040000020004" pitchFamily="50" charset="0"/>
              </a:rPr>
              <a:t>младшей </a:t>
            </a:r>
            <a:r>
              <a:rPr lang="ru-RU" sz="5400" b="1" dirty="0" smtClean="0">
                <a:ln w="19050">
                  <a:noFill/>
                </a:ln>
                <a:solidFill>
                  <a:srgbClr val="9D43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Nautilus Pompilius" panose="02000000000000000000" pitchFamily="50" charset="-52"/>
                <a:ea typeface="Tahoma" panose="020B0604030504040204" pitchFamily="34" charset="0"/>
                <a:cs typeface="Gotham Pro Black" panose="02000903040000020004" pitchFamily="50" charset="0"/>
              </a:rPr>
              <a:t>группе </a:t>
            </a:r>
          </a:p>
          <a:p>
            <a:pPr algn="ctr">
              <a:lnSpc>
                <a:spcPts val="7000"/>
              </a:lnSpc>
            </a:pPr>
            <a:r>
              <a:rPr lang="ru-RU" sz="5400" b="1" dirty="0" smtClean="0">
                <a:ln w="19050">
                  <a:noFill/>
                </a:ln>
                <a:solidFill>
                  <a:srgbClr val="9D43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Nautilus Pompilius" panose="02000000000000000000" pitchFamily="50" charset="-52"/>
                <a:ea typeface="Tahoma" panose="020B0604030504040204" pitchFamily="34" charset="0"/>
                <a:cs typeface="Gotham Pro Black" panose="02000903040000020004" pitchFamily="50" charset="0"/>
              </a:rPr>
              <a:t>детского сада</a:t>
            </a:r>
            <a:endParaRPr lang="ru-RU" sz="5400" b="1" dirty="0">
              <a:ln w="19050">
                <a:noFill/>
              </a:ln>
              <a:solidFill>
                <a:srgbClr val="9D43A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Nautilus Pompilius" panose="02000000000000000000" pitchFamily="50" charset="-52"/>
              <a:ea typeface="Tahoma" panose="020B0604030504040204" pitchFamily="34" charset="0"/>
              <a:cs typeface="Gotham Pro Black" panose="02000903040000020004" pitchFamily="50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5503" y="3685309"/>
            <a:ext cx="6375842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DemiCTT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DemiCTT" pitchFamily="2" charset="0"/>
                <a:ea typeface="Ebrima" panose="02000000000000000000" pitchFamily="2" charset="0"/>
                <a:cs typeface="Ebrima" panose="02000000000000000000" pitchFamily="2" charset="0"/>
              </a:rPr>
              <a:t> 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DemiCTT" pitchFamily="2" charset="0"/>
                <a:ea typeface="Ebrima" panose="02000000000000000000" pitchFamily="2" charset="0"/>
                <a:cs typeface="Ebrima" panose="02000000000000000000" pitchFamily="2" charset="0"/>
              </a:rPr>
              <a:t>   </a:t>
            </a: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Ebrima" panose="02000000000000000000" pitchFamily="2" charset="0"/>
                <a:cs typeface="Ebrima" panose="02000000000000000000" pitchFamily="2" charset="0"/>
              </a:rPr>
              <a:t>Выполнила: воспитатель </a:t>
            </a:r>
          </a:p>
          <a:p>
            <a:pPr>
              <a:lnSpc>
                <a:spcPct val="150000"/>
              </a:lnSpc>
            </a:pP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Ebrima" panose="02000000000000000000" pitchFamily="2" charset="0"/>
                <a:cs typeface="Ebrima" panose="02000000000000000000" pitchFamily="2" charset="0"/>
              </a:rPr>
              <a:t>       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Ebrima" panose="02000000000000000000" pitchFamily="2" charset="0"/>
                <a:cs typeface="Ebrima" panose="02000000000000000000" pitchFamily="2" charset="0"/>
              </a:rPr>
              <a:t>   </a:t>
            </a: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Ebrima" panose="02000000000000000000" pitchFamily="2" charset="0"/>
                <a:cs typeface="Ebrima" panose="02000000000000000000" pitchFamily="2" charset="0"/>
              </a:rPr>
              <a:t> Лисичкина А.П. </a:t>
            </a:r>
            <a:endParaRPr lang="ru-RU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5999" y="42672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Monotype Corsiva" pitchFamily="66" charset="0"/>
              </a:rPr>
              <a:t>МБДОУ  «Детский сад комбинированного вида№20»</a:t>
            </a: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289" y="379301"/>
            <a:ext cx="2492592" cy="2986358"/>
          </a:xfrm>
          <a:prstGeom prst="rect">
            <a:avLst/>
          </a:prstGeom>
          <a:ln>
            <a:solidFill>
              <a:srgbClr val="FA8700"/>
            </a:solidFill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585" y="3885702"/>
            <a:ext cx="3269673" cy="2452255"/>
          </a:xfrm>
          <a:prstGeom prst="rect">
            <a:avLst/>
          </a:prstGeom>
          <a:ln>
            <a:solidFill>
              <a:srgbClr val="FF000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953" y="489526"/>
            <a:ext cx="2417618" cy="322349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071" y="3429000"/>
            <a:ext cx="2054514" cy="2739352"/>
          </a:xfrm>
          <a:prstGeom prst="ellipse">
            <a:avLst/>
          </a:prstGeom>
          <a:ln>
            <a:solidFill>
              <a:srgbClr val="FFC000"/>
            </a:solidFill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03258" y="3885702"/>
            <a:ext cx="1866900" cy="2489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201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45674" y="363106"/>
            <a:ext cx="54586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n w="9525">
                  <a:noFill/>
                </a:ln>
                <a:solidFill>
                  <a:srgbClr val="972B01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:</a:t>
            </a:r>
            <a:endParaRPr lang="ru-RU" sz="2400" b="1" dirty="0">
              <a:ln w="9525">
                <a:noFill/>
              </a:ln>
              <a:solidFill>
                <a:srgbClr val="972B01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927" y="449771"/>
            <a:ext cx="2234422" cy="2979229"/>
          </a:xfrm>
          <a:prstGeom prst="rect">
            <a:avLst/>
          </a:prstGeom>
          <a:ln>
            <a:solidFill>
              <a:srgbClr val="972B01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861" y="3418612"/>
            <a:ext cx="2157845" cy="28771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00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82" y="3704939"/>
            <a:ext cx="3454400" cy="2590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F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867" y="427761"/>
            <a:ext cx="2067609" cy="2849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15712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697" y="2267525"/>
            <a:ext cx="1217555" cy="2978727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928" y="572654"/>
            <a:ext cx="1593203" cy="292330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813" y="1163781"/>
            <a:ext cx="2521528" cy="3362037"/>
          </a:xfrm>
          <a:prstGeom prst="ellipse">
            <a:avLst/>
          </a:prstGeom>
          <a:ln w="190500" cap="rnd">
            <a:solidFill>
              <a:srgbClr val="C00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921" y="3692815"/>
            <a:ext cx="1883215" cy="2659439"/>
          </a:xfrm>
          <a:prstGeom prst="rect">
            <a:avLst/>
          </a:prstGeom>
          <a:ln>
            <a:solidFill>
              <a:srgbClr val="FF00FF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4874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45674" y="363106"/>
            <a:ext cx="54586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n w="9525">
                  <a:noFill/>
                </a:ln>
                <a:solidFill>
                  <a:srgbClr val="972B01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:</a:t>
            </a:r>
            <a:endParaRPr lang="ru-RU" sz="2400" b="1" dirty="0">
              <a:ln w="9525">
                <a:noFill/>
              </a:ln>
              <a:solidFill>
                <a:srgbClr val="972B01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5782" y="1360299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00FF"/>
                </a:solidFill>
                <a:latin typeface="Segoe Script" panose="030B0504020000000003" pitchFamily="66" charset="0"/>
              </a:rPr>
              <a:t>Уважаемые родители, если вы будете терпимее, то скоро детский сад превратится для малыша в уютный, хорошо знакомый и привычный мир!</a:t>
            </a:r>
          </a:p>
        </p:txBody>
      </p:sp>
    </p:spTree>
    <p:extLst>
      <p:ext uri="{BB962C8B-B14F-4D97-AF65-F5344CB8AC3E}">
        <p14:creationId xmlns:p14="http://schemas.microsoft.com/office/powerpoint/2010/main" val="18569855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6000" y="1720840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31800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Segoe Script" panose="030B0504020000000003" pitchFamily="66" charset="0"/>
                <a:ea typeface="Times New Roman" panose="02020603050405020304" pitchFamily="18" charset="0"/>
              </a:rPr>
              <a:t>Адаптация</a:t>
            </a:r>
            <a:r>
              <a:rPr lang="en-US" b="1" dirty="0" smtClean="0">
                <a:solidFill>
                  <a:srgbClr val="002060"/>
                </a:solidFill>
                <a:latin typeface="Segoe Script" panose="030B0504020000000003" pitchFamily="66" charset="0"/>
                <a:ea typeface="Times New Roman" panose="02020603050405020304" pitchFamily="18" charset="0"/>
              </a:rPr>
              <a:t>- </a:t>
            </a:r>
            <a:r>
              <a:rPr lang="ru-RU" b="1" dirty="0" smtClean="0">
                <a:solidFill>
                  <a:srgbClr val="002060"/>
                </a:solidFill>
                <a:latin typeface="Segoe Script" panose="030B0504020000000003" pitchFamily="66" charset="0"/>
                <a:ea typeface="Times New Roman" panose="02020603050405020304" pitchFamily="18" charset="0"/>
              </a:rPr>
              <a:t>это </a:t>
            </a:r>
            <a:r>
              <a:rPr lang="ru-RU" b="1" dirty="0">
                <a:solidFill>
                  <a:srgbClr val="002060"/>
                </a:solidFill>
                <a:latin typeface="Segoe Script" panose="030B0504020000000003" pitchFamily="66" charset="0"/>
                <a:ea typeface="Times New Roman" panose="02020603050405020304" pitchFamily="18" charset="0"/>
              </a:rPr>
              <a:t>процесс приспособления к новым условиям. В процессе адаптации ребенка к детскому саду задействовано множество сложных механизмов привыкания как на физиологическом, так и на психологически-социальном уровне.</a:t>
            </a:r>
            <a:endParaRPr lang="ru-RU" sz="1600" b="1" dirty="0">
              <a:solidFill>
                <a:srgbClr val="002060"/>
              </a:solidFill>
              <a:effectLst/>
              <a:latin typeface="Segoe Script" panose="030B0504020000000003" pitchFamily="66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83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83853" y="914280"/>
            <a:ext cx="724131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endParaRPr lang="ru-RU" sz="2400" dirty="0">
              <a:latin typeface="FuturaDemiCTT" pitchFamily="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FF0000"/>
                </a:solidFill>
                <a:latin typeface="Segoe Script" panose="030B0504020000000003" pitchFamily="66" charset="0"/>
                <a:ea typeface="Tahoma" panose="020B0604030504040204" pitchFamily="34" charset="0"/>
                <a:cs typeface="Gotham Pro" panose="02000503040000020004" pitchFamily="50" charset="0"/>
              </a:rPr>
              <a:t>1)</a:t>
            </a:r>
            <a:r>
              <a:rPr lang="ru-RU" b="1" dirty="0">
                <a:solidFill>
                  <a:srgbClr val="FF0000"/>
                </a:solidFill>
                <a:latin typeface="Segoe Script" panose="030B0504020000000003" pitchFamily="66" charset="0"/>
              </a:rPr>
              <a:t> Острая фаза (длительность до 1 месяца). Ребенок может быть чрезмерно капризен, плаксив, быстро переутомляться.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7030A0"/>
                </a:solidFill>
                <a:latin typeface="Segoe Script" panose="030B0504020000000003" pitchFamily="66" charset="0"/>
              </a:rPr>
              <a:t>2)</a:t>
            </a:r>
            <a:r>
              <a:rPr lang="ru-RU" b="1" dirty="0" smtClean="0">
                <a:solidFill>
                  <a:srgbClr val="7030A0"/>
                </a:solidFill>
                <a:latin typeface="Segoe Script" panose="030B0504020000000003" pitchFamily="66" charset="0"/>
              </a:rPr>
              <a:t>Подострая </a:t>
            </a:r>
            <a:r>
              <a:rPr lang="ru-RU" b="1" dirty="0">
                <a:solidFill>
                  <a:srgbClr val="7030A0"/>
                </a:solidFill>
                <a:latin typeface="Segoe Script" panose="030B0504020000000003" pitchFamily="66" charset="0"/>
              </a:rPr>
              <a:t>фаза (длительность от 3-х до 5-и месяцев). Поведение ребенка становится более </a:t>
            </a:r>
            <a:r>
              <a:rPr lang="ru-RU" b="1" dirty="0" smtClean="0">
                <a:solidFill>
                  <a:srgbClr val="7030A0"/>
                </a:solidFill>
                <a:latin typeface="Segoe Script" panose="030B0504020000000003" pitchFamily="66" charset="0"/>
              </a:rPr>
              <a:t>привычным.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5C2A"/>
                </a:solidFill>
                <a:latin typeface="Segoe Script" panose="030B0504020000000003" pitchFamily="66" charset="0"/>
                <a:ea typeface="Tahoma" panose="020B0604030504040204" pitchFamily="34" charset="0"/>
                <a:cs typeface="Gotham Pro" panose="02000503040000020004" pitchFamily="50" charset="0"/>
              </a:rPr>
              <a:t>3)</a:t>
            </a:r>
            <a:r>
              <a:rPr lang="ru-RU" dirty="0">
                <a:solidFill>
                  <a:srgbClr val="005C2A"/>
                </a:solidFill>
              </a:rPr>
              <a:t> </a:t>
            </a:r>
            <a:r>
              <a:rPr lang="ru-RU" b="1" dirty="0">
                <a:solidFill>
                  <a:srgbClr val="005C2A"/>
                </a:solidFill>
                <a:latin typeface="Segoe Script" panose="030B0504020000000003" pitchFamily="66" charset="0"/>
              </a:rPr>
              <a:t>Фаза компенсации. Здесь </a:t>
            </a:r>
            <a:r>
              <a:rPr lang="ru-RU" b="1" dirty="0" smtClean="0">
                <a:solidFill>
                  <a:srgbClr val="005C2A"/>
                </a:solidFill>
                <a:latin typeface="Segoe Script" panose="030B0504020000000003" pitchFamily="66" charset="0"/>
              </a:rPr>
              <a:t> </a:t>
            </a:r>
            <a:r>
              <a:rPr lang="ru-RU" b="1" dirty="0">
                <a:solidFill>
                  <a:srgbClr val="005C2A"/>
                </a:solidFill>
                <a:latin typeface="Segoe Script" panose="030B0504020000000003" pitchFamily="66" charset="0"/>
              </a:rPr>
              <a:t>ускорение темпа </a:t>
            </a:r>
            <a:r>
              <a:rPr lang="ru-RU" b="1" dirty="0" smtClean="0">
                <a:solidFill>
                  <a:srgbClr val="005C2A"/>
                </a:solidFill>
                <a:latin typeface="Segoe Script" panose="030B0504020000000003" pitchFamily="66" charset="0"/>
              </a:rPr>
              <a:t>развития ребенка. Он </a:t>
            </a:r>
            <a:r>
              <a:rPr lang="ru-RU" b="1" dirty="0">
                <a:solidFill>
                  <a:srgbClr val="005C2A"/>
                </a:solidFill>
                <a:latin typeface="Segoe Script" panose="030B0504020000000003" pitchFamily="66" charset="0"/>
              </a:rPr>
              <a:t>полностью адаптируется к детскому саду.</a:t>
            </a:r>
          </a:p>
          <a:p>
            <a:pPr>
              <a:lnSpc>
                <a:spcPct val="150000"/>
              </a:lnSpc>
            </a:pPr>
            <a:endParaRPr lang="ru-RU" b="1" dirty="0" smtClean="0">
              <a:solidFill>
                <a:srgbClr val="7030A0"/>
              </a:solidFill>
              <a:latin typeface="Segoe Script" panose="030B0504020000000003" pitchFamily="66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36800" y="560338"/>
            <a:ext cx="46551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ln w="9525">
                  <a:noFill/>
                </a:ln>
                <a:solidFill>
                  <a:srgbClr val="FA8700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Три фазы адаптации детей:</a:t>
            </a:r>
          </a:p>
        </p:txBody>
      </p:sp>
    </p:spTree>
    <p:extLst>
      <p:ext uri="{BB962C8B-B14F-4D97-AF65-F5344CB8AC3E}">
        <p14:creationId xmlns:p14="http://schemas.microsoft.com/office/powerpoint/2010/main" val="4084712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08365" y="1157433"/>
            <a:ext cx="618836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- </a:t>
            </a:r>
            <a:r>
              <a:rPr lang="ru-RU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эмоциональное состояние (ребенок много плачет, раздражается);</a:t>
            </a:r>
          </a:p>
          <a:p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- нарушается аппетит (ребенок ест меньше и реже, чем обычно);</a:t>
            </a:r>
          </a:p>
          <a:p>
            <a:r>
              <a:rPr lang="ru-RU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- </a:t>
            </a:r>
            <a:r>
              <a:rPr lang="ru-RU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нарушается сон (ребенок не может заснуть, сон кратковременный, прерывистый);</a:t>
            </a:r>
          </a:p>
          <a:p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-утрачиваются приобретенные навыки (малыш может вернуться к соске или перестать проситься на горшок, речь может затормозиться);</a:t>
            </a:r>
          </a:p>
          <a:p>
            <a:r>
              <a:rPr lang="ru-RU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- в период адаптации дети нередко заболевают (это связано и с психическим напряжением, и с тем, что ребенок сталкивается с новыми вирусами</a:t>
            </a:r>
            <a:r>
              <a:rPr lang="ru-RU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).</a:t>
            </a:r>
            <a:endParaRPr lang="ru-RU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30B0504020000000003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0254" y="449500"/>
            <a:ext cx="52277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Franklin Gothic Demi" panose="020B0703020102020204" pitchFamily="34" charset="0"/>
              </a:rPr>
              <a:t>В процессе адаптации поведение и реакции на многое у ребенка могут резко поменяться, </a:t>
            </a:r>
            <a:r>
              <a:rPr lang="ru-RU" sz="2000" b="1" i="1" dirty="0" smtClean="0">
                <a:solidFill>
                  <a:srgbClr val="FF0000"/>
                </a:solidFill>
                <a:latin typeface="Franklin Gothic Demi" panose="020B0703020102020204" pitchFamily="34" charset="0"/>
              </a:rPr>
              <a:t>например меняется:</a:t>
            </a:r>
            <a:endParaRPr lang="ru-RU" sz="2000" i="1" dirty="0">
              <a:solidFill>
                <a:srgbClr val="FF0000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2146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937" y="-10879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09863" y="1361984"/>
            <a:ext cx="6750281" cy="577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 </a:t>
            </a:r>
            <a:r>
              <a:rPr lang="ru-RU" sz="2400" dirty="0" smtClean="0">
                <a:latin typeface="FuturaDemiCTT" pitchFamily="2" charset="0"/>
                <a:ea typeface="Tahoma" panose="020B0604030504040204" pitchFamily="34" charset="0"/>
                <a:cs typeface="Gotham Pro" panose="02000503040000020004" pitchFamily="50" charset="0"/>
              </a:rPr>
              <a:t> </a:t>
            </a:r>
            <a:endParaRPr lang="ru-RU" sz="2400" dirty="0">
              <a:latin typeface="FuturaDemiCTT" pitchFamily="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48450" y="639679"/>
            <a:ext cx="4240713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dirty="0" smtClean="0">
                <a:ln w="9525">
                  <a:noFill/>
                </a:ln>
                <a:solidFill>
                  <a:srgbClr val="712703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Gotham Pro" panose="02000503040000020004" pitchFamily="50" charset="0"/>
              </a:rPr>
              <a:t>Успешность адаптации зависит от:</a:t>
            </a:r>
          </a:p>
          <a:p>
            <a:pPr lvl="0" algn="ctr"/>
            <a:endParaRPr lang="ru-RU" b="1" dirty="0">
              <a:ln w="9525">
                <a:noFill/>
              </a:ln>
              <a:solidFill>
                <a:srgbClr val="FA8700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46910" y="1466083"/>
            <a:ext cx="63793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n w="9525"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  <a:ea typeface="Tahoma" panose="020B0604030504040204" pitchFamily="34" charset="0"/>
                <a:cs typeface="Gotham Pro" panose="02000503040000020004" pitchFamily="50" charset="0"/>
              </a:rPr>
              <a:t>-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от 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готовности родителей и семьи, </a:t>
            </a: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30B0504020000000003" pitchFamily="66" charset="0"/>
            </a:endParaRPr>
          </a:p>
          <a:p>
            <a:pPr algn="just"/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30B0504020000000003" pitchFamily="66" charset="0"/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-общего 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психологического климата дома, </a:t>
            </a: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30B0504020000000003" pitchFamily="66" charset="0"/>
            </a:endParaRPr>
          </a:p>
          <a:p>
            <a:pPr algn="just"/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30B0504020000000003" pitchFamily="66" charset="0"/>
            </a:endParaRP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сформировавшегося 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типа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привязанности,</a:t>
            </a:r>
          </a:p>
          <a:p>
            <a:pPr marL="285750" indent="-285750" algn="just">
              <a:buFontTx/>
              <a:buChar char="-"/>
            </a:pP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30B0504020000000003" pitchFamily="66" charset="0"/>
            </a:endParaRPr>
          </a:p>
          <a:p>
            <a:pPr marL="285750" indent="-285750" algn="ctr">
              <a:buFontTx/>
              <a:buChar char="-"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от 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возраста поступления ребенка в дошкольное учреждение </a:t>
            </a:r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30B0504020000000003" pitchFamily="66" charset="0"/>
            </a:endParaRP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b="1" dirty="0" smtClean="0">
                <a:solidFill>
                  <a:srgbClr val="92300F"/>
                </a:solidFill>
                <a:latin typeface="Monotype Corsiva" panose="03010101010201010101" pitchFamily="66" charset="0"/>
              </a:rPr>
              <a:t>Слишком ранние (до 2 лет ребенку) </a:t>
            </a:r>
            <a:r>
              <a:rPr lang="ru-RU" b="1" dirty="0">
                <a:solidFill>
                  <a:srgbClr val="92300F"/>
                </a:solidFill>
                <a:latin typeface="Monotype Corsiva" panose="03010101010201010101" pitchFamily="66" charset="0"/>
              </a:rPr>
              <a:t>длительные разлуки с родителями будут способствовать тяжелой адаптации. </a:t>
            </a:r>
            <a:r>
              <a:rPr lang="ru-RU" b="1" dirty="0" smtClean="0">
                <a:solidFill>
                  <a:srgbClr val="92300F"/>
                </a:solidFill>
                <a:latin typeface="Monotype Corsiva" panose="03010101010201010101" pitchFamily="66" charset="0"/>
              </a:rPr>
              <a:t>Также </a:t>
            </a:r>
            <a:r>
              <a:rPr lang="ru-RU" b="1" dirty="0">
                <a:solidFill>
                  <a:srgbClr val="92300F"/>
                </a:solidFill>
                <a:latin typeface="Monotype Corsiva" panose="03010101010201010101" pitchFamily="66" charset="0"/>
              </a:rPr>
              <a:t>больше вероятность столкнуться с тяжелыми адаптационными проявлениями, если поступление в детский сад совпадает с наступлением кризиса 3-х </a:t>
            </a:r>
            <a:r>
              <a:rPr lang="ru-RU" b="1" dirty="0" smtClean="0">
                <a:solidFill>
                  <a:srgbClr val="92300F"/>
                </a:solidFill>
                <a:latin typeface="Monotype Corsiva" panose="03010101010201010101" pitchFamily="66" charset="0"/>
              </a:rPr>
              <a:t>лет.</a:t>
            </a:r>
            <a:endParaRPr lang="ru-RU" b="1" dirty="0">
              <a:ln w="9525">
                <a:noFill/>
              </a:ln>
              <a:solidFill>
                <a:srgbClr val="92300F"/>
              </a:solidFill>
              <a:latin typeface="Monotype Corsiva" panose="03010101010201010101" pitchFamily="66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1257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76118" y="1186037"/>
            <a:ext cx="2637950" cy="577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400" dirty="0">
              <a:latin typeface="FuturaDemiCTT" pitchFamily="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90106" y="662817"/>
            <a:ext cx="184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endParaRPr lang="ru-RU" sz="2800" b="1" dirty="0">
              <a:ln w="9525"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Console" panose="020B0609040504020204" pitchFamily="49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70545" y="339652"/>
            <a:ext cx="50707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Bahnschrift SemiBold Condensed" panose="020B0502040204020203" pitchFamily="34" charset="0"/>
              </a:rPr>
              <a:t>Кому адаптироваться легче?</a:t>
            </a:r>
            <a:endParaRPr lang="ru-RU" sz="3200" dirty="0">
              <a:solidFill>
                <a:srgbClr val="C00000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69570" y="1295390"/>
            <a:ext cx="60934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680" algn="just"/>
            <a:r>
              <a:rPr lang="ru-RU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1)Детям</a:t>
            </a:r>
            <a:r>
              <a:rPr lang="ru-RU" b="1" dirty="0">
                <a:solidFill>
                  <a:srgbClr val="00B0F0"/>
                </a:solidFill>
                <a:latin typeface="Comic Sans MS" panose="030F0702030302020204" pitchFamily="66" charset="0"/>
              </a:rPr>
              <a:t>, чьи родители готовили их к посещению сада заранее, за несколько месяцев до этого </a:t>
            </a:r>
            <a:r>
              <a:rPr lang="ru-RU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события</a:t>
            </a:r>
            <a:r>
              <a:rPr lang="ru-RU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(читали </a:t>
            </a:r>
            <a:r>
              <a:rPr lang="ru-RU" dirty="0">
                <a:solidFill>
                  <a:srgbClr val="00B0F0"/>
                </a:solidFill>
                <a:latin typeface="Comic Sans MS" panose="030F0702030302020204" pitchFamily="66" charset="0"/>
              </a:rPr>
              <a:t>сказочные истории о посещении </a:t>
            </a:r>
            <a:r>
              <a:rPr lang="ru-RU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садика, гуляли </a:t>
            </a:r>
            <a:r>
              <a:rPr lang="ru-RU" dirty="0">
                <a:solidFill>
                  <a:srgbClr val="00B0F0"/>
                </a:solidFill>
                <a:latin typeface="Comic Sans MS" panose="030F0702030302020204" pitchFamily="66" charset="0"/>
              </a:rPr>
              <a:t>возле садика, рассказывая малышу, что ему предстоит туда </a:t>
            </a:r>
            <a:r>
              <a:rPr lang="ru-RU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ходить). </a:t>
            </a:r>
          </a:p>
          <a:p>
            <a:pPr indent="360680" algn="just"/>
            <a:r>
              <a:rPr lang="ru-RU" b="1" dirty="0" smtClean="0">
                <a:solidFill>
                  <a:srgbClr val="FF00FF"/>
                </a:solidFill>
                <a:latin typeface="Comic Sans MS" panose="030F0702030302020204" pitchFamily="66" charset="0"/>
              </a:rPr>
              <a:t>2)Детям</a:t>
            </a:r>
            <a:r>
              <a:rPr lang="ru-RU" b="1" dirty="0">
                <a:solidFill>
                  <a:srgbClr val="FF00FF"/>
                </a:solidFill>
                <a:latin typeface="Comic Sans MS" panose="030F0702030302020204" pitchFamily="66" charset="0"/>
              </a:rPr>
              <a:t>, физически </a:t>
            </a:r>
            <a:r>
              <a:rPr lang="ru-RU" b="1" dirty="0" smtClean="0">
                <a:solidFill>
                  <a:srgbClr val="FF00FF"/>
                </a:solidFill>
                <a:latin typeface="Comic Sans MS" panose="030F0702030302020204" pitchFamily="66" charset="0"/>
              </a:rPr>
              <a:t>здоровым</a:t>
            </a:r>
            <a:r>
              <a:rPr lang="ru-RU" dirty="0">
                <a:solidFill>
                  <a:srgbClr val="FF00FF"/>
                </a:solidFill>
                <a:latin typeface="Comic Sans MS" panose="030F0702030302020204" pitchFamily="66" charset="0"/>
              </a:rPr>
              <a:t> </a:t>
            </a:r>
            <a:r>
              <a:rPr lang="ru-RU" dirty="0" smtClean="0">
                <a:solidFill>
                  <a:srgbClr val="FF00FF"/>
                </a:solidFill>
                <a:latin typeface="Comic Sans MS" panose="030F0702030302020204" pitchFamily="66" charset="0"/>
              </a:rPr>
              <a:t>(не </a:t>
            </a:r>
            <a:r>
              <a:rPr lang="ru-RU" dirty="0">
                <a:solidFill>
                  <a:srgbClr val="FF00FF"/>
                </a:solidFill>
                <a:latin typeface="Comic Sans MS" panose="030F0702030302020204" pitchFamily="66" charset="0"/>
              </a:rPr>
              <a:t>имеющим ни хронических заболеваний, ни предрасположенности к частым простудным </a:t>
            </a:r>
            <a:r>
              <a:rPr lang="ru-RU" dirty="0" smtClean="0">
                <a:solidFill>
                  <a:srgbClr val="FF00FF"/>
                </a:solidFill>
                <a:latin typeface="Comic Sans MS" panose="030F0702030302020204" pitchFamily="66" charset="0"/>
              </a:rPr>
              <a:t>заболеваниям). </a:t>
            </a:r>
          </a:p>
          <a:p>
            <a:pPr indent="360680" algn="just"/>
            <a:r>
              <a:rPr lang="ru-RU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3)Детям</a:t>
            </a:r>
            <a:r>
              <a:rPr lang="ru-RU" b="1" dirty="0">
                <a:solidFill>
                  <a:srgbClr val="00B0F0"/>
                </a:solidFill>
                <a:latin typeface="Comic Sans MS" panose="030F0702030302020204" pitchFamily="66" charset="0"/>
              </a:rPr>
              <a:t>, имеющим навыки </a:t>
            </a:r>
            <a:r>
              <a:rPr lang="ru-RU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самостоятельности (</a:t>
            </a:r>
            <a:r>
              <a:rPr lang="ru-RU" b="1" dirty="0">
                <a:solidFill>
                  <a:srgbClr val="00B0F0"/>
                </a:solidFill>
                <a:latin typeface="Comic Sans MS" panose="030F0702030302020204" pitchFamily="66" charset="0"/>
              </a:rPr>
              <a:t>э</a:t>
            </a:r>
            <a:r>
              <a:rPr lang="ru-RU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то </a:t>
            </a:r>
            <a:r>
              <a:rPr lang="ru-RU" b="1" dirty="0">
                <a:solidFill>
                  <a:srgbClr val="00B0F0"/>
                </a:solidFill>
                <a:latin typeface="Comic Sans MS" panose="030F0702030302020204" pitchFamily="66" charset="0"/>
              </a:rPr>
              <a:t>одевание </a:t>
            </a:r>
            <a:r>
              <a:rPr lang="ru-RU" dirty="0">
                <a:solidFill>
                  <a:srgbClr val="00B0F0"/>
                </a:solidFill>
                <a:latin typeface="Comic Sans MS" panose="030F0702030302020204" pitchFamily="66" charset="0"/>
              </a:rPr>
              <a:t>(хотя бы в небольшом объеме), "горшечный" этикет, самостоятельное принятие </a:t>
            </a:r>
            <a:r>
              <a:rPr lang="ru-RU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пищи). </a:t>
            </a:r>
          </a:p>
          <a:p>
            <a:pPr indent="360680" algn="just"/>
            <a:r>
              <a:rPr lang="ru-RU" b="1" dirty="0" smtClean="0">
                <a:solidFill>
                  <a:srgbClr val="FF00FF"/>
                </a:solidFill>
                <a:latin typeface="Comic Sans MS" panose="030F0702030302020204" pitchFamily="66" charset="0"/>
              </a:rPr>
              <a:t>4)Детям</a:t>
            </a:r>
            <a:r>
              <a:rPr lang="ru-RU" b="1" dirty="0">
                <a:solidFill>
                  <a:srgbClr val="FF00FF"/>
                </a:solidFill>
                <a:latin typeface="Comic Sans MS" panose="030F0702030302020204" pitchFamily="66" charset="0"/>
              </a:rPr>
              <a:t>, чей режим близок к режиму </a:t>
            </a:r>
            <a:r>
              <a:rPr lang="ru-RU" b="1" dirty="0" smtClean="0">
                <a:solidFill>
                  <a:srgbClr val="FF00FF"/>
                </a:solidFill>
                <a:latin typeface="Comic Sans MS" panose="030F0702030302020204" pitchFamily="66" charset="0"/>
              </a:rPr>
              <a:t>сада</a:t>
            </a:r>
            <a:r>
              <a:rPr lang="ru-RU" dirty="0">
                <a:solidFill>
                  <a:srgbClr val="FF00FF"/>
                </a:solidFill>
                <a:latin typeface="Comic Sans MS" panose="030F0702030302020204" pitchFamily="66" charset="0"/>
              </a:rPr>
              <a:t> </a:t>
            </a:r>
            <a:r>
              <a:rPr lang="ru-RU" dirty="0" smtClean="0">
                <a:solidFill>
                  <a:srgbClr val="FF00FF"/>
                </a:solidFill>
                <a:latin typeface="Comic Sans MS" panose="030F0702030302020204" pitchFamily="66" charset="0"/>
              </a:rPr>
              <a:t>(за </a:t>
            </a:r>
            <a:r>
              <a:rPr lang="ru-RU" dirty="0">
                <a:solidFill>
                  <a:srgbClr val="FF00FF"/>
                </a:solidFill>
                <a:latin typeface="Comic Sans MS" panose="030F0702030302020204" pitchFamily="66" charset="0"/>
              </a:rPr>
              <a:t>месяц до посещения сада родители должны начать приводить режим ребенка к тому, какой его ждет в </a:t>
            </a:r>
            <a:r>
              <a:rPr lang="ru-RU" dirty="0" smtClean="0">
                <a:solidFill>
                  <a:srgbClr val="FF00FF"/>
                </a:solidFill>
                <a:latin typeface="Comic Sans MS" panose="030F0702030302020204" pitchFamily="66" charset="0"/>
              </a:rPr>
              <a:t>саду). </a:t>
            </a:r>
            <a:endParaRPr lang="ru-RU" sz="1400" b="0" i="0" dirty="0">
              <a:solidFill>
                <a:srgbClr val="FF00FF"/>
              </a:solidFill>
              <a:effectLst/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13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45674" y="363106"/>
            <a:ext cx="54586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n w="9525">
                  <a:noFill/>
                </a:ln>
                <a:solidFill>
                  <a:srgbClr val="972B01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Рекомендации родителям для улучшения адаптации детей:</a:t>
            </a:r>
            <a:endParaRPr lang="ru-RU" sz="2400" b="1" dirty="0">
              <a:ln w="9525">
                <a:noFill/>
              </a:ln>
              <a:solidFill>
                <a:srgbClr val="972B01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6633" y="1194103"/>
            <a:ext cx="743677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 </a:t>
            </a:r>
            <a:r>
              <a:rPr lang="ru-RU" sz="1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присутствии ребенка всегда отзывайтесь положительно о воспитателях и </a:t>
            </a:r>
            <a:r>
              <a:rPr lang="ru-RU" sz="1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садике.</a:t>
            </a:r>
            <a:r>
              <a:rPr lang="ru-RU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 Даже в том случае, если вам что-то не понравилось. </a:t>
            </a:r>
            <a:r>
              <a:rPr lang="ru-RU" sz="1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Ведь ребенку </a:t>
            </a:r>
            <a:r>
              <a:rPr lang="ru-RU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придется ходить в этот сад и эту группу, ему будет легче это делать, уважая воспитателей. </a:t>
            </a:r>
            <a:endParaRPr lang="ru-RU" sz="16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005C2A"/>
                </a:solidFill>
                <a:latin typeface="Comic Sans MS" panose="030F0702030302020204" pitchFamily="66" charset="0"/>
              </a:rPr>
              <a:t>В </a:t>
            </a:r>
            <a:r>
              <a:rPr lang="ru-RU" sz="1600" b="1" dirty="0">
                <a:solidFill>
                  <a:srgbClr val="005C2A"/>
                </a:solidFill>
                <a:latin typeface="Comic Sans MS" panose="030F0702030302020204" pitchFamily="66" charset="0"/>
              </a:rPr>
              <a:t>выходные дни не меняйте режим дня ребенка. </a:t>
            </a:r>
            <a:r>
              <a:rPr lang="ru-RU" sz="1600" dirty="0">
                <a:solidFill>
                  <a:srgbClr val="005C2A"/>
                </a:solidFill>
                <a:latin typeface="Comic Sans MS" panose="030F0702030302020204" pitchFamily="66" charset="0"/>
              </a:rPr>
              <a:t>Можно позволить поспать ему чуть дольше, но не нужно позволять "отсыпаться" слишком долго, что существенно  сдвигает распорядок дня. 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Постарайтесь</a:t>
            </a:r>
            <a:r>
              <a:rPr lang="ru-RU" sz="1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, чтобы дома малыша окружала спокойная и бесконфликтная атмосфера.</a:t>
            </a:r>
            <a:r>
              <a:rPr lang="ru-RU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 Чаще обнимайте малыша, </a:t>
            </a:r>
            <a:r>
              <a:rPr lang="ru-RU" sz="1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говорите </a:t>
            </a:r>
            <a:r>
              <a:rPr lang="ru-RU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ласковые слова. </a:t>
            </a:r>
            <a:r>
              <a:rPr lang="ru-RU" sz="1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Больше </a:t>
            </a:r>
            <a:r>
              <a:rPr lang="ru-RU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хвалите, чем ругайте. Ему так сейчас нужна ваша </a:t>
            </a:r>
            <a:r>
              <a:rPr lang="ru-RU" sz="1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поддержка!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005C2A"/>
                </a:solidFill>
                <a:latin typeface="Comic Sans MS" panose="030F0702030302020204" pitchFamily="66" charset="0"/>
              </a:rPr>
              <a:t>Будьте </a:t>
            </a:r>
            <a:r>
              <a:rPr lang="ru-RU" sz="1600" b="1" dirty="0">
                <a:solidFill>
                  <a:srgbClr val="005C2A"/>
                </a:solidFill>
                <a:latin typeface="Comic Sans MS" panose="030F0702030302020204" pitchFamily="66" charset="0"/>
              </a:rPr>
              <a:t>терпимее к капризам</a:t>
            </a:r>
            <a:r>
              <a:rPr lang="ru-RU" sz="1600" dirty="0">
                <a:solidFill>
                  <a:srgbClr val="005C2A"/>
                </a:solidFill>
                <a:latin typeface="Comic Sans MS" panose="030F0702030302020204" pitchFamily="66" charset="0"/>
              </a:rPr>
              <a:t>. Они возникают из-за перегрузки нервной системы. П</a:t>
            </a:r>
            <a:r>
              <a:rPr lang="ru-RU" sz="1600" dirty="0" smtClean="0">
                <a:solidFill>
                  <a:srgbClr val="005C2A"/>
                </a:solidFill>
                <a:latin typeface="Comic Sans MS" panose="030F0702030302020204" pitchFamily="66" charset="0"/>
              </a:rPr>
              <a:t>омогите малышу </a:t>
            </a:r>
            <a:r>
              <a:rPr lang="ru-RU" sz="1600" dirty="0">
                <a:solidFill>
                  <a:srgbClr val="005C2A"/>
                </a:solidFill>
                <a:latin typeface="Comic Sans MS" panose="030F0702030302020204" pitchFamily="66" charset="0"/>
              </a:rPr>
              <a:t>успокоиться и переключите на другую деятельность </a:t>
            </a:r>
            <a:r>
              <a:rPr lang="ru-RU" sz="1600" dirty="0" smtClean="0">
                <a:solidFill>
                  <a:srgbClr val="005C2A"/>
                </a:solidFill>
                <a:latin typeface="Comic Sans MS" panose="030F0702030302020204" pitchFamily="66" charset="0"/>
              </a:rPr>
              <a:t>(</a:t>
            </a:r>
            <a:r>
              <a:rPr lang="ru-RU" sz="1600" dirty="0">
                <a:solidFill>
                  <a:srgbClr val="005C2A"/>
                </a:solidFill>
                <a:latin typeface="Comic Sans MS" panose="030F0702030302020204" pitchFamily="66" charset="0"/>
              </a:rPr>
              <a:t>игру</a:t>
            </a:r>
            <a:r>
              <a:rPr lang="ru-RU" sz="1600" dirty="0" smtClean="0">
                <a:solidFill>
                  <a:srgbClr val="005C2A"/>
                </a:solidFill>
                <a:latin typeface="Comic Sans MS" panose="030F0702030302020204" pitchFamily="66" charset="0"/>
              </a:rPr>
              <a:t>).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Пусть </a:t>
            </a:r>
            <a:r>
              <a:rPr lang="ru-RU" sz="1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малыша отводит тот родитель или родственник, с которым ему легче расстаться</a:t>
            </a:r>
            <a:r>
              <a:rPr lang="ru-RU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. </a:t>
            </a:r>
            <a:endParaRPr lang="ru-RU" sz="16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005C2A"/>
                </a:solidFill>
                <a:latin typeface="Comic Sans MS" panose="030F0702030302020204" pitchFamily="66" charset="0"/>
              </a:rPr>
              <a:t>Обязательно </a:t>
            </a:r>
            <a:r>
              <a:rPr lang="ru-RU" sz="1600" b="1" dirty="0">
                <a:solidFill>
                  <a:srgbClr val="005C2A"/>
                </a:solidFill>
                <a:latin typeface="Comic Sans MS" panose="030F0702030302020204" pitchFamily="66" charset="0"/>
              </a:rPr>
              <a:t>скажите, что вы придете</a:t>
            </a:r>
            <a:r>
              <a:rPr lang="ru-RU" sz="1600" dirty="0">
                <a:solidFill>
                  <a:srgbClr val="005C2A"/>
                </a:solidFill>
                <a:latin typeface="Comic Sans MS" panose="030F0702030302020204" pitchFamily="66" charset="0"/>
              </a:rPr>
              <a:t>, и обозначьте когда (после прогулки, или после обеда, или после того, как он поспит и покушает). </a:t>
            </a:r>
            <a:endParaRPr lang="ru-RU" sz="1600" dirty="0" smtClean="0">
              <a:solidFill>
                <a:srgbClr val="005C2A"/>
              </a:solidFill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Придумайте </a:t>
            </a:r>
            <a:r>
              <a:rPr lang="ru-RU" sz="1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свой ритуал прощания</a:t>
            </a:r>
            <a:r>
              <a:rPr lang="ru-RU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 (например, поцеловать, </a:t>
            </a:r>
            <a:r>
              <a:rPr lang="ru-RU" sz="1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ru-RU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           помахать </a:t>
            </a:r>
            <a:r>
              <a:rPr lang="ru-RU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рукой, сказать "</a:t>
            </a:r>
            <a:r>
              <a:rPr lang="ru-RU" sz="1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пока« и др.). </a:t>
            </a:r>
            <a:endParaRPr lang="ru-RU" sz="16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endParaRPr lang="ru-RU" sz="1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2168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09864" y="965170"/>
            <a:ext cx="6667154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127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наилучшей адаптации детей в детском саду проводятся </a:t>
            </a:r>
            <a:r>
              <a:rPr lang="ru-RU" sz="2400" b="1" dirty="0">
                <a:solidFill>
                  <a:srgbClr val="7127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rgbClr val="7127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различные игры, например: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хороводы;</a:t>
            </a:r>
          </a:p>
          <a:p>
            <a:pPr algn="just"/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тактильные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игры («Ладушки», «Паровозик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»);</a:t>
            </a:r>
          </a:p>
          <a:p>
            <a:pPr marL="285750" indent="-285750" algn="ctr">
              <a:buFontTx/>
              <a:buChar char="-"/>
            </a:pP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потешки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и стишки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поисковые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игры (к примеру, «Где спряталась игрушка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?»);</a:t>
            </a:r>
          </a:p>
          <a:p>
            <a:pPr marL="285750" indent="-285750" algn="ctr">
              <a:buFontTx/>
              <a:buChar char="-"/>
            </a:pP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активные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игры («Догонялки», «Кошки-мышки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»);</a:t>
            </a:r>
          </a:p>
          <a:p>
            <a:pPr marL="285750" indent="-285750" algn="just">
              <a:buFontTx/>
              <a:buChar char="-"/>
            </a:pP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marL="285750" indent="-285750" algn="ctr">
              <a:buFontTx/>
              <a:buChar char="-"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игры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 применением дыхательной гимнастики и релаксационных упражнений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</a:t>
            </a:r>
          </a:p>
          <a:p>
            <a:pPr marL="285750" indent="-285750" algn="ctr">
              <a:buFontTx/>
              <a:buChar char="-"/>
            </a:pP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игры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 знакомство с другими детьми и развитие </a:t>
            </a:r>
            <a:endParaRPr lang="ru-RU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just"/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самовосприятия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(«Колокольчик», «Где твой носик?») </a:t>
            </a:r>
            <a:endParaRPr lang="ru-RU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just"/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                  и многие другие игры.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55297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45674" y="363106"/>
            <a:ext cx="54586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n w="9525">
                  <a:noFill/>
                </a:ln>
                <a:solidFill>
                  <a:srgbClr val="972B01"/>
                </a:solidFill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:</a:t>
            </a:r>
            <a:endParaRPr lang="ru-RU" sz="2400" b="1" dirty="0">
              <a:ln w="9525">
                <a:noFill/>
              </a:ln>
              <a:solidFill>
                <a:srgbClr val="972B01"/>
              </a:solidFill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14945" y="5939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Дети 1 младшей группы «Бабочки» в период адаптации: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46" y="1394689"/>
            <a:ext cx="3134207" cy="2350655"/>
          </a:xfrm>
          <a:prstGeom prst="rect">
            <a:avLst/>
          </a:prstGeom>
          <a:ln w="190500" cap="sq">
            <a:solidFill>
              <a:srgbClr val="7030A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642" y="1301027"/>
            <a:ext cx="1903484" cy="2537978"/>
          </a:xfrm>
          <a:prstGeom prst="ellipse">
            <a:avLst/>
          </a:prstGeom>
          <a:ln w="63500" cap="rnd">
            <a:solidFill>
              <a:srgbClr val="FF00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181" y="3899764"/>
            <a:ext cx="1897495" cy="2529993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542" y="3993425"/>
            <a:ext cx="3678511" cy="2252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388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575</TotalTime>
  <Words>510</Words>
  <Application>Microsoft Office PowerPoint</Application>
  <PresentationFormat>Экран (4:3)</PresentationFormat>
  <Paragraphs>68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Сад</cp:lastModifiedBy>
  <cp:revision>103</cp:revision>
  <dcterms:created xsi:type="dcterms:W3CDTF">2013-11-19T05:52:05Z</dcterms:created>
  <dcterms:modified xsi:type="dcterms:W3CDTF">2023-02-13T09:30:49Z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545675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S10.0.0</vt:lpwstr>
  </property>
</Properties>
</file>