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1" r:id="rId9"/>
    <p:sldId id="265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6" autoAdjust="0"/>
    <p:restoredTop sz="94660"/>
  </p:normalViewPr>
  <p:slideViewPr>
    <p:cSldViewPr>
      <p:cViewPr>
        <p:scale>
          <a:sx n="70" d="100"/>
          <a:sy n="70" d="100"/>
        </p:scale>
        <p:origin x="-858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pn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15" y="14523"/>
            <a:ext cx="9159415" cy="684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55857"/>
            <a:ext cx="3138494" cy="208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634877"/>
            <a:ext cx="7772400" cy="13620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Развитие познавательной активности дошкольников через применение игровой технологии «Кубики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б.п.никитина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»</a:t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  <a:latin typeface="Bahnschrift SemiLight SemiConde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8092" y="-387424"/>
            <a:ext cx="7772400" cy="1512168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1600" dirty="0">
                <a:solidFill>
                  <a:srgbClr val="C00000"/>
                </a:solidFill>
                <a:latin typeface="Bahnschrift SemiLight SemiConde" pitchFamily="34" charset="0"/>
              </a:rPr>
              <a:t>МУНИЦИПАЛЬНОЕ БЮДЖЕТНОЕ </a:t>
            </a:r>
          </a:p>
          <a:p>
            <a:pPr algn="ctr">
              <a:spcBef>
                <a:spcPts val="0"/>
              </a:spcBef>
            </a:pPr>
            <a:r>
              <a:rPr lang="ru-RU" sz="1600" dirty="0">
                <a:solidFill>
                  <a:srgbClr val="C00000"/>
                </a:solidFill>
                <a:latin typeface="Bahnschrift SemiLight SemiConde" pitchFamily="34" charset="0"/>
              </a:rPr>
              <a:t>ОБЩЕОБРАЗОВАТЕЛЬНОЕ УЧРЕЖДЕНИЕ</a:t>
            </a:r>
          </a:p>
          <a:p>
            <a:pPr algn="ctr">
              <a:spcBef>
                <a:spcPts val="0"/>
              </a:spcBef>
            </a:pPr>
            <a:r>
              <a:rPr lang="ru-RU" sz="1600" dirty="0">
                <a:solidFill>
                  <a:srgbClr val="C00000"/>
                </a:solidFill>
                <a:latin typeface="Bahnschrift SemiLight SemiConde" pitchFamily="34" charset="0"/>
              </a:rPr>
              <a:t>«Средняя общеобразовательная школа №16»</a:t>
            </a:r>
          </a:p>
          <a:p>
            <a:pPr algn="ctr">
              <a:spcBef>
                <a:spcPts val="0"/>
              </a:spcBef>
            </a:pPr>
            <a:r>
              <a:rPr lang="ru-RU" sz="1600" dirty="0">
                <a:solidFill>
                  <a:srgbClr val="C00000"/>
                </a:solidFill>
                <a:latin typeface="Bahnschrift SemiLight SemiConde" pitchFamily="34" charset="0"/>
              </a:rPr>
              <a:t>Дошкольное отделение №</a:t>
            </a:r>
            <a:r>
              <a:rPr lang="ru-RU" sz="1600" dirty="0" smtClean="0">
                <a:solidFill>
                  <a:srgbClr val="C00000"/>
                </a:solidFill>
                <a:latin typeface="Bahnschrift SemiLight SemiConde" pitchFamily="34" charset="0"/>
              </a:rPr>
              <a:t>2</a:t>
            </a:r>
            <a:endParaRPr lang="ru-RU" sz="1600" dirty="0">
              <a:solidFill>
                <a:srgbClr val="C00000"/>
              </a:solidFill>
              <a:latin typeface="Bahnschrift SemiLight SemiConde" pitchFamily="34" charset="0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102028" y="4005064"/>
            <a:ext cx="8924528" cy="18722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600" dirty="0" smtClean="0">
                <a:solidFill>
                  <a:srgbClr val="C00000"/>
                </a:solidFill>
                <a:latin typeface="Bahnschrift SemiLight SemiConde" pitchFamily="34" charset="0"/>
              </a:rPr>
              <a:t>Подготовил </a:t>
            </a:r>
            <a:r>
              <a:rPr lang="ru-RU" sz="1600" dirty="0">
                <a:solidFill>
                  <a:srgbClr val="C00000"/>
                </a:solidFill>
                <a:latin typeface="Bahnschrift SemiLight SemiConde" pitchFamily="34" charset="0"/>
              </a:rPr>
              <a:t>воспитатель </a:t>
            </a:r>
          </a:p>
          <a:p>
            <a:pPr algn="r"/>
            <a:r>
              <a:rPr lang="ru-RU" sz="1600" dirty="0">
                <a:solidFill>
                  <a:srgbClr val="C00000"/>
                </a:solidFill>
                <a:latin typeface="Bahnschrift SemiLight SemiConde" pitchFamily="34" charset="0"/>
              </a:rPr>
              <a:t>первой квалификационной категории: </a:t>
            </a:r>
          </a:p>
          <a:p>
            <a:pPr algn="r"/>
            <a:r>
              <a:rPr lang="ru-RU" sz="1600" dirty="0">
                <a:solidFill>
                  <a:srgbClr val="C00000"/>
                </a:solidFill>
                <a:latin typeface="Bahnschrift SemiLight SemiConde" pitchFamily="34" charset="0"/>
              </a:rPr>
              <a:t>Наумова К.М</a:t>
            </a:r>
            <a:r>
              <a:rPr lang="ru-RU" sz="1600" dirty="0" smtClean="0">
                <a:solidFill>
                  <a:srgbClr val="C00000"/>
                </a:solidFill>
                <a:latin typeface="Bahnschrift SemiLight SemiConde" pitchFamily="34" charset="0"/>
              </a:rPr>
              <a:t>.</a:t>
            </a:r>
          </a:p>
          <a:p>
            <a:pPr algn="r"/>
            <a:endParaRPr lang="ru-RU" sz="1600" dirty="0">
              <a:solidFill>
                <a:srgbClr val="C00000"/>
              </a:solidFill>
              <a:latin typeface="Bahnschrift SemiLight SemiConde" pitchFamily="34" charset="0"/>
            </a:endParaRPr>
          </a:p>
          <a:p>
            <a:pPr algn="ctr"/>
            <a:r>
              <a:rPr lang="ru-RU" sz="1600" dirty="0" smtClean="0">
                <a:solidFill>
                  <a:srgbClr val="C00000"/>
                </a:solidFill>
                <a:latin typeface="Bahnschrift SemiLight SemiConde" pitchFamily="34" charset="0"/>
              </a:rPr>
              <a:t>2024г.</a:t>
            </a:r>
            <a:endParaRPr lang="ru-RU" sz="1600" dirty="0">
              <a:solidFill>
                <a:srgbClr val="C00000"/>
              </a:solidFill>
              <a:latin typeface="Bahnschrift SemiLight SemiCon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27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16" y="14523"/>
            <a:ext cx="9159415" cy="684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дети сами порой придумывают свои узоры и даже сказочные сюжеты, объединяя ими, ряд следующих друг за другом узоров</a:t>
            </a:r>
            <a:r>
              <a:rPr lang="ru-RU" sz="2400" cap="all" dirty="0" smtClean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.</a:t>
            </a:r>
            <a:br>
              <a:rPr lang="ru-RU" sz="2400" cap="all" dirty="0" smtClean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</a:br>
            <a:r>
              <a:rPr lang="ru-RU" sz="2400" cap="all" dirty="0" smtClean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/>
            </a:r>
            <a:br>
              <a:rPr lang="ru-RU" sz="2400" cap="all" dirty="0" smtClean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</a:br>
            <a:r>
              <a:rPr lang="ru-RU" sz="2400" b="1" i="1" cap="all" dirty="0" smtClean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«сказка  про </a:t>
            </a:r>
            <a:r>
              <a:rPr lang="ru-RU" sz="2400" b="1" i="1" cap="all" smtClean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золотую рыбку»</a:t>
            </a:r>
            <a:endParaRPr lang="ru-RU" sz="2400" b="1" i="1" cap="all" dirty="0">
              <a:solidFill>
                <a:schemeClr val="accent2">
                  <a:lumMod val="75000"/>
                </a:schemeClr>
              </a:solidFill>
              <a:latin typeface="Bahnschrift SemiLight SemiConde" pitchFamily="34" charset="0"/>
            </a:endParaRPr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808" y="2280967"/>
            <a:ext cx="1724096" cy="172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3" t="2965" r="17671" b="16917"/>
          <a:stretch/>
        </p:blipFill>
        <p:spPr bwMode="auto">
          <a:xfrm>
            <a:off x="107504" y="2282373"/>
            <a:ext cx="1751859" cy="172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Picture background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7" t="14748" r="40608" b="8140"/>
          <a:stretch/>
        </p:blipFill>
        <p:spPr bwMode="auto">
          <a:xfrm>
            <a:off x="3808219" y="2300566"/>
            <a:ext cx="1690699" cy="1704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Picture background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62" t="24627" r="6876" b="23860"/>
          <a:stretch/>
        </p:blipFill>
        <p:spPr bwMode="auto">
          <a:xfrm>
            <a:off x="5652120" y="2228558"/>
            <a:ext cx="1821292" cy="177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Picture backgroun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21" t="12431" r="28612" b="13530"/>
          <a:stretch/>
        </p:blipFill>
        <p:spPr bwMode="auto">
          <a:xfrm>
            <a:off x="7595176" y="2210365"/>
            <a:ext cx="1440160" cy="302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Picture backgroun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4773485"/>
            <a:ext cx="1751859" cy="175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Picture background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807" y="4773485"/>
            <a:ext cx="1768465" cy="175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Picture background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507" y="4774739"/>
            <a:ext cx="1750605" cy="175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773485"/>
            <a:ext cx="1751858" cy="175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734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16" y="14523"/>
            <a:ext cx="9159415" cy="684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293261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927705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15" y="14523"/>
            <a:ext cx="9159415" cy="684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«Кубики Никитина» - широко известная развивающая игра.</a:t>
            </a: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0" r="11949"/>
          <a:stretch/>
        </p:blipFill>
        <p:spPr bwMode="auto">
          <a:xfrm>
            <a:off x="467544" y="1334885"/>
            <a:ext cx="4481858" cy="38164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368" y="1376284"/>
            <a:ext cx="3718088" cy="37180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579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15" y="14523"/>
            <a:ext cx="9159415" cy="684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4292" y="2420888"/>
            <a:ext cx="4194516" cy="1143000"/>
          </a:xfrm>
        </p:spPr>
        <p:txBody>
          <a:bodyPr>
            <a:noAutofit/>
          </a:bodyPr>
          <a:lstStyle/>
          <a:p>
            <a:r>
              <a:rPr lang="ru-RU" sz="2400" b="1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Борис </a:t>
            </a:r>
            <a:r>
              <a:rPr lang="ru-RU" sz="2400" b="1" cap="all" dirty="0" err="1" smtClean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павлович</a:t>
            </a:r>
            <a:r>
              <a:rPr lang="ru-RU" sz="2400" b="1" cap="all" dirty="0" smtClean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 </a:t>
            </a:r>
            <a:r>
              <a:rPr lang="ru-RU" sz="2400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и</a:t>
            </a:r>
            <a:r>
              <a:rPr lang="ru-RU" sz="2400" b="1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 Лена Алексеевна </a:t>
            </a:r>
            <a:r>
              <a:rPr lang="ru-RU" sz="2400" b="1" cap="all" dirty="0" smtClean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Никитины - </a:t>
            </a:r>
            <a:r>
              <a:rPr lang="ru-RU" sz="2400" cap="all" dirty="0" smtClean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известные </a:t>
            </a:r>
            <a:r>
              <a:rPr lang="ru-RU" sz="2400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педагоги-новаторы, супруги и родители семерых </a:t>
            </a:r>
            <a:r>
              <a:rPr lang="ru-RU" sz="2400" cap="all" dirty="0" smtClean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детей. </a:t>
            </a:r>
            <a:r>
              <a:rPr lang="ru-RU" sz="2400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Этой выдающейся семье </a:t>
            </a:r>
            <a:r>
              <a:rPr lang="ru-RU" sz="2400" cap="all" dirty="0" smtClean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принадлежит </a:t>
            </a:r>
            <a:r>
              <a:rPr lang="ru-RU" sz="2400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разработка уникальной методики раннего развития. 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1" r="35561"/>
          <a:stretch/>
        </p:blipFill>
        <p:spPr bwMode="auto">
          <a:xfrm>
            <a:off x="197079" y="1127877"/>
            <a:ext cx="4362994" cy="38852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77643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16" y="14523"/>
            <a:ext cx="9159415" cy="684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4291" y="989856"/>
            <a:ext cx="4419790" cy="1143000"/>
          </a:xfrm>
        </p:spPr>
        <p:txBody>
          <a:bodyPr>
            <a:noAutofit/>
          </a:bodyPr>
          <a:lstStyle/>
          <a:p>
            <a:pPr algn="r"/>
            <a:r>
              <a:rPr lang="ru-RU" sz="2400" b="1" i="1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«Игру принято называть основным видом деятельности ребенка</a:t>
            </a:r>
            <a:r>
              <a:rPr lang="ru-RU" sz="2400" b="1" i="1" cap="all" dirty="0" smtClean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»</a:t>
            </a:r>
            <a:r>
              <a:rPr lang="ru-RU" sz="2400" b="1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/>
            </a:r>
            <a:br>
              <a:rPr lang="ru-RU" sz="2400" b="1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</a:br>
            <a:r>
              <a:rPr lang="ru-RU" sz="2400" b="1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Б.Л. </a:t>
            </a:r>
            <a:r>
              <a:rPr lang="ru-RU" sz="2400" b="1" cap="all" dirty="0" smtClean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Никитин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89305"/>
            <a:ext cx="5069359" cy="3759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2544259"/>
            <a:ext cx="4049387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92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16" y="14523"/>
            <a:ext cx="9159415" cy="684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cdn4.imgbb.ru/user/79/798675/201612/a8a90af11335080416951e88d03137c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54"/>
          <a:stretch/>
        </p:blipFill>
        <p:spPr bwMode="auto">
          <a:xfrm>
            <a:off x="4533400" y="176393"/>
            <a:ext cx="3999040" cy="23165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ttps://cdn.imgbb.ru/user/79/798675/201612/5e0f88469f6c4c69f17701248e7336d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2" t="10414" r="11503" b="9356"/>
          <a:stretch/>
        </p:blipFill>
        <p:spPr bwMode="auto">
          <a:xfrm>
            <a:off x="323528" y="116632"/>
            <a:ext cx="3844022" cy="2472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s://cdn3.imgbb.ru/user/79/798675/201612/d642844a4d8b23d7c90845afe48676d7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2" t="6684" r="4860" b="18829"/>
          <a:stretch/>
        </p:blipFill>
        <p:spPr bwMode="auto">
          <a:xfrm>
            <a:off x="688005" y="2492896"/>
            <a:ext cx="3667971" cy="22198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cdn3.imgbb.ru/user/79/798675/201612/0da9f95f0ea8af026fc5d6b839d4e289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1" r="8225" b="13090"/>
          <a:stretch/>
        </p:blipFill>
        <p:spPr bwMode="auto">
          <a:xfrm>
            <a:off x="4932040" y="2379692"/>
            <a:ext cx="3816424" cy="2273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8" name="Picture 16" descr="https://cdn.imgbb.ru/user/79/798675/201612/1361e9a1d7cb0ba1d56a5b23e70a1b0c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0" t="14968" r="12560" b="8658"/>
          <a:stretch/>
        </p:blipFill>
        <p:spPr bwMode="auto">
          <a:xfrm>
            <a:off x="446761" y="4546732"/>
            <a:ext cx="3549175" cy="2194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https://cdn2.imgbb.ru/user/79/798675/201612/be7123d9bc585daad142175a6b5a9f5d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0" t="12634" r="6214" b="7194"/>
          <a:stretch/>
        </p:blipFill>
        <p:spPr bwMode="auto">
          <a:xfrm>
            <a:off x="4716016" y="4584501"/>
            <a:ext cx="3628438" cy="21568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58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16" y="14523"/>
            <a:ext cx="9159415" cy="684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«СЛОЖИ УЗОР»</a:t>
            </a:r>
          </a:p>
        </p:txBody>
      </p:sp>
      <p:pic>
        <p:nvPicPr>
          <p:cNvPr id="4" name="Picture 12" descr="https://cdn.imgbb.ru/user/79/798675/201612/5e0f88469f6c4c69f17701248e7336d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2" t="10414" r="11503" b="9356"/>
          <a:stretch/>
        </p:blipFill>
        <p:spPr bwMode="auto">
          <a:xfrm>
            <a:off x="1259678" y="2204864"/>
            <a:ext cx="6609226" cy="4250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82655" y="1097127"/>
            <a:ext cx="83632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Игра состоит из </a:t>
            </a:r>
            <a:r>
              <a:rPr lang="ru-RU" sz="2400" u="sng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16 одинаковых кубиков</a:t>
            </a:r>
            <a:r>
              <a:rPr lang="ru-RU" sz="2400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. Кубики имеют 6 граней каждая грань окрашена в разные цвета. </a:t>
            </a:r>
            <a:endParaRPr lang="ru-RU" sz="2400" cap="all" dirty="0" smtClean="0">
              <a:solidFill>
                <a:schemeClr val="accent2">
                  <a:lumMod val="75000"/>
                </a:schemeClr>
              </a:solidFill>
              <a:latin typeface="Bahnschrift SemiLight SemiConde" pitchFamily="34" charset="0"/>
            </a:endParaRPr>
          </a:p>
          <a:p>
            <a:r>
              <a:rPr lang="ru-RU" sz="2400" cap="all" dirty="0" smtClean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Основных </a:t>
            </a:r>
            <a:r>
              <a:rPr lang="ru-RU" sz="2400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4 цвета: </a:t>
            </a:r>
            <a:r>
              <a:rPr lang="ru-RU" sz="2400" cap="all" dirty="0">
                <a:solidFill>
                  <a:srgbClr val="FF0000"/>
                </a:solidFill>
                <a:latin typeface="Bahnschrift SemiLight SemiConde" pitchFamily="34" charset="0"/>
              </a:rPr>
              <a:t>красный</a:t>
            </a:r>
            <a:r>
              <a:rPr lang="ru-RU" sz="2400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, </a:t>
            </a:r>
            <a:r>
              <a:rPr lang="ru-RU" sz="2400" cap="all" dirty="0">
                <a:solidFill>
                  <a:schemeClr val="bg1">
                    <a:lumMod val="50000"/>
                  </a:schemeClr>
                </a:solidFill>
                <a:latin typeface="Bahnschrift SemiLight SemiConde" pitchFamily="34" charset="0"/>
              </a:rPr>
              <a:t>белый</a:t>
            </a:r>
            <a:r>
              <a:rPr lang="ru-RU" sz="2400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, </a:t>
            </a:r>
            <a:r>
              <a:rPr lang="ru-RU" sz="2400" cap="all" dirty="0">
                <a:solidFill>
                  <a:srgbClr val="0070C0"/>
                </a:solidFill>
                <a:latin typeface="Bahnschrift SemiLight SemiConde" pitchFamily="34" charset="0"/>
              </a:rPr>
              <a:t>синий</a:t>
            </a:r>
            <a:r>
              <a:rPr lang="ru-RU" sz="2400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, </a:t>
            </a:r>
            <a:r>
              <a:rPr lang="ru-RU" sz="2400" cap="all" dirty="0">
                <a:solidFill>
                  <a:srgbClr val="FFC000"/>
                </a:solidFill>
                <a:latin typeface="Bahnschrift SemiLight SemiConde" pitchFamily="34" charset="0"/>
              </a:rPr>
              <a:t>желтый</a:t>
            </a:r>
            <a:r>
              <a:rPr lang="ru-RU" sz="2400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04644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08" y="14523"/>
            <a:ext cx="9159415" cy="684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39550" y="1052736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Желтые кубики – это песок,</a:t>
            </a:r>
            <a:br>
              <a:rPr lang="ru-RU" sz="2000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</a:br>
            <a:r>
              <a:rPr lang="ru-RU" sz="2000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Белые кубики – это снежок,</a:t>
            </a:r>
            <a:br>
              <a:rPr lang="ru-RU" sz="2000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</a:br>
            <a:r>
              <a:rPr lang="ru-RU" sz="2000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Синие кубики – это река.</a:t>
            </a:r>
            <a:br>
              <a:rPr lang="ru-RU" sz="2000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</a:br>
            <a:r>
              <a:rPr lang="ru-RU" sz="2000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Кубиков много – река широка.</a:t>
            </a:r>
            <a:br>
              <a:rPr lang="ru-RU" sz="2000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</a:br>
            <a:r>
              <a:rPr lang="ru-RU" sz="2000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Кубик на кубик – растут этажи</a:t>
            </a:r>
            <a:r>
              <a:rPr lang="ru-RU" sz="2400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.</a:t>
            </a: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84" y="3164195"/>
            <a:ext cx="4481532" cy="3361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806757"/>
            <a:ext cx="3876675" cy="4714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64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16" y="14523"/>
            <a:ext cx="9159415" cy="684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163" y="2636912"/>
            <a:ext cx="4593325" cy="30315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58023"/>
            <a:ext cx="3924741" cy="587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564291" y="980728"/>
            <a:ext cx="4443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cap="all" dirty="0">
                <a:solidFill>
                  <a:schemeClr val="accent2">
                    <a:lumMod val="75000"/>
                  </a:schemeClr>
                </a:solidFill>
                <a:latin typeface="Bahnschrift SemiLight SemiConde" pitchFamily="34" charset="0"/>
              </a:rPr>
              <a:t>К развивающим кубикам созданы иллюстрированные альбомы с заданиями. </a:t>
            </a:r>
          </a:p>
        </p:txBody>
      </p:sp>
    </p:spTree>
    <p:extLst>
      <p:ext uri="{BB962C8B-B14F-4D97-AF65-F5344CB8AC3E}">
        <p14:creationId xmlns:p14="http://schemas.microsoft.com/office/powerpoint/2010/main" val="4118367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16" y="14523"/>
            <a:ext cx="9159415" cy="684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3" t="23657" r="14538" b="13368"/>
          <a:stretch/>
        </p:blipFill>
        <p:spPr bwMode="auto">
          <a:xfrm rot="5400000">
            <a:off x="-719651" y="1521725"/>
            <a:ext cx="6336704" cy="38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32" b="34006"/>
          <a:stretch/>
        </p:blipFill>
        <p:spPr bwMode="auto">
          <a:xfrm rot="5400000">
            <a:off x="4836328" y="3452706"/>
            <a:ext cx="3287768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668" b="34006"/>
          <a:stretch/>
        </p:blipFill>
        <p:spPr bwMode="auto">
          <a:xfrm rot="16200000" flipV="1">
            <a:off x="4879671" y="208282"/>
            <a:ext cx="320108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7082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106</Words>
  <Application>Microsoft Office PowerPoint</Application>
  <PresentationFormat>Экран (4:3)</PresentationFormat>
  <Paragraphs>20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Развитие познавательной активности дошкольников через применение игровой технологии «Кубики б.п.никитина» </vt:lpstr>
      <vt:lpstr>«Кубики Никитина» - широко известная развивающая игра.</vt:lpstr>
      <vt:lpstr>Борис павлович и Лена Алексеевна Никитины - известные педагоги-новаторы, супруги и родители семерых детей. Этой выдающейся семье принадлежит разработка уникальной методики раннего развития.  </vt:lpstr>
      <vt:lpstr>«Игру принято называть основным видом деятельности ребенка» Б.Л. Никитин </vt:lpstr>
      <vt:lpstr>Презентация PowerPoint</vt:lpstr>
      <vt:lpstr>«СЛОЖИ УЗОР»</vt:lpstr>
      <vt:lpstr>Желтые кубики – это песок, Белые кубики – это снежок, Синие кубики – это река. Кубиков много – река широка. Кубик на кубик – растут этажи.</vt:lpstr>
      <vt:lpstr>Презентация PowerPoint</vt:lpstr>
      <vt:lpstr>Презентация PowerPoint</vt:lpstr>
      <vt:lpstr>дети сами порой придумывают свои узоры и даже сказочные сюжеты, объединяя ими, ряд следующих друг за другом узоров.  «сказка  про золотую рыбку»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познавательной активности дошкольников через применение игровой технологии «Кубики б.п.никитина» </dc:title>
  <dc:creator>Max</dc:creator>
  <cp:lastModifiedBy>Сад</cp:lastModifiedBy>
  <cp:revision>14</cp:revision>
  <dcterms:created xsi:type="dcterms:W3CDTF">2024-11-20T11:22:22Z</dcterms:created>
  <dcterms:modified xsi:type="dcterms:W3CDTF">2024-11-28T11:58:06Z</dcterms:modified>
</cp:coreProperties>
</file>