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Lst>
  <p:sldIdLst>
    <p:sldId id="256" r:id="rId2"/>
    <p:sldId id="258" r:id="rId3"/>
    <p:sldId id="257"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CDA4E82C-96FB-4C2A-A628-86BFE6F1833D}"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5127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77B611A-1486-4170-BE61-7B42EF38C22E}" type="datetimeFigureOut">
              <a:rPr lang="ru-RU" smtClean="0"/>
              <a:t>06.05.2023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A4E82C-96FB-4C2A-A628-86BFE6F1833D}" type="slidenum">
              <a:rPr lang="ru-RU" smtClean="0"/>
              <a:t>‹#›</a:t>
            </a:fld>
            <a:endParaRPr lang="ru-RU"/>
          </a:p>
        </p:txBody>
      </p:sp>
    </p:spTree>
    <p:extLst>
      <p:ext uri="{BB962C8B-B14F-4D97-AF65-F5344CB8AC3E}">
        <p14:creationId xmlns:p14="http://schemas.microsoft.com/office/powerpoint/2010/main" val="418595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1884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955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spTree>
    <p:extLst>
      <p:ext uri="{BB962C8B-B14F-4D97-AF65-F5344CB8AC3E}">
        <p14:creationId xmlns:p14="http://schemas.microsoft.com/office/powerpoint/2010/main" val="1540613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0256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1856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0053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6204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spTree>
    <p:extLst>
      <p:ext uri="{BB962C8B-B14F-4D97-AF65-F5344CB8AC3E}">
        <p14:creationId xmlns:p14="http://schemas.microsoft.com/office/powerpoint/2010/main" val="1921435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77B611A-1486-4170-BE61-7B42EF38C22E}" type="datetimeFigureOut">
              <a:rPr lang="ru-RU" smtClean="0"/>
              <a:t>06.05.2023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A4E82C-96FB-4C2A-A628-86BFE6F1833D}"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4952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77B611A-1486-4170-BE61-7B42EF38C22E}" type="datetimeFigureOut">
              <a:rPr lang="ru-RU" smtClean="0"/>
              <a:t>06.05.2023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A4E82C-96FB-4C2A-A628-86BFE6F1833D}" type="slidenum">
              <a:rPr lang="ru-RU" smtClean="0"/>
              <a:t>‹#›</a:t>
            </a:fld>
            <a:endParaRPr lang="ru-RU"/>
          </a:p>
        </p:txBody>
      </p:sp>
    </p:spTree>
    <p:extLst>
      <p:ext uri="{BB962C8B-B14F-4D97-AF65-F5344CB8AC3E}">
        <p14:creationId xmlns:p14="http://schemas.microsoft.com/office/powerpoint/2010/main" val="1031611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77B611A-1486-4170-BE61-7B42EF38C22E}" type="datetimeFigureOut">
              <a:rPr lang="ru-RU" smtClean="0"/>
              <a:t>06.05.2023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DA4E82C-96FB-4C2A-A628-86BFE6F1833D}"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191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77B611A-1486-4170-BE61-7B42EF38C22E}" type="datetimeFigureOut">
              <a:rPr lang="ru-RU" smtClean="0"/>
              <a:t>06.05.2023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DA4E82C-96FB-4C2A-A628-86BFE6F1833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4933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7B611A-1486-4170-BE61-7B42EF38C22E}" type="datetimeFigureOut">
              <a:rPr lang="ru-RU" smtClean="0"/>
              <a:t>06.05.2023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DA4E82C-96FB-4C2A-A628-86BFE6F1833D}" type="slidenum">
              <a:rPr lang="ru-RU" smtClean="0"/>
              <a:t>‹#›</a:t>
            </a:fld>
            <a:endParaRPr lang="ru-RU"/>
          </a:p>
        </p:txBody>
      </p:sp>
    </p:spTree>
    <p:extLst>
      <p:ext uri="{BB962C8B-B14F-4D97-AF65-F5344CB8AC3E}">
        <p14:creationId xmlns:p14="http://schemas.microsoft.com/office/powerpoint/2010/main" val="903277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77B611A-1486-4170-BE61-7B42EF38C22E}" type="datetimeFigureOut">
              <a:rPr lang="ru-RU" smtClean="0"/>
              <a:t>06.05.2023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A4E82C-96FB-4C2A-A628-86BFE6F1833D}"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8496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77B611A-1486-4170-BE61-7B42EF38C22E}" type="datetimeFigureOut">
              <a:rPr lang="ru-RU" smtClean="0"/>
              <a:t>06.05.2023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A4E82C-96FB-4C2A-A628-86BFE6F1833D}" type="slidenum">
              <a:rPr lang="ru-RU" smtClean="0"/>
              <a:t>‹#›</a:t>
            </a:fld>
            <a:endParaRPr lang="ru-RU"/>
          </a:p>
        </p:txBody>
      </p:sp>
    </p:spTree>
    <p:extLst>
      <p:ext uri="{BB962C8B-B14F-4D97-AF65-F5344CB8AC3E}">
        <p14:creationId xmlns:p14="http://schemas.microsoft.com/office/powerpoint/2010/main" val="1669767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77B611A-1486-4170-BE61-7B42EF38C22E}" type="datetimeFigureOut">
              <a:rPr lang="ru-RU" smtClean="0"/>
              <a:t>06.05.2023</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DA4E82C-96FB-4C2A-A628-86BFE6F1833D}" type="slidenum">
              <a:rPr lang="ru-RU" smtClean="0"/>
              <a:t>‹#›</a:t>
            </a:fld>
            <a:endParaRPr lang="ru-RU"/>
          </a:p>
        </p:txBody>
      </p:sp>
    </p:spTree>
    <p:extLst>
      <p:ext uri="{BB962C8B-B14F-4D97-AF65-F5344CB8AC3E}">
        <p14:creationId xmlns:p14="http://schemas.microsoft.com/office/powerpoint/2010/main" val="17257636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Изображение 6" descr="главная"/>
          <p:cNvPicPr>
            <a:picLocks noChangeAspect="1"/>
          </p:cNvPicPr>
          <p:nvPr/>
        </p:nvPicPr>
        <p:blipFill>
          <a:blip r:embed="rId2"/>
          <a:stretch>
            <a:fillRect/>
          </a:stretch>
        </p:blipFill>
        <p:spPr>
          <a:xfrm>
            <a:off x="0" y="318"/>
            <a:ext cx="12192000" cy="7984400"/>
          </a:xfrm>
          <a:prstGeom prst="rect">
            <a:avLst/>
          </a:prstGeom>
        </p:spPr>
      </p:pic>
      <p:sp>
        <p:nvSpPr>
          <p:cNvPr id="2" name="Заголовок 1"/>
          <p:cNvSpPr>
            <a:spLocks noGrp="1"/>
          </p:cNvSpPr>
          <p:nvPr>
            <p:ph type="ctrTitle"/>
          </p:nvPr>
        </p:nvSpPr>
        <p:spPr>
          <a:xfrm>
            <a:off x="-225950" y="556260"/>
            <a:ext cx="3751580" cy="2872740"/>
          </a:xfrm>
        </p:spPr>
        <p:txBody>
          <a:bodyPr>
            <a:normAutofit/>
          </a:bodyPr>
          <a:lstStyle/>
          <a:p>
            <a:r>
              <a:rPr lang="ru-RU" dirty="0">
                <a:latin typeface="Times New Roman" panose="02020603050405020304" charset="0"/>
                <a:cs typeface="Times New Roman" panose="02020603050405020304" charset="0"/>
              </a:rPr>
              <a:t>Играем, дышим, говорим</a:t>
            </a:r>
          </a:p>
        </p:txBody>
      </p:sp>
      <p:sp>
        <p:nvSpPr>
          <p:cNvPr id="3" name="Подзаголовок 2"/>
          <p:cNvSpPr>
            <a:spLocks noGrp="1"/>
          </p:cNvSpPr>
          <p:nvPr>
            <p:ph type="subTitle" idx="1"/>
          </p:nvPr>
        </p:nvSpPr>
        <p:spPr>
          <a:xfrm>
            <a:off x="6796584" y="5202238"/>
            <a:ext cx="7414715" cy="1655762"/>
          </a:xfrm>
        </p:spPr>
        <p:txBody>
          <a:bodyPr>
            <a:normAutofit/>
          </a:bodyPr>
          <a:lstStyle/>
          <a:p>
            <a:r>
              <a:rPr lang="ru-RU" dirty="0">
                <a:latin typeface="Times New Roman" panose="02020603050405020304" charset="0"/>
                <a:cs typeface="Times New Roman" panose="02020603050405020304" charset="0"/>
              </a:rPr>
              <a:t>Авторы: </a:t>
            </a:r>
            <a:r>
              <a:rPr lang="ru-RU" dirty="0" err="1">
                <a:latin typeface="Times New Roman" panose="02020603050405020304" charset="0"/>
                <a:cs typeface="Times New Roman" panose="02020603050405020304" charset="0"/>
              </a:rPr>
              <a:t>Закатей</a:t>
            </a:r>
            <a:r>
              <a:rPr lang="ru-RU" dirty="0">
                <a:latin typeface="Times New Roman" panose="02020603050405020304" charset="0"/>
                <a:cs typeface="Times New Roman" panose="02020603050405020304" charset="0"/>
              </a:rPr>
              <a:t> Л.Н.</a:t>
            </a:r>
          </a:p>
          <a:p>
            <a:r>
              <a:rPr lang="ru-RU" dirty="0">
                <a:latin typeface="Times New Roman" panose="02020603050405020304" charset="0"/>
                <a:cs typeface="Times New Roman" panose="02020603050405020304" charset="0"/>
              </a:rPr>
              <a:t>                </a:t>
            </a:r>
            <a:r>
              <a:rPr lang="ru-RU" dirty="0" err="1">
                <a:latin typeface="Times New Roman" panose="02020603050405020304" charset="0"/>
                <a:cs typeface="Times New Roman" panose="02020603050405020304" charset="0"/>
              </a:rPr>
              <a:t>Дейтина</a:t>
            </a:r>
            <a:r>
              <a:rPr lang="ru-RU" dirty="0">
                <a:latin typeface="Times New Roman" panose="02020603050405020304" charset="0"/>
                <a:cs typeface="Times New Roman" panose="02020603050405020304" charset="0"/>
              </a:rPr>
              <a:t> М.Г.</a:t>
            </a:r>
          </a:p>
          <a:p>
            <a:r>
              <a:rPr lang="ru-RU" dirty="0">
                <a:latin typeface="Times New Roman" panose="02020603050405020304" charset="0"/>
                <a:cs typeface="Times New Roman" panose="02020603050405020304" charset="0"/>
              </a:rPr>
              <a:t>                  Шевченко Е.А.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97890"/>
          </a:xfrm>
        </p:spPr>
        <p:txBody>
          <a:bodyPr/>
          <a:lstStyle/>
          <a:p>
            <a:r>
              <a:rPr lang="ru-RU" sz="3600" b="1" dirty="0">
                <a:latin typeface="Times New Roman" panose="02020603050405020304" pitchFamily="18" charset="0"/>
                <a:cs typeface="Times New Roman" panose="02020603050405020304" pitchFamily="18" charset="0"/>
              </a:rPr>
              <a:t>Литерату</a:t>
            </a:r>
            <a:r>
              <a:rPr lang="ru-RU" sz="3600" b="1" dirty="0" err="1">
                <a:latin typeface="Times New Roman" panose="02020603050405020304" pitchFamily="18" charset="0"/>
                <a:cs typeface="Times New Roman" panose="02020603050405020304" pitchFamily="18" charset="0"/>
              </a:rPr>
              <a:t>ра</a:t>
            </a:r>
          </a:p>
        </p:txBody>
      </p:sp>
      <p:sp>
        <p:nvSpPr>
          <p:cNvPr id="3" name="Объект 2"/>
          <p:cNvSpPr>
            <a:spLocks noGrp="1"/>
          </p:cNvSpPr>
          <p:nvPr>
            <p:ph idx="1"/>
          </p:nvPr>
        </p:nvSpPr>
        <p:spPr>
          <a:xfrm>
            <a:off x="393700" y="2122824"/>
            <a:ext cx="11798300" cy="5462270"/>
          </a:xfrm>
        </p:spPr>
        <p:txBody>
          <a:bodyPr>
            <a:normAutofit/>
          </a:bodyPr>
          <a:lstStyle/>
          <a:p>
            <a:pPr marL="0" indent="0">
              <a:buNone/>
            </a:pPr>
            <a:r>
              <a:rPr lang="ru-RU" sz="2400" dirty="0">
                <a:latin typeface="Times New Roman" panose="02020603050405020304" charset="0"/>
                <a:ea typeface="Microsoft JhengHei" panose="020B0604030504040204" charset="-120"/>
                <a:cs typeface="Times New Roman" panose="02020603050405020304" charset="0"/>
              </a:rPr>
              <a:t> </a:t>
            </a:r>
          </a:p>
          <a:p>
            <a:r>
              <a:rPr lang="ru-RU" sz="2400" dirty="0">
                <a:latin typeface="Times New Roman" panose="02020603050405020304" charset="0"/>
                <a:ea typeface="Microsoft JhengHei" panose="020B0604030504040204" charset="-120"/>
                <a:cs typeface="Times New Roman" panose="02020603050405020304" charset="0"/>
              </a:rPr>
              <a:t>1. Леонова М.А., Крапивина Л.М. Дидактические материалы по логопедии: «Послушный ветерок» М., «Школа – пресс», 1999.</a:t>
            </a:r>
          </a:p>
          <a:p>
            <a:r>
              <a:rPr lang="ru-RU" sz="2400" dirty="0">
                <a:latin typeface="Times New Roman" panose="02020603050405020304" charset="0"/>
                <a:ea typeface="Microsoft JhengHei" panose="020B0604030504040204" charset="-120"/>
                <a:cs typeface="Times New Roman" panose="02020603050405020304" charset="0"/>
              </a:rPr>
              <a:t>2.Лукьянов Л.А., Ермолаев О.Ю., Сергиенко В.П. Тренируем дыхание. </a:t>
            </a:r>
            <a:r>
              <a:rPr lang="ru-RU" sz="2400" dirty="0" err="1">
                <a:latin typeface="Times New Roman" panose="02020603050405020304" charset="0"/>
                <a:ea typeface="Microsoft JhengHei" panose="020B0604030504040204" charset="-120"/>
                <a:cs typeface="Times New Roman" panose="02020603050405020304" charset="0"/>
              </a:rPr>
              <a:t>М.,Знание</a:t>
            </a:r>
            <a:r>
              <a:rPr lang="ru-RU" sz="2400" dirty="0">
                <a:latin typeface="Times New Roman" panose="02020603050405020304" charset="0"/>
                <a:ea typeface="Microsoft JhengHei" panose="020B0604030504040204" charset="-120"/>
                <a:cs typeface="Times New Roman" panose="02020603050405020304" charset="0"/>
              </a:rPr>
              <a:t> 1987.</a:t>
            </a:r>
          </a:p>
          <a:p>
            <a:r>
              <a:rPr lang="ru-RU" sz="2400" dirty="0">
                <a:latin typeface="Times New Roman" panose="02020603050405020304" charset="0"/>
                <a:ea typeface="Microsoft JhengHei" panose="020B0604030504040204" charset="-120"/>
                <a:cs typeface="Times New Roman" panose="02020603050405020304" charset="0"/>
              </a:rPr>
              <a:t>3.Симкина Л.П.,</a:t>
            </a:r>
            <a:r>
              <a:rPr lang="ru-RU" sz="2400" dirty="0" err="1">
                <a:latin typeface="Times New Roman" panose="02020603050405020304" charset="0"/>
                <a:ea typeface="Microsoft JhengHei" panose="020B0604030504040204" charset="-120"/>
                <a:cs typeface="Times New Roman" panose="02020603050405020304" charset="0"/>
              </a:rPr>
              <a:t>Титаровский</a:t>
            </a:r>
            <a:r>
              <a:rPr lang="ru-RU" sz="2400" dirty="0">
                <a:latin typeface="Times New Roman" panose="02020603050405020304" charset="0"/>
                <a:ea typeface="Microsoft JhengHei" panose="020B0604030504040204" charset="-120"/>
                <a:cs typeface="Times New Roman" panose="02020603050405020304" charset="0"/>
              </a:rPr>
              <a:t> Л.В. Азбука здоровья М.,</a:t>
            </a:r>
            <a:r>
              <a:rPr lang="ru-RU" sz="2400" dirty="0" err="1">
                <a:latin typeface="Times New Roman" panose="02020603050405020304" charset="0"/>
                <a:ea typeface="Microsoft JhengHei" panose="020B0604030504040204" charset="-120"/>
                <a:cs typeface="Times New Roman" panose="02020603050405020304" charset="0"/>
              </a:rPr>
              <a:t>Амрита</a:t>
            </a:r>
            <a:r>
              <a:rPr lang="ru-RU" sz="2400" dirty="0">
                <a:latin typeface="Times New Roman" panose="02020603050405020304" charset="0"/>
                <a:ea typeface="Microsoft JhengHei" panose="020B0604030504040204" charset="-120"/>
                <a:cs typeface="Times New Roman" panose="02020603050405020304" charset="0"/>
              </a:rPr>
              <a:t> – Русь, 2006 </a:t>
            </a:r>
          </a:p>
          <a:p>
            <a:r>
              <a:rPr lang="ru-RU" sz="2400" dirty="0">
                <a:latin typeface="Times New Roman" panose="02020603050405020304" charset="0"/>
                <a:ea typeface="Microsoft JhengHei" panose="020B0604030504040204" charset="-120"/>
                <a:cs typeface="Times New Roman" panose="02020603050405020304" charset="0"/>
              </a:rPr>
              <a:t>4. Танцюра С.Ю., Федоренко Е.Н. Учебно-игровой комплект «Дыхательная гимнастика» ООО «ТЦ Сфера».</a:t>
            </a:r>
          </a:p>
          <a:p>
            <a:endParaRPr lang="ru-RU" sz="2400" dirty="0">
              <a:latin typeface="Times New Roman" panose="02020603050405020304" charset="0"/>
              <a:ea typeface="Microsoft JhengHei" panose="020B0604030504040204" charset="-12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Аннотация</a:t>
            </a:r>
          </a:p>
        </p:txBody>
      </p:sp>
      <p:sp>
        <p:nvSpPr>
          <p:cNvPr id="3" name="Объект 2"/>
          <p:cNvSpPr>
            <a:spLocks noGrp="1"/>
          </p:cNvSpPr>
          <p:nvPr>
            <p:ph idx="1"/>
          </p:nvPr>
        </p:nvSpPr>
        <p:spPr>
          <a:xfrm>
            <a:off x="731202" y="2399674"/>
            <a:ext cx="10729595" cy="4664710"/>
          </a:xfrm>
        </p:spPr>
        <p:txBody>
          <a:bodyPr>
            <a:normAutofit/>
          </a:bodyPr>
          <a:lstStyle/>
          <a:p>
            <a:r>
              <a:rPr lang="ru-RU" sz="2400" dirty="0">
                <a:latin typeface="Times New Roman" panose="02020603050405020304" charset="0"/>
                <a:cs typeface="Times New Roman" panose="02020603050405020304" charset="0"/>
              </a:rPr>
              <a:t>Правильное речевое дыхание-основа для нормального звукопроизношения, речи в целом. Работа, направленная на развитие дыхания, выработки воздушной струи дает положительный эффект при работе над формированием правильного звукопроизношения, обеспечивает нормальное звукообразование, создаёт условия для поддержки громкости голоса, чёткого соблюдения пауз, сохранение плавности речи и интонационной выразительности. Тренажёры, изготовленные детьми своими руками, помогут улучшить речевое дыхание в домашней среде.</a:t>
            </a:r>
          </a:p>
          <a:p>
            <a:r>
              <a:rPr lang="ru-RU" sz="2400" dirty="0">
                <a:latin typeface="Times New Roman" panose="02020603050405020304" charset="0"/>
                <a:cs typeface="Times New Roman" panose="02020603050405020304"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5960" y="0"/>
            <a:ext cx="10657840" cy="1691005"/>
          </a:xfrm>
        </p:spPr>
        <p:txBody>
          <a:bodyPr/>
          <a:lstStyle/>
          <a:p>
            <a:r>
              <a:rPr lang="ru-RU" sz="4000" dirty="0">
                <a:latin typeface="Times New Roman" panose="02020603050405020304" charset="0"/>
                <a:cs typeface="Times New Roman" panose="02020603050405020304" charset="0"/>
              </a:rPr>
              <a:t>ПРОБЛЕМА</a:t>
            </a:r>
          </a:p>
        </p:txBody>
      </p:sp>
      <p:sp>
        <p:nvSpPr>
          <p:cNvPr id="3" name="Объект 2"/>
          <p:cNvSpPr>
            <a:spLocks noGrp="1"/>
          </p:cNvSpPr>
          <p:nvPr>
            <p:ph idx="1"/>
          </p:nvPr>
        </p:nvSpPr>
        <p:spPr>
          <a:xfrm>
            <a:off x="553085" y="1241425"/>
            <a:ext cx="10800715" cy="4935855"/>
          </a:xfrm>
        </p:spPr>
        <p:txBody>
          <a:bodyPr>
            <a:normAutofit/>
          </a:bodyPr>
          <a:lstStyle/>
          <a:p>
            <a:r>
              <a:rPr lang="ru-RU" dirty="0">
                <a:latin typeface="Times New Roman" panose="02020603050405020304" charset="0"/>
                <a:cs typeface="Times New Roman" panose="02020603050405020304" charset="0"/>
              </a:rPr>
              <a:t>Недостаточная сформированность речевого дыхания у детей старшего дошкольного возраста.</a:t>
            </a:r>
          </a:p>
          <a:p>
            <a:r>
              <a:rPr lang="ru-RU" b="1" dirty="0">
                <a:latin typeface="Times New Roman" panose="02020603050405020304" charset="0"/>
                <a:cs typeface="Times New Roman" panose="02020603050405020304" charset="0"/>
              </a:rPr>
              <a:t>Причины:</a:t>
            </a:r>
          </a:p>
          <a:p>
            <a:pPr marL="0" indent="0">
              <a:buNone/>
            </a:pPr>
            <a:r>
              <a:rPr lang="ru-RU" dirty="0">
                <a:latin typeface="Times New Roman" panose="02020603050405020304" charset="0"/>
                <a:cs typeface="Times New Roman" panose="02020603050405020304" charset="0"/>
              </a:rPr>
              <a:t>- Непонимание и неправильное владение  ребёнком техникой дыхания.</a:t>
            </a:r>
          </a:p>
          <a:p>
            <a:pPr>
              <a:buFontTx/>
              <a:buChar char="-"/>
            </a:pPr>
            <a:r>
              <a:rPr lang="ru-RU" dirty="0">
                <a:latin typeface="Times New Roman" panose="02020603050405020304" charset="0"/>
                <a:cs typeface="Times New Roman" panose="02020603050405020304" charset="0"/>
              </a:rPr>
              <a:t>Отсутствие знаний у родителей о формировании воздушной струи.</a:t>
            </a:r>
          </a:p>
          <a:p>
            <a:pPr marL="0" indent="0">
              <a:buNone/>
            </a:pPr>
            <a:r>
              <a:rPr lang="ru-RU" dirty="0">
                <a:latin typeface="Times New Roman" panose="02020603050405020304" charset="0"/>
                <a:cs typeface="Times New Roman" panose="02020603050405020304" charset="0"/>
              </a:rPr>
              <a:t>- Отсутствие тренажёров для формирование речевого дыхания в  домашних условиях.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4050" y="0"/>
            <a:ext cx="10699750" cy="2018665"/>
          </a:xfrm>
        </p:spPr>
        <p:txBody>
          <a:bodyPr/>
          <a:lstStyle/>
          <a:p>
            <a:r>
              <a:rPr lang="ru-RU" sz="4000" b="1" dirty="0">
                <a:latin typeface="Times New Roman" panose="02020603050405020304" charset="0"/>
                <a:cs typeface="Times New Roman" panose="02020603050405020304" charset="0"/>
              </a:rPr>
              <a:t>Целевая аудитория</a:t>
            </a:r>
          </a:p>
        </p:txBody>
      </p:sp>
      <p:sp>
        <p:nvSpPr>
          <p:cNvPr id="3" name="Объект 2"/>
          <p:cNvSpPr>
            <a:spLocks noGrp="1"/>
          </p:cNvSpPr>
          <p:nvPr>
            <p:ph idx="1"/>
          </p:nvPr>
        </p:nvSpPr>
        <p:spPr>
          <a:xfrm>
            <a:off x="1199325" y="2854534"/>
            <a:ext cx="10700385" cy="4579620"/>
          </a:xfrm>
        </p:spPr>
        <p:txBody>
          <a:bodyPr/>
          <a:lstStyle/>
          <a:p>
            <a:r>
              <a:rPr lang="ru-RU" dirty="0">
                <a:latin typeface="Times New Roman" panose="02020603050405020304" charset="0"/>
                <a:cs typeface="Times New Roman" panose="02020603050405020304" charset="0"/>
              </a:rPr>
              <a:t>Учитель-логопед</a:t>
            </a:r>
          </a:p>
          <a:p>
            <a:r>
              <a:rPr lang="ru-RU" dirty="0">
                <a:latin typeface="Times New Roman" panose="02020603050405020304" charset="0"/>
                <a:cs typeface="Times New Roman" panose="02020603050405020304" charset="0"/>
              </a:rPr>
              <a:t>Воспитанники старшего дошкольного возраста</a:t>
            </a:r>
          </a:p>
          <a:p>
            <a:r>
              <a:rPr lang="ru-RU" dirty="0">
                <a:latin typeface="Times New Roman" panose="02020603050405020304" charset="0"/>
                <a:cs typeface="Times New Roman" panose="02020603050405020304" charset="0"/>
              </a:rPr>
              <a:t>Родители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a:latin typeface="Times New Roman" panose="02020603050405020304" charset="0"/>
                <a:cs typeface="Times New Roman" panose="02020603050405020304" charset="0"/>
              </a:rPr>
              <a:t>Цель</a:t>
            </a:r>
          </a:p>
        </p:txBody>
      </p:sp>
      <p:sp>
        <p:nvSpPr>
          <p:cNvPr id="3" name="Объект 2"/>
          <p:cNvSpPr>
            <a:spLocks noGrp="1"/>
          </p:cNvSpPr>
          <p:nvPr>
            <p:ph idx="1"/>
          </p:nvPr>
        </p:nvSpPr>
        <p:spPr/>
        <p:txBody>
          <a:bodyPr/>
          <a:lstStyle/>
          <a:p>
            <a:r>
              <a:rPr lang="ru-RU" dirty="0">
                <a:latin typeface="Times New Roman" panose="02020603050405020304" charset="0"/>
                <a:cs typeface="Times New Roman" panose="02020603050405020304" charset="0"/>
              </a:rPr>
              <a:t>Изготовление тренажёров для формирования речевого дыхания  у детей старшего дошкольного возраста в течении месяца.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atin typeface="Times New Roman" panose="02020603050405020304" pitchFamily="18" charset="0"/>
                <a:cs typeface="Times New Roman" panose="02020603050405020304" pitchFamily="18" charset="0"/>
              </a:rPr>
              <a:t>Задачи </a:t>
            </a:r>
          </a:p>
        </p:txBody>
      </p:sp>
      <p:sp>
        <p:nvSpPr>
          <p:cNvPr id="3" name="Объект 2"/>
          <p:cNvSpPr>
            <a:spLocks noGrp="1"/>
          </p:cNvSpPr>
          <p:nvPr>
            <p:ph idx="1"/>
          </p:nvPr>
        </p:nvSpPr>
        <p:spPr/>
        <p:txBody>
          <a:bodyPr/>
          <a:lstStyle/>
          <a:p>
            <a:r>
              <a:rPr lang="ru-RU" dirty="0">
                <a:latin typeface="Times New Roman" panose="02020603050405020304" charset="0"/>
                <a:cs typeface="Times New Roman" panose="02020603050405020304" charset="0"/>
              </a:rPr>
              <a:t>Сформировать</a:t>
            </a:r>
            <a:r>
              <a:rPr kumimoji="0" lang="ru-RU" sz="2800" b="0" i="0" u="none" strike="noStrike" kern="1200" cap="none" spc="0" normalizeH="0" baseline="0" noProof="0" dirty="0">
                <a:ln>
                  <a:noFill/>
                </a:ln>
                <a:solidFill>
                  <a:prstClr val="black"/>
                </a:solidFill>
                <a:effectLst/>
                <a:uLnTx/>
                <a:uFillTx/>
                <a:latin typeface="Times New Roman" panose="02020603050405020304" charset="0"/>
                <a:ea typeface="+mn-ea"/>
                <a:cs typeface="Times New Roman" panose="02020603050405020304" charset="0"/>
              </a:rPr>
              <a:t> у ребёнка технику </a:t>
            </a:r>
            <a:r>
              <a:rPr lang="ru-RU" dirty="0">
                <a:solidFill>
                  <a:prstClr val="black"/>
                </a:solidFill>
                <a:latin typeface="Times New Roman" panose="02020603050405020304" charset="0"/>
                <a:cs typeface="Times New Roman" panose="02020603050405020304" charset="0"/>
              </a:rPr>
              <a:t>дыхания.</a:t>
            </a:r>
          </a:p>
          <a:p>
            <a:r>
              <a:rPr lang="ru-RU" dirty="0">
                <a:solidFill>
                  <a:prstClr val="black"/>
                </a:solidFill>
                <a:latin typeface="Times New Roman" panose="02020603050405020304" charset="0"/>
                <a:cs typeface="Times New Roman" panose="02020603050405020304" charset="0"/>
              </a:rPr>
              <a:t>Повысить знания у родителей о формировании воздушной струи.</a:t>
            </a:r>
          </a:p>
          <a:p>
            <a:r>
              <a:rPr lang="ru-RU" dirty="0">
                <a:solidFill>
                  <a:prstClr val="black"/>
                </a:solidFill>
                <a:latin typeface="Times New Roman" panose="02020603050405020304" charset="0"/>
                <a:cs typeface="Times New Roman" panose="02020603050405020304" charset="0"/>
              </a:rPr>
              <a:t>Изготовить тренажёры для формирования речевого дыхания в  домашних условия.</a:t>
            </a:r>
            <a:endParaRPr lang="ru-RU" dirty="0">
              <a:latin typeface="Times New Roman" panose="0202060305040502030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505" y="0"/>
            <a:ext cx="10515600" cy="1325563"/>
          </a:xfrm>
        </p:spPr>
        <p:txBody>
          <a:bodyPr/>
          <a:lstStyle/>
          <a:p>
            <a:r>
              <a:rPr lang="ru-RU" sz="3600" b="1" dirty="0">
                <a:latin typeface="Times New Roman" panose="02020603050405020304" charset="0"/>
                <a:cs typeface="Times New Roman" panose="02020603050405020304" charset="0"/>
              </a:rPr>
              <a:t>План мероприятий</a:t>
            </a:r>
          </a:p>
        </p:txBody>
      </p:sp>
      <p:sp>
        <p:nvSpPr>
          <p:cNvPr id="3" name="Объект 2"/>
          <p:cNvSpPr>
            <a:spLocks noGrp="1"/>
          </p:cNvSpPr>
          <p:nvPr>
            <p:ph idx="1"/>
          </p:nvPr>
        </p:nvSpPr>
        <p:spPr>
          <a:xfrm>
            <a:off x="695960" y="1147691"/>
            <a:ext cx="10757535" cy="5234305"/>
          </a:xfrm>
        </p:spPr>
        <p:txBody>
          <a:bodyPr>
            <a:normAutofit fontScale="92500"/>
          </a:bodyPr>
          <a:lstStyle/>
          <a:p>
            <a:r>
              <a:rPr lang="ru-RU" sz="2400" dirty="0">
                <a:latin typeface="Times New Roman" panose="02020603050405020304" charset="0"/>
                <a:cs typeface="Times New Roman" panose="02020603050405020304" charset="0"/>
              </a:rPr>
              <a:t>Дыхательная гимнастика по Стрельниковой</a:t>
            </a:r>
          </a:p>
          <a:p>
            <a:r>
              <a:rPr lang="ru-RU" sz="2400" dirty="0">
                <a:latin typeface="Times New Roman" panose="02020603050405020304" charset="0"/>
                <a:cs typeface="Times New Roman" panose="02020603050405020304" charset="0"/>
              </a:rPr>
              <a:t>Игровые упражнения с помощью имеющихся тренажёров «Поиграем мы в футбол и забьём в ворота гол», «Сдуй бабочку», «Подуй на снежинки»</a:t>
            </a:r>
          </a:p>
          <a:p>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Беседы и игровые ситуации о роли правильного дыхания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звукопроизношении </a:t>
            </a:r>
          </a:p>
          <a:p>
            <a:r>
              <a:rPr lang="ru-RU" sz="2400" dirty="0">
                <a:latin typeface="Times New Roman" panose="02020603050405020304" charset="0"/>
                <a:cs typeface="Times New Roman" panose="02020603050405020304" charset="0"/>
              </a:rPr>
              <a:t>Планирование работы с родителями по вопросу формирования правильного дыхания и привлечения к изготовлению пособий для дыхательной гимнастики, «дыхательных тренажеров»</a:t>
            </a:r>
          </a:p>
          <a:p>
            <a:r>
              <a:rPr lang="ru-RU" sz="2400" dirty="0">
                <a:latin typeface="Times New Roman" panose="02020603050405020304" charset="0"/>
                <a:cs typeface="Times New Roman" panose="02020603050405020304" charset="0"/>
              </a:rPr>
              <a:t>Консультация в родительский уголок «Развитие речевого дыхания детей – дошкольников»</a:t>
            </a:r>
          </a:p>
          <a:p>
            <a:r>
              <a:rPr lang="ru-RU" sz="2400" dirty="0">
                <a:latin typeface="Times New Roman" panose="02020603050405020304" charset="0"/>
                <a:cs typeface="Times New Roman" panose="02020603050405020304" charset="0"/>
              </a:rPr>
              <a:t>Распространение буклетов для родителей «Будем правильно дышать»</a:t>
            </a:r>
          </a:p>
          <a:p>
            <a:r>
              <a:rPr lang="ru-RU" sz="2400" dirty="0">
                <a:latin typeface="Times New Roman" panose="02020603050405020304" charset="0"/>
                <a:cs typeface="Times New Roman" panose="02020603050405020304" charset="0"/>
              </a:rPr>
              <a:t>Выставка для родителей с демонстрацией изготовленного оборудования. </a:t>
            </a:r>
          </a:p>
          <a:p>
            <a:r>
              <a:rPr lang="ru-RU" sz="2400" dirty="0">
                <a:latin typeface="Times New Roman" panose="02020603050405020304" charset="0"/>
                <a:cs typeface="Times New Roman" panose="02020603050405020304" charset="0"/>
              </a:rPr>
              <a:t>Анкетирование о результатах проекта.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a:latin typeface="Times New Roman" panose="02020603050405020304" charset="0"/>
                <a:cs typeface="Times New Roman" panose="02020603050405020304" charset="0"/>
              </a:rPr>
              <a:t>Ожидаемые результаты</a:t>
            </a:r>
          </a:p>
        </p:txBody>
      </p:sp>
      <p:sp>
        <p:nvSpPr>
          <p:cNvPr id="3" name="Объект 2"/>
          <p:cNvSpPr>
            <a:spLocks noGrp="1"/>
          </p:cNvSpPr>
          <p:nvPr>
            <p:ph idx="1"/>
          </p:nvPr>
        </p:nvSpPr>
        <p:spPr/>
        <p:txBody>
          <a:bodyPr>
            <a:normAutofit/>
          </a:bodyPr>
          <a:lstStyle/>
          <a:p>
            <a:r>
              <a:rPr lang="ru-RU" dirty="0">
                <a:latin typeface="Times New Roman" panose="02020603050405020304" pitchFamily="18" charset="0"/>
                <a:cs typeface="Times New Roman" panose="02020603050405020304" pitchFamily="18" charset="0"/>
              </a:rPr>
              <a:t>Сформированность правильного речевого дыхания и направление воздушной струи у детей старшего дошкольного возраста к концу месяца.</a:t>
            </a:r>
          </a:p>
          <a:p>
            <a:r>
              <a:rPr lang="ru-RU" dirty="0">
                <a:latin typeface="Times New Roman" panose="02020603050405020304" pitchFamily="18" charset="0"/>
                <a:cs typeface="Times New Roman" panose="02020603050405020304" pitchFamily="18" charset="0"/>
              </a:rPr>
              <a:t>Выставка изготовленных игровых пособий детьми с помощью детско-родительского творчества, для проведения дыхательной гимнастики с детьми в домашней среде.</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latin typeface="Times New Roman" panose="02020603050405020304" charset="0"/>
                <a:cs typeface="Times New Roman" panose="02020603050405020304" charset="0"/>
              </a:rPr>
              <a:t>Критерии результативности</a:t>
            </a:r>
          </a:p>
        </p:txBody>
      </p:sp>
      <p:sp>
        <p:nvSpPr>
          <p:cNvPr id="3" name="Объект 2"/>
          <p:cNvSpPr>
            <a:spLocks noGrp="1"/>
          </p:cNvSpPr>
          <p:nvPr>
            <p:ph sz="half" idx="1"/>
          </p:nvPr>
        </p:nvSpPr>
        <p:spPr>
          <a:xfrm>
            <a:off x="545967" y="2146619"/>
            <a:ext cx="6947535" cy="4850765"/>
          </a:xfrm>
        </p:spPr>
        <p:txBody>
          <a:bodyPr>
            <a:normAutofit/>
          </a:bodyPr>
          <a:lstStyle/>
          <a:p>
            <a:r>
              <a:rPr lang="ru-RU" sz="2400" dirty="0">
                <a:latin typeface="Times New Roman" panose="02020603050405020304" charset="0"/>
                <a:cs typeface="Times New Roman" panose="02020603050405020304" charset="0"/>
              </a:rPr>
              <a:t>Правильное владение  ребёнком техникой дыхания.</a:t>
            </a:r>
          </a:p>
          <a:p>
            <a:r>
              <a:rPr lang="ru-RU" sz="2400" dirty="0">
                <a:latin typeface="Times New Roman" panose="02020603050405020304" charset="0"/>
                <a:cs typeface="Times New Roman" panose="02020603050405020304" charset="0"/>
              </a:rPr>
              <a:t>Положительная динамика по результатам обследования в развитии </a:t>
            </a:r>
            <a:r>
              <a:rPr lang="ru-RU" sz="2400" dirty="0" err="1">
                <a:latin typeface="Times New Roman" panose="02020603050405020304" charset="0"/>
                <a:cs typeface="Times New Roman" panose="02020603050405020304" charset="0"/>
              </a:rPr>
              <a:t>звукопроизносительной</a:t>
            </a:r>
            <a:r>
              <a:rPr lang="ru-RU" sz="2400" dirty="0">
                <a:latin typeface="Times New Roman" panose="02020603050405020304" charset="0"/>
                <a:cs typeface="Times New Roman" panose="02020603050405020304" charset="0"/>
              </a:rPr>
              <a:t> стороны.</a:t>
            </a:r>
          </a:p>
          <a:p>
            <a:r>
              <a:rPr lang="ru-RU" sz="2400" dirty="0">
                <a:latin typeface="Times New Roman" panose="02020603050405020304" charset="0"/>
                <a:cs typeface="Times New Roman" panose="02020603050405020304" charset="0"/>
              </a:rPr>
              <a:t>Повышение знаний родителей о роли речевого дыхания в развитии   </a:t>
            </a:r>
          </a:p>
          <a:p>
            <a:r>
              <a:rPr lang="ru-RU" sz="2400" dirty="0">
                <a:latin typeface="Times New Roman" panose="02020603050405020304" charset="0"/>
                <a:cs typeface="Times New Roman" panose="02020603050405020304" charset="0"/>
              </a:rPr>
              <a:t>Оформление выставки игровыми пособиями, изготовленные детьми совместно с родителями .</a:t>
            </a:r>
          </a:p>
          <a:p>
            <a:endParaRPr lang="ru-RU" sz="2400" dirty="0">
              <a:latin typeface="Times New Roman" panose="02020603050405020304" charset="0"/>
              <a:cs typeface="Times New Roman" panose="02020603050405020304" charset="0"/>
            </a:endParaRPr>
          </a:p>
        </p:txBody>
      </p:sp>
      <p:pic>
        <p:nvPicPr>
          <p:cNvPr id="4" name="Замещающее содержимое 3" descr="Выставка"/>
          <p:cNvPicPr>
            <a:picLocks noGrp="1" noChangeAspect="1"/>
          </p:cNvPicPr>
          <p:nvPr>
            <p:ph sz="half" idx="2"/>
          </p:nvPr>
        </p:nvPicPr>
        <p:blipFill>
          <a:blip r:embed="rId2"/>
          <a:stretch>
            <a:fillRect/>
          </a:stretch>
        </p:blipFill>
        <p:spPr>
          <a:xfrm>
            <a:off x="7308850" y="982132"/>
            <a:ext cx="4883150" cy="435165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latin typeface="Times New Roman" panose="02020603050405020304" pitchFamily="18" charset="0"/>
                <a:cs typeface="Times New Roman" panose="02020603050405020304" pitchFamily="18" charset="0"/>
              </a:rPr>
              <a:t>Ресурсы</a:t>
            </a: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1.Книги, журналы, иллюстрации;</a:t>
            </a:r>
          </a:p>
          <a:p>
            <a:r>
              <a:rPr lang="ru-RU" dirty="0">
                <a:latin typeface="Times New Roman" panose="02020603050405020304" pitchFamily="18" charset="0"/>
                <a:cs typeface="Times New Roman" panose="02020603050405020304" pitchFamily="18" charset="0"/>
              </a:rPr>
              <a:t>2.Интернет-ресурсы</a:t>
            </a:r>
          </a:p>
          <a:p>
            <a:r>
              <a:rPr lang="ru-RU" dirty="0">
                <a:latin typeface="Times New Roman" panose="02020603050405020304" pitchFamily="18" charset="0"/>
                <a:cs typeface="Times New Roman" panose="02020603050405020304" pitchFamily="18" charset="0"/>
              </a:rPr>
              <a:t>3.Бумага, карандаши, краски;</a:t>
            </a:r>
          </a:p>
          <a:p>
            <a:r>
              <a:rPr lang="ru-RU" dirty="0">
                <a:latin typeface="Times New Roman" panose="02020603050405020304" pitchFamily="18" charset="0"/>
                <a:cs typeface="Times New Roman" panose="02020603050405020304" pitchFamily="18" charset="0"/>
              </a:rPr>
              <a:t>4.Кадры (администрация)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TM02900743[[fn=Натуральные материалы]]</Template>
  <TotalTime>2349</TotalTime>
  <Words>488</Words>
  <Application>Microsoft Office PowerPoint</Application>
  <PresentationFormat>Широкоэкранный</PresentationFormat>
  <Paragraphs>51</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Garamond</vt:lpstr>
      <vt:lpstr>Times New Roman</vt:lpstr>
      <vt:lpstr>Натуральные материалы</vt:lpstr>
      <vt:lpstr>Играем, дышим, говорим</vt:lpstr>
      <vt:lpstr>ПРОБЛЕМА</vt:lpstr>
      <vt:lpstr>Целевая аудитория</vt:lpstr>
      <vt:lpstr>Цель</vt:lpstr>
      <vt:lpstr>Задачи </vt:lpstr>
      <vt:lpstr>План мероприятий</vt:lpstr>
      <vt:lpstr>Ожидаемые результаты</vt:lpstr>
      <vt:lpstr>Критерии результативности</vt:lpstr>
      <vt:lpstr>Ресурсы</vt:lpstr>
      <vt:lpstr>Литература</vt:lpstr>
      <vt:lpstr>Аннотация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dc:title>
  <dc:creator>1</dc:creator>
  <cp:lastModifiedBy>1</cp:lastModifiedBy>
  <cp:revision>31</cp:revision>
  <dcterms:created xsi:type="dcterms:W3CDTF">2021-04-27T08:24:00Z</dcterms:created>
  <dcterms:modified xsi:type="dcterms:W3CDTF">2023-05-06T13:46:33Z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1049-11.2.0.10097</vt:lpwstr>
  </property>
</Properties>
</file>