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62" r:id="rId5"/>
    <p:sldId id="258" r:id="rId6"/>
    <p:sldId id="260" r:id="rId7"/>
    <p:sldId id="261"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1448665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1695783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426058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45507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1812124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596766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2649897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368972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2179264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3511768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8B21944-D57D-41E0-8ED0-C02A59D75B10}" type="datetimeFigureOut">
              <a:rPr lang="ru-RU" smtClean="0"/>
              <a:pPr/>
              <a:t>05.05.2023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254CDC-0091-49E3-B283-2593861BDF43}" type="slidenum">
              <a:rPr lang="ru-RU" smtClean="0"/>
              <a:pPr/>
              <a:t>‹#›</a:t>
            </a:fld>
            <a:endParaRPr lang="ru-RU"/>
          </a:p>
        </p:txBody>
      </p:sp>
    </p:spTree>
    <p:extLst>
      <p:ext uri="{BB962C8B-B14F-4D97-AF65-F5344CB8AC3E}">
        <p14:creationId xmlns:p14="http://schemas.microsoft.com/office/powerpoint/2010/main" val="1413277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21944-D57D-41E0-8ED0-C02A59D75B10}" type="datetimeFigureOut">
              <a:rPr lang="ru-RU" smtClean="0"/>
              <a:pPr/>
              <a:t>05.05.2023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254CDC-0091-49E3-B283-2593861BDF43}" type="slidenum">
              <a:rPr lang="ru-RU" smtClean="0"/>
              <a:pPr/>
              <a:t>‹#›</a:t>
            </a:fld>
            <a:endParaRPr lang="ru-RU"/>
          </a:p>
        </p:txBody>
      </p:sp>
    </p:spTree>
    <p:extLst>
      <p:ext uri="{BB962C8B-B14F-4D97-AF65-F5344CB8AC3E}">
        <p14:creationId xmlns:p14="http://schemas.microsoft.com/office/powerpoint/2010/main" val="2463408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1" y="1"/>
            <a:ext cx="12192000" cy="6858000"/>
          </a:xfrm>
          <a:prstGeom prst="rect">
            <a:avLst/>
          </a:prstGeom>
        </p:spPr>
      </p:pic>
      <p:sp>
        <p:nvSpPr>
          <p:cNvPr id="2" name="Заголовок 1"/>
          <p:cNvSpPr>
            <a:spLocks noGrp="1"/>
          </p:cNvSpPr>
          <p:nvPr>
            <p:ph type="ctrTitle"/>
          </p:nvPr>
        </p:nvSpPr>
        <p:spPr>
          <a:xfrm>
            <a:off x="1524000" y="1122363"/>
            <a:ext cx="9144000" cy="1411287"/>
          </a:xfrm>
        </p:spPr>
        <p:txBody>
          <a:bodyPr/>
          <a:lstStyle/>
          <a:p>
            <a:r>
              <a:rPr lang="ru-RU" dirty="0" smtClean="0"/>
              <a:t> </a:t>
            </a:r>
            <a:r>
              <a:rPr lang="ru-RU" b="1" i="1" dirty="0" smtClean="0">
                <a:latin typeface="Times New Roman" panose="02020603050405020304" pitchFamily="18" charset="0"/>
                <a:cs typeface="Times New Roman" panose="02020603050405020304" pitchFamily="18" charset="0"/>
              </a:rPr>
              <a:t>«Все профессии важны»</a:t>
            </a:r>
            <a:endParaRPr lang="ru-RU" b="1" i="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4000" y="3228976"/>
            <a:ext cx="9144000" cy="742950"/>
          </a:xfrm>
        </p:spPr>
        <p:txBody>
          <a:bodyPr>
            <a:normAutofit lnSpcReduction="10000"/>
          </a:bodyPr>
          <a:lstStyle/>
          <a:p>
            <a:r>
              <a:rPr lang="ru-RU" dirty="0" smtClean="0">
                <a:latin typeface="Times New Roman" panose="02020603050405020304" pitchFamily="18" charset="0"/>
                <a:cs typeface="Times New Roman" panose="02020603050405020304" pitchFamily="18" charset="0"/>
              </a:rPr>
              <a:t>Разновозрастная группа компенсирующей направленности  для обучающихся с ЗПР «Радуга»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2889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41578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1984844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6"/>
            <a:ext cx="10515600" cy="499372"/>
          </a:xfrm>
        </p:spPr>
        <p:txBody>
          <a:bodyPr>
            <a:normAutofit fontScale="90000"/>
          </a:bodyPr>
          <a:lstStyle/>
          <a:p>
            <a:pPr algn="ctr"/>
            <a:r>
              <a:rPr lang="ru-RU" i="1" dirty="0" smtClean="0"/>
              <a:t>Актуальность</a:t>
            </a:r>
            <a:endParaRPr lang="ru-RU" i="1" dirty="0"/>
          </a:p>
        </p:txBody>
      </p:sp>
      <p:sp>
        <p:nvSpPr>
          <p:cNvPr id="3" name="Объект 2"/>
          <p:cNvSpPr>
            <a:spLocks noGrp="1"/>
          </p:cNvSpPr>
          <p:nvPr>
            <p:ph idx="1"/>
          </p:nvPr>
        </p:nvSpPr>
        <p:spPr>
          <a:xfrm>
            <a:off x="2377439" y="914400"/>
            <a:ext cx="9122485" cy="5572461"/>
          </a:xfrm>
        </p:spPr>
        <p:txBody>
          <a:bodyPr>
            <a:normAutofit fontScale="47500" lnSpcReduction="20000"/>
          </a:bodyPr>
          <a:lstStyle/>
          <a:p>
            <a:pPr algn="just">
              <a:buNone/>
            </a:pPr>
            <a:r>
              <a:rPr lang="ru-RU" dirty="0" smtClean="0"/>
              <a:t>      Труд обладает большим педагогическим воздействием только при правильной его организации. Ребенок никогда не узнает, что такое труд, пока на личном опыте, при умелом руководстве взрослого не приобретет трудовых навыков, а главное, опыта самостоятельного выполнения той или иной работы.</a:t>
            </a:r>
            <a:br>
              <a:rPr lang="ru-RU" dirty="0" smtClean="0"/>
            </a:br>
            <a:r>
              <a:rPr lang="ru-RU" dirty="0" smtClean="0"/>
              <a:t> В теории и практике  воспитания детей дошкольного возраста, большое место в трудовом воспитании детей отводится ознакомлению их с трудом взрослых, так как это способствует формированию представлений о роли труда в жизни людей, воспитанию стремления участвовать в труде. Это возможно лишь при условии, если воспитатели научат детей видеть направленность трудовых действий людей на достижение результата, выделять результат труда. Деятельность взрослых служит детям образцом для подражания, подтверждением чего являются их игры. Дети увлеченно играют в «Больницу», «Магазин», «Стройку», передавая не только трудовые действия, но и взаимоотношения между людьми, их отношение к работе. Игра для детей — путь познания и, наконец, это приобщение к жизни, даже, если хотите, начало профориентации. Радость труда — одно из высоких человеческих чувств. Своевременно развить это чувство у маленьких детей — наша задача. Если не уделять должного внимания развитию трудолюбия в дошкольном возрасте, то в последующие годы это будет сделать труднее. Трудовая деятельность должна способствовать повышению общего развития детей, расширению их интересов, появлению простейших форм сотрудничества, формированию таких нравственных качеств, как трудолюбие, ответственность за порученное дело, чувство долга и т. </a:t>
            </a:r>
            <a:r>
              <a:rPr lang="ru-RU" dirty="0" err="1" smtClean="0"/>
              <a:t>д</a:t>
            </a:r>
            <a:r>
              <a:rPr lang="ru-RU" dirty="0" smtClean="0"/>
              <a:t> В трудовом воспитании дошкольников большое место занимает хозяйственно-бытовой труд, связанный с самообслуживанием, соблюдением правил гигиены, поддержанием порядка в групповой комнате и на участке. Этот труд, как никакой другой, дает возможность воспитать у детей аккуратность, желание поддерживать чистоту и порядок. У дошкольников, постоянно участвующих в хозяйственно-бытовом труде, как правило, сформировано бережное отношение к вещам, стремление по собственной инициативе включаться в дежурство, навести порядок, помочь товарищу. Эти дети активно включаются в различные виды хозяйственно-бытового труда, самостоятельно распределяют обязанности, умеют наметить последовательность работы, критически оценить результаты труда своего и товарищей. Большое воспитательное значение имеет коллективный труд, ибо в ходе его дети переживают радость сотрудничества, у них воспитываются требовательность к себе и чувство ответственности за выполняемую работу, чувство товарищества, вырабатывается умение работать сообща. (например, в ходе коллективной работы по уборке помещения группы, на участке). Особенно увлекает ребят соответствующая их возможностям трудовая деятельность совместно со взрослыми, где каждый, выполняя работу по своим силам, участвует в общем деле.</a:t>
            </a:r>
          </a:p>
          <a:p>
            <a:pPr algn="just">
              <a:buNone/>
            </a:pPr>
            <a:r>
              <a:rPr lang="ru-RU" dirty="0" smtClean="0"/>
              <a:t>     В старшем дошкольном возрасте особое значение для полноценного развития детской личности приобретает дальнейшее приобщение к миру взрослых людей и созданных их трудом предметов. Ознакомление с профессиями родителей обеспечивает дальнейшее вхождение ребёнка в современный мир, приобщение к его ценностям, обеспечивает удовлетворение и развитие половых познавательных интересов мальчиков и девочек старшего дошкольного возраста. Поэтому и возникла идея создания данного проекта. Углубленное изучение профессий через профессии своих родителей способствует развитию представлений об их значимости, ценности каждого труда, развитию доказательной речи. Правильный выбор профессии определяет жизненный успех.</a:t>
            </a:r>
          </a:p>
          <a:p>
            <a:endParaRPr lang="ru-RU" dirty="0"/>
          </a:p>
        </p:txBody>
      </p:sp>
    </p:spTree>
    <p:extLst>
      <p:ext uri="{BB962C8B-B14F-4D97-AF65-F5344CB8AC3E}">
        <p14:creationId xmlns:p14="http://schemas.microsoft.com/office/powerpoint/2010/main" val="2492284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6"/>
            <a:ext cx="10515600" cy="499372"/>
          </a:xfrm>
        </p:spPr>
        <p:txBody>
          <a:bodyPr>
            <a:normAutofit fontScale="90000"/>
          </a:bodyPr>
          <a:lstStyle/>
          <a:p>
            <a:pPr algn="ctr"/>
            <a:r>
              <a:rPr lang="ru-RU" i="1" dirty="0" smtClean="0">
                <a:latin typeface="Times New Roman" panose="02020603050405020304" pitchFamily="18" charset="0"/>
                <a:cs typeface="Times New Roman" panose="02020603050405020304" pitchFamily="18" charset="0"/>
              </a:rPr>
              <a:t>Паспорт проекта</a:t>
            </a:r>
            <a:endParaRPr lang="ru-RU" i="1" dirty="0"/>
          </a:p>
        </p:txBody>
      </p:sp>
      <p:sp>
        <p:nvSpPr>
          <p:cNvPr id="3" name="Объект 2"/>
          <p:cNvSpPr>
            <a:spLocks noGrp="1"/>
          </p:cNvSpPr>
          <p:nvPr>
            <p:ph idx="1"/>
          </p:nvPr>
        </p:nvSpPr>
        <p:spPr>
          <a:xfrm>
            <a:off x="2895600" y="1009650"/>
            <a:ext cx="8458200" cy="5505450"/>
          </a:xfrm>
        </p:spPr>
        <p:txBody>
          <a:bodyPr>
            <a:normAutofit lnSpcReduction="10000"/>
          </a:bodyPr>
          <a:lstStyle/>
          <a:p>
            <a:pPr>
              <a:buNone/>
            </a:pPr>
            <a:r>
              <a:rPr lang="ru-RU" b="1" dirty="0" smtClean="0">
                <a:latin typeface="Times New Roman" panose="02020603050405020304" pitchFamily="18" charset="0"/>
                <a:cs typeface="Times New Roman" panose="02020603050405020304" pitchFamily="18" charset="0"/>
              </a:rPr>
              <a:t>Тип проекта</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По тематике: познавательно-творческий</a:t>
            </a:r>
          </a:p>
          <a:p>
            <a:r>
              <a:rPr lang="ru-RU" dirty="0" smtClean="0">
                <a:latin typeface="Times New Roman" panose="02020603050405020304" pitchFamily="18" charset="0"/>
                <a:cs typeface="Times New Roman" panose="02020603050405020304" pitchFamily="18" charset="0"/>
              </a:rPr>
              <a:t>По характеру содержания: исполнительский</a:t>
            </a:r>
          </a:p>
          <a:p>
            <a:r>
              <a:rPr lang="ru-RU" dirty="0" smtClean="0">
                <a:latin typeface="Times New Roman" panose="02020603050405020304" pitchFamily="18" charset="0"/>
                <a:cs typeface="Times New Roman" panose="02020603050405020304" pitchFamily="18" charset="0"/>
              </a:rPr>
              <a:t>По срокам реализации: краткосрочный</a:t>
            </a:r>
          </a:p>
          <a:p>
            <a:r>
              <a:rPr lang="ru-RU" dirty="0" smtClean="0">
                <a:latin typeface="Times New Roman" panose="02020603050405020304" pitchFamily="18" charset="0"/>
                <a:cs typeface="Times New Roman" panose="02020603050405020304" pitchFamily="18" charset="0"/>
              </a:rPr>
              <a:t>По форме организации: групповой</a:t>
            </a:r>
          </a:p>
          <a:p>
            <a:pPr>
              <a:buNone/>
            </a:pPr>
            <a:r>
              <a:rPr lang="ru-RU" b="1" i="1" dirty="0" smtClean="0">
                <a:latin typeface="Times New Roman" panose="02020603050405020304" pitchFamily="18" charset="0"/>
                <a:cs typeface="Times New Roman" panose="02020603050405020304" pitchFamily="18" charset="0"/>
              </a:rPr>
              <a:t>Образовательная область: </a:t>
            </a:r>
            <a:r>
              <a:rPr lang="ru-RU" dirty="0" smtClean="0">
                <a:latin typeface="Times New Roman" panose="02020603050405020304" pitchFamily="18" charset="0"/>
                <a:cs typeface="Times New Roman" panose="02020603050405020304" pitchFamily="18" charset="0"/>
              </a:rPr>
              <a:t> познание, коммуникация (развитие речи).</a:t>
            </a:r>
          </a:p>
          <a:p>
            <a:pPr>
              <a:buNone/>
            </a:pPr>
            <a:r>
              <a:rPr lang="ru-RU" b="1" i="1" dirty="0" smtClean="0">
                <a:latin typeface="Times New Roman" panose="02020603050405020304" pitchFamily="18" charset="0"/>
                <a:cs typeface="Times New Roman" panose="02020603050405020304" pitchFamily="18" charset="0"/>
              </a:rPr>
              <a:t>Место реализации: </a:t>
            </a:r>
            <a:r>
              <a:rPr lang="ru-RU" dirty="0" smtClean="0">
                <a:latin typeface="Times New Roman" panose="02020603050405020304" pitchFamily="18" charset="0"/>
                <a:cs typeface="Times New Roman" panose="02020603050405020304" pitchFamily="18" charset="0"/>
              </a:rPr>
              <a:t>МБДОУ №14 «Брусничка»</a:t>
            </a:r>
          </a:p>
          <a:p>
            <a:pPr>
              <a:buNone/>
            </a:pPr>
            <a:r>
              <a:rPr lang="ru-RU" b="1" i="1" dirty="0" smtClean="0">
                <a:latin typeface="Times New Roman" panose="02020603050405020304" pitchFamily="18" charset="0"/>
                <a:cs typeface="Times New Roman" panose="02020603050405020304" pitchFamily="18" charset="0"/>
              </a:rPr>
              <a:t>Участники проекта: </a:t>
            </a:r>
            <a:r>
              <a:rPr lang="ru-RU" dirty="0" smtClean="0">
                <a:latin typeface="Times New Roman" panose="02020603050405020304" pitchFamily="18" charset="0"/>
                <a:cs typeface="Times New Roman" panose="02020603050405020304" pitchFamily="18" charset="0"/>
              </a:rPr>
              <a:t>дети (воспитанники группы компенсирующей направленности для детей с ЗПР), воспитатели, учитель-дефектолог, родители. </a:t>
            </a:r>
          </a:p>
          <a:p>
            <a:r>
              <a:rPr lang="ru-RU" b="1" i="1" dirty="0" smtClean="0">
                <a:latin typeface="Times New Roman" panose="02020603050405020304" pitchFamily="18" charset="0"/>
                <a:cs typeface="Times New Roman" panose="02020603050405020304" pitchFamily="18" charset="0"/>
              </a:rPr>
              <a:t>Срок проекта: </a:t>
            </a:r>
            <a:r>
              <a:rPr lang="ru-RU" i="1" dirty="0" smtClean="0">
                <a:latin typeface="Times New Roman" panose="02020603050405020304" pitchFamily="18" charset="0"/>
                <a:cs typeface="Times New Roman" panose="02020603050405020304" pitchFamily="18" charset="0"/>
              </a:rPr>
              <a:t>январь 2023</a:t>
            </a:r>
            <a:r>
              <a:rPr lang="ru-RU" dirty="0" smtClean="0">
                <a:latin typeface="Times New Roman" panose="02020603050405020304" pitchFamily="18" charset="0"/>
                <a:cs typeface="Times New Roman" panose="02020603050405020304" pitchFamily="18" charset="0"/>
              </a:rPr>
              <a:t>.</a:t>
            </a:r>
            <a:endParaRPr lang="ru-RU" dirty="0"/>
          </a:p>
        </p:txBody>
      </p:sp>
    </p:spTree>
    <p:extLst>
      <p:ext uri="{BB962C8B-B14F-4D97-AF65-F5344CB8AC3E}">
        <p14:creationId xmlns:p14="http://schemas.microsoft.com/office/powerpoint/2010/main" val="2130356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6"/>
            <a:ext cx="10515600" cy="209640"/>
          </a:xfrm>
        </p:spPr>
        <p:txBody>
          <a:bodyPr>
            <a:normAutofit fontScale="90000"/>
          </a:bodyPr>
          <a:lstStyle/>
          <a:p>
            <a:endParaRPr lang="ru-RU" dirty="0"/>
          </a:p>
        </p:txBody>
      </p:sp>
      <p:sp>
        <p:nvSpPr>
          <p:cNvPr id="3" name="Объект 2"/>
          <p:cNvSpPr>
            <a:spLocks noGrp="1"/>
          </p:cNvSpPr>
          <p:nvPr>
            <p:ph idx="1"/>
          </p:nvPr>
        </p:nvSpPr>
        <p:spPr>
          <a:xfrm>
            <a:off x="2677886" y="653143"/>
            <a:ext cx="9026434" cy="5891347"/>
          </a:xfrm>
        </p:spPr>
        <p:txBody>
          <a:bodyPr>
            <a:normAutofit fontScale="55000" lnSpcReduction="20000"/>
          </a:bodyPr>
          <a:lstStyle/>
          <a:p>
            <a:pPr>
              <a:lnSpc>
                <a:spcPct val="120000"/>
              </a:lnSpc>
              <a:spcBef>
                <a:spcPts val="0"/>
              </a:spcBef>
              <a:buNone/>
            </a:pPr>
            <a:r>
              <a:rPr lang="ru-RU" b="1" i="1" dirty="0" smtClean="0">
                <a:latin typeface="Times New Roman" panose="02020603050405020304" pitchFamily="18" charset="0"/>
                <a:cs typeface="Times New Roman" panose="02020603050405020304" pitchFamily="18" charset="0"/>
              </a:rPr>
              <a:t>Проблема</a:t>
            </a:r>
            <a:r>
              <a:rPr lang="ru-RU" dirty="0" smtClean="0">
                <a:latin typeface="Times New Roman" panose="02020603050405020304" pitchFamily="18" charset="0"/>
                <a:cs typeface="Times New Roman" panose="02020603050405020304" pitchFamily="18" charset="0"/>
              </a:rPr>
              <a:t>:  </a:t>
            </a:r>
          </a:p>
          <a:p>
            <a:pPr algn="just">
              <a:lnSpc>
                <a:spcPct val="120000"/>
              </a:lnSpc>
              <a:spcBef>
                <a:spcPts val="0"/>
              </a:spcBef>
              <a:buNone/>
            </a:pPr>
            <a:r>
              <a:rPr lang="ru-RU" b="1"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в процессе наблюдения на занятии и в свободной деятельности </a:t>
            </a:r>
            <a:r>
              <a:rPr lang="ru-RU" dirty="0" smtClean="0"/>
              <a:t>установлено что, представление дошкольников  труде </a:t>
            </a:r>
            <a:r>
              <a:rPr lang="ru-RU" dirty="0" smtClean="0">
                <a:latin typeface="Times New Roman" pitchFamily="18" charset="0"/>
                <a:cs typeface="Times New Roman" pitchFamily="18" charset="0"/>
              </a:rPr>
              <a:t>взрослых довольно ограничено — они  знают лишь о небольшом количестве профессий, прежде всего самых распространенных. Описывая профессии, дети ориентируются на поверхностные, легко видимые их характеристики. у дошкольников нет четких представлений о разнообразии трудовой деятельности взрослых;</a:t>
            </a:r>
          </a:p>
          <a:p>
            <a:pPr algn="just">
              <a:lnSpc>
                <a:spcPct val="120000"/>
              </a:lnSpc>
              <a:spcBef>
                <a:spcPts val="0"/>
              </a:spcBef>
              <a:buNone/>
            </a:pPr>
            <a:r>
              <a:rPr lang="ru-RU" dirty="0" smtClean="0">
                <a:latin typeface="Times New Roman" pitchFamily="18" charset="0"/>
                <a:cs typeface="Times New Roman" pitchFamily="18" charset="0"/>
              </a:rPr>
              <a:t>-  не сформированы знания о конкретных действиях некоторых профессий;</a:t>
            </a:r>
          </a:p>
          <a:p>
            <a:pPr algn="just">
              <a:lnSpc>
                <a:spcPct val="120000"/>
              </a:lnSpc>
              <a:spcBef>
                <a:spcPts val="0"/>
              </a:spcBef>
              <a:buNone/>
            </a:pPr>
            <a:r>
              <a:rPr lang="ru-RU" dirty="0" smtClean="0">
                <a:latin typeface="Times New Roman" pitchFamily="18" charset="0"/>
                <a:cs typeface="Times New Roman" pitchFamily="18" charset="0"/>
              </a:rPr>
              <a:t>- не четко представляют, какие существуют особенности в работе повара;</a:t>
            </a:r>
          </a:p>
          <a:p>
            <a:pPr algn="just">
              <a:lnSpc>
                <a:spcPct val="120000"/>
              </a:lnSpc>
              <a:spcBef>
                <a:spcPts val="0"/>
              </a:spcBef>
              <a:buFontTx/>
              <a:buChar char="-"/>
            </a:pPr>
            <a:r>
              <a:rPr lang="ru-RU" dirty="0" smtClean="0">
                <a:latin typeface="Times New Roman" pitchFamily="18" charset="0"/>
                <a:cs typeface="Times New Roman" pitchFamily="18" charset="0"/>
              </a:rPr>
              <a:t>не могут назвать предметы, необходимые  в работе тому или иному человеку в его профессиональной деятельности.</a:t>
            </a:r>
          </a:p>
          <a:p>
            <a:pPr algn="just">
              <a:buNone/>
            </a:pPr>
            <a:r>
              <a:rPr lang="ru-RU" b="1" i="1" dirty="0" smtClean="0">
                <a:latin typeface="Times New Roman" pitchFamily="18" charset="0"/>
                <a:cs typeface="Times New Roman" pitchFamily="18" charset="0"/>
              </a:rPr>
              <a:t>Ожидаемые результаты:</a:t>
            </a:r>
            <a:r>
              <a:rPr lang="ru-RU" i="1" dirty="0" smtClean="0">
                <a:latin typeface="Times New Roman" pitchFamily="18" charset="0"/>
                <a:cs typeface="Times New Roman" pitchFamily="18" charset="0"/>
              </a:rPr>
              <a:t> Для детей:</a:t>
            </a:r>
          </a:p>
          <a:p>
            <a:pPr algn="just"/>
            <a:r>
              <a:rPr lang="ru-RU" dirty="0" smtClean="0">
                <a:latin typeface="Times New Roman" pitchFamily="18" charset="0"/>
                <a:cs typeface="Times New Roman" pitchFamily="18" charset="0"/>
              </a:rPr>
              <a:t>  Расширение  кругозора  детей  об основных профессиях.</a:t>
            </a:r>
          </a:p>
          <a:p>
            <a:pPr algn="just"/>
            <a:r>
              <a:rPr lang="ru-RU" dirty="0" smtClean="0">
                <a:latin typeface="Times New Roman" pitchFamily="18" charset="0"/>
                <a:cs typeface="Times New Roman" pitchFamily="18" charset="0"/>
              </a:rPr>
              <a:t>  Развитие  интереса  к  коллективной  творческой  деятельности  и  сплочение детского коллектива.</a:t>
            </a:r>
          </a:p>
          <a:p>
            <a:pPr algn="just"/>
            <a:r>
              <a:rPr lang="ru-RU" dirty="0" smtClean="0">
                <a:latin typeface="Times New Roman" pitchFamily="18" charset="0"/>
                <a:cs typeface="Times New Roman" pitchFamily="18" charset="0"/>
              </a:rPr>
              <a:t> Вызвать  желание участвовать в сюжетно-ролевой игре.</a:t>
            </a:r>
          </a:p>
          <a:p>
            <a:pPr>
              <a:buNone/>
            </a:pPr>
            <a:r>
              <a:rPr lang="ru-RU" i="1" dirty="0" smtClean="0">
                <a:latin typeface="Times New Roman" pitchFamily="18" charset="0"/>
                <a:cs typeface="Times New Roman" pitchFamily="18" charset="0"/>
              </a:rPr>
              <a:t>Для педагогов:</a:t>
            </a:r>
          </a:p>
          <a:p>
            <a:r>
              <a:rPr lang="ru-RU" dirty="0" smtClean="0">
                <a:latin typeface="Times New Roman" pitchFamily="18" charset="0"/>
                <a:cs typeface="Times New Roman" pitchFamily="18" charset="0"/>
              </a:rPr>
              <a:t> Создать информационную базу;</a:t>
            </a:r>
          </a:p>
          <a:p>
            <a:r>
              <a:rPr lang="ru-RU" dirty="0" smtClean="0">
                <a:latin typeface="Times New Roman" pitchFamily="18" charset="0"/>
                <a:cs typeface="Times New Roman" pitchFamily="18" charset="0"/>
              </a:rPr>
              <a:t> Способствовать зарождению профессионально ориентированных интересов и склонностей у детей под влиянием родственников, воспитателей, сюжетно-ролевых игр и учебных предметов.</a:t>
            </a:r>
          </a:p>
          <a:p>
            <a:pPr>
              <a:buNone/>
            </a:pPr>
            <a:r>
              <a:rPr lang="ru-RU" i="1" dirty="0" smtClean="0">
                <a:latin typeface="Times New Roman" pitchFamily="18" charset="0"/>
                <a:cs typeface="Times New Roman" pitchFamily="18" charset="0"/>
              </a:rPr>
              <a:t>Для родителей:</a:t>
            </a:r>
          </a:p>
          <a:p>
            <a:r>
              <a:rPr lang="ru-RU" dirty="0" smtClean="0">
                <a:latin typeface="Times New Roman" pitchFamily="18" charset="0"/>
                <a:cs typeface="Times New Roman" pitchFamily="18" charset="0"/>
              </a:rPr>
              <a:t> Способствовать зарождению профессионально ориентированных интересов и склонностей у детей под влиянием личного примера.</a:t>
            </a:r>
          </a:p>
          <a:p>
            <a:r>
              <a:rPr lang="ru-RU" dirty="0" smtClean="0">
                <a:latin typeface="Times New Roman" pitchFamily="18" charset="0"/>
                <a:cs typeface="Times New Roman" pitchFamily="18" charset="0"/>
              </a:rPr>
              <a:t> Способствовать формированию у подрастающего ребенка готовности самостоятельно и осознанно делать профессиональные и нравственные выборы.</a:t>
            </a:r>
          </a:p>
          <a:p>
            <a:endParaRPr lang="ru-RU" dirty="0"/>
          </a:p>
        </p:txBody>
      </p:sp>
    </p:spTree>
    <p:extLst>
      <p:ext uri="{BB962C8B-B14F-4D97-AF65-F5344CB8AC3E}">
        <p14:creationId xmlns:p14="http://schemas.microsoft.com/office/powerpoint/2010/main" val="359656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p:txBody>
          <a:bodyPr>
            <a:noAutofit/>
          </a:bodyPr>
          <a:lstStyle/>
          <a:p>
            <a:pPr algn="just"/>
            <a:r>
              <a:rPr lang="ru-RU" sz="2800" b="1" dirty="0" smtClean="0">
                <a:latin typeface="Times New Roman" panose="02020603050405020304" pitchFamily="18" charset="0"/>
                <a:cs typeface="Times New Roman" panose="02020603050405020304" pitchFamily="18" charset="0"/>
              </a:rPr>
              <a:t>Цель: расширения представлений дошкольников о профессиях и труде людей, развить любознательность и творческие умения детей посредствам проектной деятельности.</a:t>
            </a:r>
            <a:r>
              <a:rPr lang="ru-RU" sz="3200" b="1" dirty="0" smtClean="0">
                <a:latin typeface="Times New Roman" panose="02020603050405020304" pitchFamily="18" charset="0"/>
                <a:cs typeface="Times New Roman" panose="02020603050405020304" pitchFamily="18" charset="0"/>
              </a:rPr>
              <a:t> </a:t>
            </a:r>
            <a:endParaRPr lang="ru-RU" sz="3200" dirty="0"/>
          </a:p>
        </p:txBody>
      </p:sp>
      <p:sp>
        <p:nvSpPr>
          <p:cNvPr id="3" name="Объект 2"/>
          <p:cNvSpPr>
            <a:spLocks noGrp="1"/>
          </p:cNvSpPr>
          <p:nvPr>
            <p:ph idx="1"/>
          </p:nvPr>
        </p:nvSpPr>
        <p:spPr>
          <a:xfrm>
            <a:off x="2762250" y="1690688"/>
            <a:ext cx="8839200" cy="4900611"/>
          </a:xfrm>
        </p:spPr>
        <p:txBody>
          <a:bodyPr>
            <a:normAutofit fontScale="77500" lnSpcReduction="20000"/>
          </a:bodyPr>
          <a:lstStyle/>
          <a:p>
            <a:pPr marL="0" indent="0" algn="ctr">
              <a:buNone/>
            </a:pPr>
            <a:r>
              <a:rPr lang="ru-RU" dirty="0" smtClean="0">
                <a:latin typeface="Times New Roman" panose="02020603050405020304" pitchFamily="18" charset="0"/>
                <a:cs typeface="Times New Roman" panose="02020603050405020304" pitchFamily="18" charset="0"/>
              </a:rPr>
              <a:t>Задачи:</a:t>
            </a:r>
          </a:p>
          <a:p>
            <a:pPr>
              <a:spcBef>
                <a:spcPts val="0"/>
              </a:spcBef>
            </a:pPr>
            <a:r>
              <a:rPr lang="ru-RU" b="1" dirty="0" smtClean="0">
                <a:latin typeface="Times New Roman" panose="02020603050405020304" pitchFamily="18" charset="0"/>
                <a:cs typeface="Times New Roman" panose="02020603050405020304" pitchFamily="18" charset="0"/>
              </a:rPr>
              <a:t>Образовательные</a:t>
            </a:r>
            <a:r>
              <a:rPr lang="ru-RU" dirty="0" smtClean="0">
                <a:latin typeface="Times New Roman" panose="02020603050405020304" pitchFamily="18" charset="0"/>
                <a:cs typeface="Times New Roman" panose="02020603050405020304" pitchFamily="18" charset="0"/>
              </a:rPr>
              <a:t>:</a:t>
            </a:r>
          </a:p>
          <a:p>
            <a:pPr marL="0" indent="0">
              <a:spcBef>
                <a:spcPts val="0"/>
              </a:spcBef>
              <a:buNone/>
            </a:pPr>
            <a:r>
              <a:rPr lang="ru-RU" dirty="0" smtClean="0">
                <a:latin typeface="Times New Roman" panose="02020603050405020304" pitchFamily="18" charset="0"/>
                <a:cs typeface="Times New Roman" panose="02020603050405020304" pitchFamily="18" charset="0"/>
              </a:rPr>
              <a:t>- Расширять словарный запас по лексической теме «Профессии».</a:t>
            </a:r>
          </a:p>
          <a:p>
            <a:pPr marL="0" indent="0">
              <a:spcBef>
                <a:spcPts val="0"/>
              </a:spcBef>
              <a:buNone/>
            </a:pPr>
            <a:r>
              <a:rPr lang="ru-RU" dirty="0" smtClean="0">
                <a:latin typeface="Times New Roman" panose="02020603050405020304" pitchFamily="18" charset="0"/>
                <a:cs typeface="Times New Roman" panose="02020603050405020304" pitchFamily="18" charset="0"/>
              </a:rPr>
              <a:t>- Формировать правильные лексико-грамматических конструкции</a:t>
            </a:r>
            <a:br>
              <a:rPr lang="ru-RU" dirty="0" smtClean="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a:p>
            <a:pPr>
              <a:lnSpc>
                <a:spcPct val="120000"/>
              </a:lnSpc>
              <a:spcBef>
                <a:spcPts val="0"/>
              </a:spcBef>
            </a:pPr>
            <a:r>
              <a:rPr lang="ru-RU" b="1" dirty="0" smtClean="0">
                <a:latin typeface="Times New Roman" panose="02020603050405020304" pitchFamily="18" charset="0"/>
                <a:cs typeface="Times New Roman" panose="02020603050405020304" pitchFamily="18" charset="0"/>
              </a:rPr>
              <a:t>Развивающие</a:t>
            </a:r>
            <a:r>
              <a:rPr lang="ru-RU" dirty="0" smtClean="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ru-RU" dirty="0" smtClean="0">
                <a:latin typeface="Times New Roman" panose="02020603050405020304" pitchFamily="18" charset="0"/>
                <a:cs typeface="Times New Roman" panose="02020603050405020304" pitchFamily="18" charset="0"/>
              </a:rPr>
              <a:t>- Развивать речь у детей</a:t>
            </a:r>
          </a:p>
          <a:p>
            <a:pPr marL="0" indent="0">
              <a:lnSpc>
                <a:spcPct val="120000"/>
              </a:lnSpc>
              <a:spcBef>
                <a:spcPts val="0"/>
              </a:spcBef>
              <a:buNone/>
            </a:pPr>
            <a:r>
              <a:rPr lang="ru-RU" dirty="0" smtClean="0">
                <a:latin typeface="Times New Roman" panose="02020603050405020304" pitchFamily="18" charset="0"/>
                <a:cs typeface="Times New Roman" panose="02020603050405020304" pitchFamily="18" charset="0"/>
              </a:rPr>
              <a:t>- Развивать зрительное восприятие.</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Развивать творческие способности и умения.</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Развивать познавательные процессы (восприятие, внимание, память).</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Развивать мелкую моторику.</a:t>
            </a:r>
            <a:br>
              <a:rPr lang="ru-RU" dirty="0" smtClean="0">
                <a:latin typeface="Times New Roman" panose="02020603050405020304" pitchFamily="18" charset="0"/>
                <a:cs typeface="Times New Roman" panose="02020603050405020304" pitchFamily="18" charset="0"/>
              </a:rPr>
            </a:br>
            <a:endParaRPr lang="ru-RU" dirty="0" smtClean="0">
              <a:latin typeface="Times New Roman" panose="02020603050405020304" pitchFamily="18" charset="0"/>
              <a:cs typeface="Times New Roman" panose="02020603050405020304" pitchFamily="18" charset="0"/>
            </a:endParaRPr>
          </a:p>
          <a:p>
            <a:pPr marL="95250" indent="0">
              <a:spcBef>
                <a:spcPts val="0"/>
              </a:spcBef>
            </a:pPr>
            <a:r>
              <a:rPr lang="ru-RU" b="1" dirty="0" smtClean="0">
                <a:latin typeface="Times New Roman" panose="02020603050405020304" pitchFamily="18" charset="0"/>
                <a:cs typeface="Times New Roman" panose="02020603050405020304" pitchFamily="18" charset="0"/>
              </a:rPr>
              <a:t>Воспитательные</a:t>
            </a:r>
            <a:r>
              <a:rPr lang="ru-RU" dirty="0" smtClean="0">
                <a:latin typeface="Times New Roman" panose="02020603050405020304" pitchFamily="18" charset="0"/>
                <a:cs typeface="Times New Roman" panose="02020603050405020304" pitchFamily="18" charset="0"/>
              </a:rPr>
              <a:t>:</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Воспитывать умение играть рядом, не мешая друг другу.</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Воспитывать способность слушать и слышать взрослого.</a:t>
            </a:r>
            <a:endParaRPr lang="ru-RU" dirty="0" smtClean="0"/>
          </a:p>
          <a:p>
            <a:pPr marL="0" indent="0">
              <a:buNone/>
            </a:pPr>
            <a:endParaRPr lang="ru-RU" dirty="0"/>
          </a:p>
        </p:txBody>
      </p:sp>
    </p:spTree>
    <p:extLst>
      <p:ext uri="{BB962C8B-B14F-4D97-AF65-F5344CB8AC3E}">
        <p14:creationId xmlns:p14="http://schemas.microsoft.com/office/powerpoint/2010/main" val="665891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5"/>
            <a:ext cx="10515600" cy="701675"/>
          </a:xfrm>
        </p:spPr>
        <p:txBody>
          <a:bodyPr>
            <a:normAutofit/>
          </a:bodyPr>
          <a:lstStyle/>
          <a:p>
            <a:pPr algn="ctr"/>
            <a:r>
              <a:rPr lang="ru-RU" sz="4000" i="1" dirty="0" smtClean="0">
                <a:latin typeface="Times New Roman" panose="02020603050405020304" pitchFamily="18" charset="0"/>
                <a:cs typeface="Times New Roman" panose="02020603050405020304" pitchFamily="18" charset="0"/>
              </a:rPr>
              <a:t>Этапы реализации проекта.</a:t>
            </a:r>
            <a:endParaRPr lang="ru-RU" sz="4000" i="1" dirty="0"/>
          </a:p>
        </p:txBody>
      </p:sp>
      <p:sp>
        <p:nvSpPr>
          <p:cNvPr id="3" name="Объект 2"/>
          <p:cNvSpPr>
            <a:spLocks noGrp="1"/>
          </p:cNvSpPr>
          <p:nvPr>
            <p:ph idx="1"/>
          </p:nvPr>
        </p:nvSpPr>
        <p:spPr>
          <a:xfrm>
            <a:off x="2762250" y="1238250"/>
            <a:ext cx="8591550" cy="4938713"/>
          </a:xfrm>
        </p:spPr>
        <p:txBody>
          <a:bodyPr>
            <a:normAutofit lnSpcReduction="10000"/>
          </a:bodyPr>
          <a:lstStyle/>
          <a:p>
            <a:r>
              <a:rPr lang="ru-RU" dirty="0" smtClean="0">
                <a:latin typeface="Times New Roman" panose="02020603050405020304" pitchFamily="18" charset="0"/>
                <a:cs typeface="Times New Roman" panose="02020603050405020304" pitchFamily="18" charset="0"/>
              </a:rPr>
              <a:t>1</a:t>
            </a:r>
            <a:r>
              <a:rPr lang="ru-RU" b="1" dirty="0" smtClean="0">
                <a:latin typeface="Times New Roman" panose="02020603050405020304" pitchFamily="18" charset="0"/>
                <a:cs typeface="Times New Roman" panose="02020603050405020304" pitchFamily="18" charset="0"/>
              </a:rPr>
              <a:t>. Подготовительный этап</a:t>
            </a:r>
            <a:r>
              <a:rPr lang="ru-RU" dirty="0" smtClean="0">
                <a:latin typeface="Times New Roman" panose="02020603050405020304" pitchFamily="18" charset="0"/>
                <a:cs typeface="Times New Roman" panose="02020603050405020304" pitchFamily="18" charset="0"/>
              </a:rPr>
              <a:t>. </a:t>
            </a:r>
          </a:p>
          <a:p>
            <a:r>
              <a:rPr lang="ru-RU" dirty="0" smtClean="0">
                <a:latin typeface="Times New Roman" panose="02020603050405020304" pitchFamily="18" charset="0"/>
                <a:cs typeface="Times New Roman" panose="02020603050405020304" pitchFamily="18" charset="0"/>
              </a:rPr>
              <a:t>Выявление проблемы, определение цели и задач. </a:t>
            </a:r>
          </a:p>
          <a:p>
            <a:r>
              <a:rPr lang="ru-RU" dirty="0" smtClean="0">
                <a:latin typeface="Times New Roman" panose="02020603050405020304" pitchFamily="18" charset="0"/>
                <a:cs typeface="Times New Roman" panose="02020603050405020304" pitchFamily="18" charset="0"/>
              </a:rPr>
              <a:t>Изучение методической литературы. </a:t>
            </a:r>
          </a:p>
          <a:p>
            <a:r>
              <a:rPr lang="ru-RU" dirty="0" smtClean="0">
                <a:latin typeface="Times New Roman" panose="02020603050405020304" pitchFamily="18" charset="0"/>
                <a:cs typeface="Times New Roman" panose="02020603050405020304" pitchFamily="18" charset="0"/>
              </a:rPr>
              <a:t>Планирование деятельности.</a:t>
            </a:r>
          </a:p>
          <a:p>
            <a:r>
              <a:rPr lang="ru-RU" dirty="0" smtClean="0">
                <a:latin typeface="Times New Roman" panose="02020603050405020304" pitchFamily="18" charset="0"/>
                <a:cs typeface="Times New Roman" panose="02020603050405020304" pitchFamily="18" charset="0"/>
              </a:rPr>
              <a:t> Подготовка материала и подбор игр, направленных развитие математических представлений.</a:t>
            </a:r>
          </a:p>
          <a:p>
            <a:r>
              <a:rPr lang="ru-RU" dirty="0" smtClean="0">
                <a:latin typeface="Times New Roman" panose="02020603050405020304" pitchFamily="18" charset="0"/>
                <a:cs typeface="Times New Roman" panose="02020603050405020304" pitchFamily="18" charset="0"/>
              </a:rPr>
              <a:t>2.  </a:t>
            </a:r>
            <a:r>
              <a:rPr lang="ru-RU" b="1" dirty="0" smtClean="0">
                <a:latin typeface="Times New Roman" panose="02020603050405020304" pitchFamily="18" charset="0"/>
                <a:cs typeface="Times New Roman" panose="02020603050405020304" pitchFamily="18" charset="0"/>
              </a:rPr>
              <a:t>Основной этап</a:t>
            </a:r>
            <a:r>
              <a:rPr lang="ru-RU" dirty="0" smtClean="0">
                <a:latin typeface="Times New Roman" panose="02020603050405020304" pitchFamily="18" charset="0"/>
                <a:cs typeface="Times New Roman" panose="02020603050405020304" pitchFamily="18" charset="0"/>
              </a:rPr>
              <a:t>. Составление и реализация перспективного плана работы с участниками проекта.</a:t>
            </a:r>
          </a:p>
          <a:p>
            <a:r>
              <a:rPr lang="ru-RU" dirty="0" smtClean="0">
                <a:latin typeface="Times New Roman" panose="02020603050405020304" pitchFamily="18" charset="0"/>
                <a:cs typeface="Times New Roman" panose="02020603050405020304" pitchFamily="18" charset="0"/>
              </a:rPr>
              <a:t>3.  </a:t>
            </a:r>
            <a:r>
              <a:rPr lang="ru-RU" b="1" dirty="0" smtClean="0">
                <a:latin typeface="Times New Roman" panose="02020603050405020304" pitchFamily="18" charset="0"/>
                <a:cs typeface="Times New Roman" panose="02020603050405020304" pitchFamily="18" charset="0"/>
              </a:rPr>
              <a:t>Заключительный этап</a:t>
            </a:r>
            <a:r>
              <a:rPr lang="ru-RU" dirty="0" smtClean="0">
                <a:latin typeface="Times New Roman" panose="02020603050405020304" pitchFamily="18" charset="0"/>
                <a:cs typeface="Times New Roman" panose="02020603050405020304" pitchFamily="18" charset="0"/>
              </a:rPr>
              <a:t>. Рефлексия по реализации проекта.</a:t>
            </a:r>
          </a:p>
          <a:p>
            <a:pPr marL="0" indent="0">
              <a:buNone/>
            </a:pPr>
            <a:endParaRPr lang="ru-RU" dirty="0"/>
          </a:p>
        </p:txBody>
      </p:sp>
    </p:spTree>
    <p:extLst>
      <p:ext uri="{BB962C8B-B14F-4D97-AF65-F5344CB8AC3E}">
        <p14:creationId xmlns:p14="http://schemas.microsoft.com/office/powerpoint/2010/main" val="264936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6"/>
            <a:ext cx="10515600" cy="499372"/>
          </a:xfrm>
        </p:spPr>
        <p:txBody>
          <a:bodyPr>
            <a:normAutofit fontScale="90000"/>
          </a:bodyPr>
          <a:lstStyle/>
          <a:p>
            <a:pPr algn="ctr"/>
            <a:r>
              <a:rPr lang="ru-RU" i="1" dirty="0" smtClean="0">
                <a:latin typeface="Times New Roman" panose="02020603050405020304" pitchFamily="18" charset="0"/>
                <a:cs typeface="Times New Roman" panose="02020603050405020304" pitchFamily="18" charset="0"/>
              </a:rPr>
              <a:t>Содержание</a:t>
            </a:r>
            <a:endParaRPr lang="ru-RU"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667000" y="1143000"/>
            <a:ext cx="8972550" cy="5486400"/>
          </a:xfrm>
        </p:spPr>
        <p:txBody>
          <a:bodyPr>
            <a:normAutofit fontScale="70000" lnSpcReduction="20000"/>
          </a:bodyPr>
          <a:lstStyle/>
          <a:p>
            <a:pPr marL="0" indent="0" algn="just">
              <a:buNone/>
            </a:pPr>
            <a:r>
              <a:rPr lang="ru-RU" dirty="0" smtClean="0">
                <a:latin typeface="Times New Roman" panose="02020603050405020304" pitchFamily="18" charset="0"/>
                <a:cs typeface="Times New Roman" panose="02020603050405020304" pitchFamily="18" charset="0"/>
              </a:rPr>
              <a:t>1. Познавательно-коммуникативная деятельность: тематические беседы с рассматривание сюжетных картин и коррекционно-развивающие занятия по разделу АООП ДО  «Ознакомление с окружающим миром и развитие речи» согласно лексической теме «Профессии» (И.А. Морозова, М.А. Пушкарева «Ознакомление с окружающим миром. Конспекты занятий для работы с детьми с ЗПР 6 – 7 лет»); цикл бесед по </a:t>
            </a:r>
            <a:r>
              <a:rPr lang="ru-RU" dirty="0">
                <a:latin typeface="Times New Roman" panose="02020603050405020304" pitchFamily="18" charset="0"/>
                <a:cs typeface="Times New Roman" panose="02020603050405020304" pitchFamily="18" charset="0"/>
              </a:rPr>
              <a:t>ознакомлению детей с профессиональной </a:t>
            </a:r>
            <a:r>
              <a:rPr lang="ru-RU" dirty="0" smtClean="0">
                <a:latin typeface="Times New Roman" panose="02020603050405020304" pitchFamily="18" charset="0"/>
                <a:cs typeface="Times New Roman" panose="02020603050405020304" pitchFamily="18" charset="0"/>
              </a:rPr>
              <a:t>деятельностью представителей </a:t>
            </a:r>
            <a:r>
              <a:rPr lang="ru-RU" dirty="0">
                <a:latin typeface="Times New Roman" panose="02020603050405020304" pitchFamily="18" charset="0"/>
                <a:cs typeface="Times New Roman" panose="02020603050405020304" pitchFamily="18" charset="0"/>
              </a:rPr>
              <a:t>социальных </a:t>
            </a:r>
            <a:r>
              <a:rPr lang="ru-RU" dirty="0" smtClean="0">
                <a:latin typeface="Times New Roman" panose="02020603050405020304" pitchFamily="18" charset="0"/>
                <a:cs typeface="Times New Roman" panose="02020603050405020304" pitchFamily="18" charset="0"/>
              </a:rPr>
              <a:t>сфер близлежащего </a:t>
            </a:r>
            <a:r>
              <a:rPr lang="ru-RU" dirty="0">
                <a:latin typeface="Times New Roman" panose="02020603050405020304" pitchFamily="18" charset="0"/>
                <a:cs typeface="Times New Roman" panose="02020603050405020304" pitchFamily="18" charset="0"/>
              </a:rPr>
              <a:t>окружения.</a:t>
            </a:r>
          </a:p>
          <a:p>
            <a:pPr marL="0" indent="0" algn="just">
              <a:buNone/>
            </a:pPr>
            <a:r>
              <a:rPr lang="ru-RU" dirty="0" smtClean="0">
                <a:latin typeface="Times New Roman" panose="02020603050405020304" pitchFamily="18" charset="0"/>
                <a:cs typeface="Times New Roman" panose="02020603050405020304" pitchFamily="18" charset="0"/>
              </a:rPr>
              <a:t>2.  Игровая деятельность: «Я знаю 5 профессий», «Тише едешь, дальше будешь»,  и т.</a:t>
            </a:r>
          </a:p>
          <a:p>
            <a:pPr marL="0" indent="0" algn="just">
              <a:buNone/>
            </a:pPr>
            <a:r>
              <a:rPr lang="ru-RU" dirty="0" smtClean="0">
                <a:latin typeface="Times New Roman" panose="02020603050405020304" pitchFamily="18" charset="0"/>
                <a:cs typeface="Times New Roman" panose="02020603050405020304" pitchFamily="18" charset="0"/>
              </a:rPr>
              <a:t>3. Художественно-эстетическая деятельность: чтение стихотворений «Когда я вырасту», С. Маршак «Все профессии важны!», «Чтобы мама отпустила», «Профессии» и другие тематические стихотворения; рассказ «Елка», отгадывание загадок.</a:t>
            </a:r>
          </a:p>
          <a:p>
            <a:pPr marL="0" indent="0" algn="just">
              <a:buNone/>
            </a:pPr>
            <a:r>
              <a:rPr lang="ru-RU" dirty="0" smtClean="0">
                <a:latin typeface="Times New Roman" panose="02020603050405020304" pitchFamily="18" charset="0"/>
                <a:cs typeface="Times New Roman" panose="02020603050405020304" pitchFamily="18" charset="0"/>
              </a:rPr>
              <a:t>4. Изобразительная деятельность: раскраски профессий на выбор</a:t>
            </a:r>
            <a:r>
              <a:rPr lang="ru-RU" dirty="0" smtClean="0">
                <a:solidFill>
                  <a:srgbClr val="FF0000"/>
                </a:solidFill>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«Обведи по точкам», аппликация «Ящик с инструментами».</a:t>
            </a:r>
          </a:p>
          <a:p>
            <a:pPr marL="0" indent="0" algn="just">
              <a:buNone/>
            </a:pPr>
            <a:r>
              <a:rPr lang="ru-RU" dirty="0" smtClean="0">
                <a:latin typeface="Times New Roman" panose="02020603050405020304" pitchFamily="18" charset="0"/>
                <a:cs typeface="Times New Roman" panose="02020603050405020304" pitchFamily="18" charset="0"/>
              </a:rPr>
              <a:t>5. Двигательная деятельность: пальчиковая гимнастика физкультминутка «Профессии», координация речи с движением «Профессии», малоподвижная игра «Мы умеем…», игра «Сделай так» и т.д.</a:t>
            </a:r>
          </a:p>
          <a:p>
            <a:pPr marL="0" indent="0" algn="just">
              <a:buNone/>
            </a:pPr>
            <a:r>
              <a:rPr lang="ru-RU" dirty="0" smtClean="0">
                <a:latin typeface="Times New Roman" panose="02020603050405020304" pitchFamily="18" charset="0"/>
                <a:cs typeface="Times New Roman" panose="02020603050405020304" pitchFamily="18" charset="0"/>
              </a:rPr>
              <a:t>6. Просмотр презентации </a:t>
            </a:r>
            <a:r>
              <a:rPr lang="ru-RU" i="1" dirty="0" smtClean="0">
                <a:latin typeface="Times New Roman" panose="02020603050405020304" pitchFamily="18" charset="0"/>
                <a:cs typeface="Times New Roman" panose="02020603050405020304" pitchFamily="18" charset="0"/>
              </a:rPr>
              <a:t>«Все профессии важны, все </a:t>
            </a:r>
            <a:r>
              <a:rPr lang="ru-RU" i="1" smtClean="0">
                <a:latin typeface="Times New Roman" panose="02020603050405020304" pitchFamily="18" charset="0"/>
                <a:cs typeface="Times New Roman" panose="02020603050405020304" pitchFamily="18" charset="0"/>
              </a:rPr>
              <a:t>профессии нужны»</a:t>
            </a:r>
            <a:endParaRPr lang="ru-RU"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98315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6"/>
            <a:ext cx="10515600" cy="499372"/>
          </a:xfrm>
        </p:spPr>
        <p:txBody>
          <a:bodyPr>
            <a:normAutofit fontScale="90000"/>
          </a:bodyPr>
          <a:lstStyle/>
          <a:p>
            <a:pPr algn="ctr"/>
            <a:r>
              <a:rPr lang="ru-RU" i="1" dirty="0" smtClean="0">
                <a:latin typeface="Times New Roman" panose="02020603050405020304" pitchFamily="18" charset="0"/>
                <a:cs typeface="Times New Roman" panose="02020603050405020304" pitchFamily="18" charset="0"/>
              </a:rPr>
              <a:t>Перспективное планирование</a:t>
            </a:r>
            <a:endParaRPr lang="ru-RU" i="1"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710401611"/>
              </p:ext>
            </p:extLst>
          </p:nvPr>
        </p:nvGraphicFramePr>
        <p:xfrm>
          <a:off x="2786063" y="1042988"/>
          <a:ext cx="8886827" cy="1854200"/>
        </p:xfrm>
        <a:graphic>
          <a:graphicData uri="http://schemas.openxmlformats.org/drawingml/2006/table">
            <a:tbl>
              <a:tblPr firstRow="1" bandRow="1">
                <a:tableStyleId>{5C22544A-7EE6-4342-B048-85BDC9FD1C3A}</a:tableStyleId>
              </a:tblPr>
              <a:tblGrid>
                <a:gridCol w="2071687"/>
                <a:gridCol w="2214563"/>
                <a:gridCol w="4600577"/>
              </a:tblGrid>
              <a:tr h="370840">
                <a:tc>
                  <a:txBody>
                    <a:bodyPr/>
                    <a:lstStyle/>
                    <a:p>
                      <a:pPr algn="ctr"/>
                      <a:r>
                        <a:rPr lang="ru-RU" b="0" dirty="0" smtClean="0">
                          <a:latin typeface="Times New Roman" panose="02020603050405020304" pitchFamily="18" charset="0"/>
                          <a:cs typeface="Times New Roman" panose="02020603050405020304" pitchFamily="18" charset="0"/>
                        </a:rPr>
                        <a:t>Сроки проведения</a:t>
                      </a:r>
                      <a:endParaRPr lang="ru-RU" b="0" dirty="0">
                        <a:latin typeface="Times New Roman" panose="02020603050405020304" pitchFamily="18" charset="0"/>
                        <a:cs typeface="Times New Roman" panose="02020603050405020304" pitchFamily="18" charset="0"/>
                      </a:endParaRPr>
                    </a:p>
                  </a:txBody>
                  <a:tcPr/>
                </a:tc>
                <a:tc>
                  <a:txBody>
                    <a:bodyPr/>
                    <a:lstStyle/>
                    <a:p>
                      <a:pPr algn="ctr"/>
                      <a:r>
                        <a:rPr lang="ru-RU" b="0" dirty="0" smtClean="0">
                          <a:latin typeface="Times New Roman" panose="02020603050405020304" pitchFamily="18" charset="0"/>
                          <a:cs typeface="Times New Roman" panose="02020603050405020304" pitchFamily="18" charset="0"/>
                        </a:rPr>
                        <a:t>Вид деятельности</a:t>
                      </a:r>
                      <a:endParaRPr lang="ru-RU" b="0" dirty="0">
                        <a:latin typeface="Times New Roman" panose="02020603050405020304" pitchFamily="18" charset="0"/>
                        <a:cs typeface="Times New Roman" panose="02020603050405020304" pitchFamily="18" charset="0"/>
                      </a:endParaRPr>
                    </a:p>
                  </a:txBody>
                  <a:tcPr/>
                </a:tc>
                <a:tc>
                  <a:txBody>
                    <a:bodyPr/>
                    <a:lstStyle/>
                    <a:p>
                      <a:pPr algn="ctr"/>
                      <a:r>
                        <a:rPr lang="ru-RU" b="0" dirty="0" smtClean="0">
                          <a:latin typeface="Times New Roman" panose="02020603050405020304" pitchFamily="18" charset="0"/>
                          <a:cs typeface="Times New Roman" panose="02020603050405020304" pitchFamily="18" charset="0"/>
                        </a:rPr>
                        <a:t>Содержание</a:t>
                      </a:r>
                      <a:endParaRPr lang="ru-RU" b="0" dirty="0">
                        <a:latin typeface="Times New Roman" panose="02020603050405020304" pitchFamily="18" charset="0"/>
                        <a:cs typeface="Times New Roman" panose="02020603050405020304" pitchFamily="18" charset="0"/>
                      </a:endParaRPr>
                    </a:p>
                  </a:txBody>
                  <a:tcPr/>
                </a:tc>
              </a:tr>
              <a:tr h="370840">
                <a:tc>
                  <a:txBody>
                    <a:bodyPr/>
                    <a:lstStyle/>
                    <a:p>
                      <a:endParaRPr lang="ru-RU" dirty="0"/>
                    </a:p>
                  </a:txBody>
                  <a:tcPr/>
                </a:tc>
                <a:tc>
                  <a:txBody>
                    <a:bodyPr/>
                    <a:lstStyle/>
                    <a:p>
                      <a:endParaRPr lang="ru-RU" dirty="0"/>
                    </a:p>
                  </a:txBody>
                  <a:tcPr/>
                </a:tc>
                <a:tc>
                  <a:txBody>
                    <a:bodyPr/>
                    <a:lstStyle/>
                    <a:p>
                      <a:endParaRPr lang="ru-RU" dirty="0"/>
                    </a:p>
                  </a:txBody>
                  <a:tcPr/>
                </a:tc>
              </a:tr>
              <a:tr h="370840">
                <a:tc>
                  <a:txBody>
                    <a:bodyPr/>
                    <a:lstStyle/>
                    <a:p>
                      <a:endParaRPr lang="ru-RU" dirty="0"/>
                    </a:p>
                  </a:txBody>
                  <a:tcPr/>
                </a:tc>
                <a:tc>
                  <a:txBody>
                    <a:bodyPr/>
                    <a:lstStyle/>
                    <a:p>
                      <a:endParaRPr lang="ru-RU"/>
                    </a:p>
                  </a:txBody>
                  <a:tcPr/>
                </a:tc>
                <a:tc>
                  <a:txBody>
                    <a:bodyPr/>
                    <a:lstStyle/>
                    <a:p>
                      <a:endParaRPr lang="ru-RU"/>
                    </a:p>
                  </a:txBody>
                  <a:tcPr/>
                </a:tc>
              </a:tr>
              <a:tr h="370840">
                <a:tc>
                  <a:txBody>
                    <a:bodyPr/>
                    <a:lstStyle/>
                    <a:p>
                      <a:endParaRPr lang="ru-RU" dirty="0"/>
                    </a:p>
                  </a:txBody>
                  <a:tcPr/>
                </a:tc>
                <a:tc>
                  <a:txBody>
                    <a:bodyPr/>
                    <a:lstStyle/>
                    <a:p>
                      <a:endParaRPr lang="ru-RU"/>
                    </a:p>
                  </a:txBody>
                  <a:tcPr/>
                </a:tc>
                <a:tc>
                  <a:txBody>
                    <a:bodyPr/>
                    <a:lstStyle/>
                    <a:p>
                      <a:endParaRPr lang="ru-RU"/>
                    </a:p>
                  </a:txBody>
                  <a:tcPr/>
                </a:tc>
              </a:tr>
              <a:tr h="370840">
                <a:tc>
                  <a:txBody>
                    <a:bodyPr/>
                    <a:lstStyle/>
                    <a:p>
                      <a:endParaRPr lang="ru-RU" dirty="0"/>
                    </a:p>
                  </a:txBody>
                  <a:tcPr/>
                </a:tc>
                <a:tc>
                  <a:txBody>
                    <a:bodyPr/>
                    <a:lstStyle/>
                    <a:p>
                      <a:endParaRPr lang="ru-RU"/>
                    </a:p>
                  </a:txBody>
                  <a:tcPr/>
                </a:tc>
                <a:tc>
                  <a:txBody>
                    <a:bodyPr/>
                    <a:lstStyle/>
                    <a:p>
                      <a:endParaRPr lang="ru-RU" dirty="0"/>
                    </a:p>
                  </a:txBody>
                  <a:tcPr/>
                </a:tc>
              </a:tr>
            </a:tbl>
          </a:graphicData>
        </a:graphic>
      </p:graphicFrame>
    </p:spTree>
    <p:extLst>
      <p:ext uri="{BB962C8B-B14F-4D97-AF65-F5344CB8AC3E}">
        <p14:creationId xmlns:p14="http://schemas.microsoft.com/office/powerpoint/2010/main" val="3596560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280092"/>
            <a:ext cx="12192000" cy="7418183"/>
          </a:xfrm>
          <a:prstGeom prst="rect">
            <a:avLst/>
          </a:prstGeom>
        </p:spPr>
      </p:pic>
      <p:sp>
        <p:nvSpPr>
          <p:cNvPr id="2" name="Заголовок 1"/>
          <p:cNvSpPr>
            <a:spLocks noGrp="1"/>
          </p:cNvSpPr>
          <p:nvPr>
            <p:ph type="title"/>
          </p:nvPr>
        </p:nvSpPr>
        <p:spPr>
          <a:xfrm>
            <a:off x="838200" y="365125"/>
            <a:ext cx="10515600" cy="49213"/>
          </a:xfrm>
        </p:spPr>
        <p:txBody>
          <a:bodyPr>
            <a:normAutofit fontScale="90000"/>
          </a:bodyPr>
          <a:lstStyle/>
          <a:p>
            <a:endParaRPr lang="ru-RU" dirty="0"/>
          </a:p>
        </p:txBody>
      </p:sp>
      <p:sp>
        <p:nvSpPr>
          <p:cNvPr id="3" name="Объект 2"/>
          <p:cNvSpPr>
            <a:spLocks noGrp="1"/>
          </p:cNvSpPr>
          <p:nvPr>
            <p:ph idx="1"/>
          </p:nvPr>
        </p:nvSpPr>
        <p:spPr>
          <a:xfrm>
            <a:off x="2800350" y="571500"/>
            <a:ext cx="8553450" cy="5605463"/>
          </a:xfrm>
        </p:spPr>
        <p:txBody>
          <a:bodyPr/>
          <a:lstStyle/>
          <a:p>
            <a:endParaRPr lang="ru-RU" dirty="0"/>
          </a:p>
        </p:txBody>
      </p:sp>
    </p:spTree>
    <p:extLst>
      <p:ext uri="{BB962C8B-B14F-4D97-AF65-F5344CB8AC3E}">
        <p14:creationId xmlns:p14="http://schemas.microsoft.com/office/powerpoint/2010/main" val="35965601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451</Words>
  <Application>Microsoft Office PowerPoint</Application>
  <PresentationFormat>Широкоэкранный</PresentationFormat>
  <Paragraphs>58</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 «Все профессии важны»</vt:lpstr>
      <vt:lpstr>Актуальность</vt:lpstr>
      <vt:lpstr>Паспорт проекта</vt:lpstr>
      <vt:lpstr>Презентация PowerPoint</vt:lpstr>
      <vt:lpstr>Цель: расширения представлений дошкольников о профессиях и труде людей, развить любознательность и творческие умения детей посредствам проектной деятельности. </vt:lpstr>
      <vt:lpstr>Этапы реализации проекта.</vt:lpstr>
      <vt:lpstr>Содержание</vt:lpstr>
      <vt:lpstr>Перспективное планирование</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«Все профессии важны»</dc:title>
  <dc:creator>acer</dc:creator>
  <cp:lastModifiedBy>acer</cp:lastModifiedBy>
  <cp:revision>7</cp:revision>
  <dcterms:created xsi:type="dcterms:W3CDTF">2023-04-03T16:00:17Z</dcterms:created>
  <dcterms:modified xsi:type="dcterms:W3CDTF">2023-05-05T16:41:58Z</dcterms:modified>
</cp:coreProperties>
</file>