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72A39DA-E1F6-4614-9D11-88364E0A19DE}" type="datetimeFigureOut">
              <a:rPr lang="ru-RU" smtClean="0"/>
              <a:t>27.05.2024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6DFCCFA-F71A-446D-BF38-DD2927719A2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692696"/>
            <a:ext cx="849694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   Долгосрочный проект  по теме:</a:t>
            </a:r>
          </a:p>
          <a:p>
            <a:r>
              <a:rPr lang="ru-RU" sz="4800" b="1" dirty="0" smtClean="0">
                <a:solidFill>
                  <a:srgbClr val="0000CC"/>
                </a:solidFill>
                <a:latin typeface="Monotype Corsiva" pitchFamily="66" charset="0"/>
              </a:rPr>
              <a:t> «Вкусные» деревья и кустарники </a:t>
            </a:r>
          </a:p>
          <a:p>
            <a:r>
              <a:rPr lang="ru-RU" sz="4800" b="1" dirty="0">
                <a:solidFill>
                  <a:srgbClr val="0000CC"/>
                </a:solidFill>
                <a:latin typeface="Monotype Corsiva" pitchFamily="66" charset="0"/>
              </a:rPr>
              <a:t> </a:t>
            </a:r>
            <a:r>
              <a:rPr lang="ru-RU" sz="4800" b="1" dirty="0" smtClean="0">
                <a:solidFill>
                  <a:srgbClr val="0000CC"/>
                </a:solidFill>
                <a:latin typeface="Monotype Corsiva" pitchFamily="66" charset="0"/>
              </a:rPr>
              <a:t>                 нашего села»  </a:t>
            </a:r>
          </a:p>
          <a:p>
            <a:endParaRPr lang="ru-RU" sz="4800" b="1" dirty="0">
              <a:solidFill>
                <a:srgbClr val="0000CC"/>
              </a:solidFill>
              <a:latin typeface="Monotype Corsiva" pitchFamily="66" charset="0"/>
            </a:endParaRPr>
          </a:p>
          <a:p>
            <a:r>
              <a:rPr lang="ru-RU" sz="3200" b="1" dirty="0" smtClean="0">
                <a:solidFill>
                  <a:srgbClr val="0000CC"/>
                </a:solidFill>
                <a:latin typeface="Monotype Corsiva" pitchFamily="66" charset="0"/>
              </a:rPr>
              <a:t>Сроки реализации: 09. 2023 – 05. 2024 </a:t>
            </a:r>
            <a:r>
              <a:rPr lang="ru-RU" sz="3200" b="1" dirty="0" err="1" smtClean="0">
                <a:solidFill>
                  <a:srgbClr val="0000CC"/>
                </a:solidFill>
                <a:latin typeface="Monotype Corsiva" pitchFamily="66" charset="0"/>
              </a:rPr>
              <a:t>г.г</a:t>
            </a:r>
            <a:r>
              <a:rPr lang="ru-RU" sz="3200" b="1" dirty="0" smtClean="0">
                <a:solidFill>
                  <a:srgbClr val="0000CC"/>
                </a:solidFill>
                <a:latin typeface="Monotype Corsiva" pitchFamily="66" charset="0"/>
              </a:rPr>
              <a:t>.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Monotype Corsiva" pitchFamily="66" charset="0"/>
              </a:rPr>
              <a:t>Место проведения : </a:t>
            </a:r>
          </a:p>
          <a:p>
            <a:r>
              <a:rPr lang="ru-RU" sz="3200" b="1" dirty="0" smtClean="0">
                <a:solidFill>
                  <a:srgbClr val="0000CC"/>
                </a:solidFill>
                <a:latin typeface="Monotype Corsiva" pitchFamily="66" charset="0"/>
              </a:rPr>
              <a:t>МКОУ «СОШ с. Сасыколи  им. </a:t>
            </a:r>
            <a:r>
              <a:rPr lang="ru-RU" sz="3200" b="1" dirty="0" err="1" smtClean="0">
                <a:solidFill>
                  <a:srgbClr val="0000CC"/>
                </a:solidFill>
                <a:latin typeface="Monotype Corsiva" pitchFamily="66" charset="0"/>
              </a:rPr>
              <a:t>Г.Г.Коноплёва</a:t>
            </a:r>
            <a:r>
              <a:rPr lang="ru-RU" sz="3200" b="1" dirty="0" smtClean="0">
                <a:solidFill>
                  <a:srgbClr val="0000CC"/>
                </a:solidFill>
                <a:latin typeface="Monotype Corsiva" pitchFamily="66" charset="0"/>
              </a:rPr>
              <a:t>»</a:t>
            </a:r>
          </a:p>
          <a:p>
            <a:r>
              <a:rPr lang="ru-RU" sz="3200" b="1" dirty="0">
                <a:solidFill>
                  <a:srgbClr val="0000CC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0000CC"/>
                </a:solidFill>
                <a:latin typeface="Monotype Corsiva" pitchFamily="66" charset="0"/>
              </a:rPr>
              <a:t>                         младшая «В» группа</a:t>
            </a:r>
          </a:p>
          <a:p>
            <a:endParaRPr lang="ru-RU" sz="3200" b="1" dirty="0">
              <a:solidFill>
                <a:srgbClr val="0000CC"/>
              </a:solidFill>
              <a:latin typeface="Monotype Corsiva" pitchFamily="66" charset="0"/>
            </a:endParaRPr>
          </a:p>
          <a:p>
            <a:r>
              <a:rPr lang="ru-RU" sz="3200" b="1" dirty="0" smtClean="0">
                <a:solidFill>
                  <a:srgbClr val="0000CC"/>
                </a:solidFill>
                <a:latin typeface="Monotype Corsiva" pitchFamily="66" charset="0"/>
              </a:rPr>
              <a:t>Воспитатель: Чаплыгина Г.А.</a:t>
            </a:r>
            <a:endParaRPr lang="ru-RU" sz="3200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11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720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ИЗО деятельность и ручной труд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5040560" cy="244659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861048"/>
            <a:ext cx="5580112" cy="257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66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645024"/>
            <a:ext cx="5925754" cy="273630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00" y="476671"/>
            <a:ext cx="5400600" cy="305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14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4382433" cy="335493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916434"/>
            <a:ext cx="4883652" cy="351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3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5255815" cy="24269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690" y="2492896"/>
            <a:ext cx="6510254" cy="3971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64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79208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Продукт реализации проекта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44824"/>
            <a:ext cx="3739393" cy="4581128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4133985" cy="2848387"/>
          </a:xfrm>
        </p:spPr>
      </p:pic>
    </p:spTree>
    <p:extLst>
      <p:ext uri="{BB962C8B-B14F-4D97-AF65-F5344CB8AC3E}">
        <p14:creationId xmlns:p14="http://schemas.microsoft.com/office/powerpoint/2010/main" val="3429140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36712"/>
            <a:ext cx="4001259" cy="51845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836712"/>
            <a:ext cx="3804602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68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4562418" cy="331236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212976"/>
            <a:ext cx="5148063" cy="333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73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5652120" cy="3224524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356992"/>
            <a:ext cx="5134009" cy="3240360"/>
          </a:xfrm>
        </p:spPr>
      </p:pic>
    </p:spTree>
    <p:extLst>
      <p:ext uri="{BB962C8B-B14F-4D97-AF65-F5344CB8AC3E}">
        <p14:creationId xmlns:p14="http://schemas.microsoft.com/office/powerpoint/2010/main" val="3300000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8352159" cy="5182467"/>
          </a:xfrm>
        </p:spPr>
      </p:pic>
      <p:sp>
        <p:nvSpPr>
          <p:cNvPr id="6" name="TextBox 5"/>
          <p:cNvSpPr txBox="1"/>
          <p:nvPr/>
        </p:nvSpPr>
        <p:spPr>
          <a:xfrm>
            <a:off x="899592" y="1268760"/>
            <a:ext cx="39340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внимание!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271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19817" y="332656"/>
            <a:ext cx="813690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Тип проекта: информационно-исследовательский, творческий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Цели: формирование понимания значимости деревьев и кустарников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в природе и жизни человека.</a:t>
            </a:r>
          </a:p>
          <a:p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Задачи: расширение и систематизация знаний детей о плодовых 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деревьях и кустарниках , растущих в садах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родного края, их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характерных  особенностях;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воспитание бережного отношения к деревьям и кустарникам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как неотъемлемой части экологической системы;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активизация роли родителей в экологическом воспитании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детей;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развитие умения получать информацию разными способами 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и из разных источников;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развитие умения делать выводы, формирование навыков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исследовательской деятельности;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развитие познавательных процессов, творческих 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способностей, расширение и обогащение словарного запаса.</a:t>
            </a:r>
          </a:p>
          <a:p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50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08912" cy="482453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Актуальность. </a:t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В настоящее время  очень много внимания уделяется усилению экологического воспитания  жителей  нашей страны. А где, как не в детском саду начинать воспитывать экологически грамотного гражданина?  Люди привыкли  чаще брать у природы, чем отдавать. Варварское отношение как взрослых, так и детей ко всему живому, ведёт к экологической катастрофе. Поэтому очень важно с ранних лет развивать в детях умение созерцать природу, наслаждаться ею, ценить те блага, которые она нам даёт., разумно пользуясь ими без вреда  для своего здоровья  и окружающего мира.</a:t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</a:br>
            <a:endParaRPr lang="ru-RU" sz="28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333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260648"/>
            <a:ext cx="813690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Стратегии реализации проекта</a:t>
            </a:r>
          </a:p>
          <a:p>
            <a:pPr marL="514350" indent="-514350">
              <a:buAutoNum type="arabicPeriod"/>
            </a:pPr>
            <a:r>
              <a:rPr lang="ru-RU" sz="2600" u="sng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Информационный этап</a:t>
            </a:r>
          </a:p>
          <a:p>
            <a:r>
              <a:rPr lang="ru-RU" sz="26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(наблюдение, экскурсии по домашнему саду, беседы, </a:t>
            </a:r>
          </a:p>
          <a:p>
            <a:r>
              <a:rPr lang="ru-RU" sz="26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просмотр </a:t>
            </a:r>
          </a:p>
          <a:p>
            <a:r>
              <a:rPr lang="ru-RU" sz="26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презентаций, рассматривание картинок и иллюстраций).</a:t>
            </a: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2. </a:t>
            </a:r>
            <a:r>
              <a:rPr lang="ru-RU" sz="2600" u="sng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Творческий этап</a:t>
            </a:r>
          </a:p>
          <a:p>
            <a:r>
              <a:rPr lang="ru-RU" sz="26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(сбор и засушивание листьев, сбор природного материала               </a:t>
            </a:r>
          </a:p>
          <a:p>
            <a:r>
              <a:rPr lang="ru-RU" sz="26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( косточки от фруктов) изготовление поделок, фотографий,</a:t>
            </a:r>
          </a:p>
          <a:p>
            <a:r>
              <a:rPr lang="ru-RU" sz="26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раскрашивание трафаретов, игры, чтение рассказов, сказок  </a:t>
            </a:r>
          </a:p>
          <a:p>
            <a:r>
              <a:rPr lang="ru-RU" sz="26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отгадывание загадок ).</a:t>
            </a: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3. </a:t>
            </a:r>
            <a:r>
              <a:rPr lang="ru-RU" sz="2600" u="sng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Итоговый этап</a:t>
            </a:r>
          </a:p>
          <a:p>
            <a:r>
              <a:rPr lang="ru-RU" sz="26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Организация выставки поделок из природного материала.</a:t>
            </a:r>
          </a:p>
          <a:p>
            <a:r>
              <a:rPr lang="ru-RU" sz="26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Оформление альбома «Вкусные» деревья и кустарники </a:t>
            </a:r>
          </a:p>
          <a:p>
            <a:r>
              <a:rPr lang="ru-RU" sz="2600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нашего села».</a:t>
            </a:r>
          </a:p>
          <a:p>
            <a:pPr marL="342900" indent="-342900">
              <a:buFontTx/>
              <a:buChar char="-"/>
            </a:pPr>
            <a:endParaRPr lang="ru-RU" sz="2600" dirty="0" smtClean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  <a:p>
            <a:r>
              <a:rPr lang="ru-RU" sz="2600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</a:t>
            </a:r>
          </a:p>
          <a:p>
            <a:r>
              <a:rPr lang="ru-RU" sz="2400" dirty="0">
                <a:latin typeface="Monotype Corsiva" pitchFamily="66" charset="0"/>
              </a:rPr>
              <a:t> </a:t>
            </a:r>
            <a:r>
              <a:rPr lang="ru-RU" sz="2400" dirty="0" smtClean="0">
                <a:latin typeface="Monotype Corsiva" pitchFamily="66" charset="0"/>
              </a:rPr>
              <a:t>      </a:t>
            </a:r>
            <a:endParaRPr lang="ru-RU" sz="24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54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280920" cy="6048672"/>
          </a:xfrm>
        </p:spPr>
        <p:txBody>
          <a:bodyPr>
            <a:normAutofit lnSpcReduction="10000"/>
          </a:bodyPr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prstClr val="black"/>
                </a:solidFill>
                <a:latin typeface="Monotype Corsiva" pitchFamily="66" charset="0"/>
              </a:rPr>
              <a:t>Прогнозируемые результаты: </a:t>
            </a:r>
          </a:p>
          <a:p>
            <a:pPr lvl="0" indent="-34290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dirty="0">
                <a:solidFill>
                  <a:prstClr val="black"/>
                </a:solidFill>
                <a:latin typeface="Monotype Corsiva" pitchFamily="66" charset="0"/>
              </a:rPr>
              <a:t>дети знают, что плодовые деревья  и кустарники растут в саду, за ними нужно ухаживать (поливать, обрезать, опрыскивать, собирать плоды</a:t>
            </a: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);</a:t>
            </a:r>
          </a:p>
          <a:p>
            <a:pPr lvl="0" indent="-34290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дети знают названия плодовых деревьев и кустарников ,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    растущих в садах родного края; </a:t>
            </a:r>
          </a:p>
          <a:p>
            <a:pPr lvl="0" indent="-34290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дети эмоционально реагируют на различные ситуации: задают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     вопросы, восхищаются красотой деревьев и кустарников, с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    удовольствием играют в игры, участвуют в творческой работе);</a:t>
            </a:r>
          </a:p>
          <a:p>
            <a:pPr lvl="0" indent="-34290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у детей развиваются воображение, эстетический вкус, мелкая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     моторика, аккуратность, усидчивость, трудолюбие  во время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    изобразительной деятельности и ручного труда;</a:t>
            </a:r>
          </a:p>
          <a:p>
            <a:pPr lvl="0" indent="-34290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у детей воспитывается бережное отношение к природе, желание и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     умение видеть и слышать природу, получать эмоциональное 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    удовольствие от её красоты и неповторимости;</a:t>
            </a:r>
          </a:p>
          <a:p>
            <a:pPr lvl="0" indent="-34290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привлечение родителей к работе по проекту способствует сплочению детей и </a:t>
            </a:r>
            <a:r>
              <a:rPr lang="ru-RU" dirty="0" err="1" smtClean="0">
                <a:solidFill>
                  <a:prstClr val="black"/>
                </a:solidFill>
                <a:latin typeface="Monotype Corsiva" pitchFamily="66" charset="0"/>
              </a:rPr>
              <a:t>взрослых,а</a:t>
            </a: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 также на родительском примере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dirty="0">
                <a:solidFill>
                  <a:prstClr val="black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Monotype Corsiva" pitchFamily="66" charset="0"/>
              </a:rPr>
              <a:t>    дети учатся быть активными и ответственными. </a:t>
            </a:r>
            <a:endParaRPr lang="ru-RU" dirty="0">
              <a:solidFill>
                <a:prstClr val="black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545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600690" cy="6480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ФОТООТЧЁТ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08912" cy="54006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Подбор, рассматривание  фотографий с изображением фруктовых деревьев и кустарников  и их плодов</a:t>
            </a:r>
          </a:p>
          <a:p>
            <a:endParaRPr lang="ru-RU" sz="2000" b="1" dirty="0">
              <a:latin typeface="Monotype Corsiva" pitchFamily="66" charset="0"/>
            </a:endParaRPr>
          </a:p>
          <a:p>
            <a:endParaRPr lang="ru-RU" sz="2000" b="1" dirty="0"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76903"/>
            <a:ext cx="2304256" cy="2304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509120"/>
            <a:ext cx="3131840" cy="18399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190" y="3573015"/>
            <a:ext cx="2782809" cy="27828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561757"/>
            <a:ext cx="2464579" cy="17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29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08912" cy="50405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Сбор и засушивание листьев 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1838036"/>
            <a:ext cx="7416800" cy="3424816"/>
          </a:xfrm>
        </p:spPr>
      </p:pic>
    </p:spTree>
    <p:extLst>
      <p:ext uri="{BB962C8B-B14F-4D97-AF65-F5344CB8AC3E}">
        <p14:creationId xmlns:p14="http://schemas.microsoft.com/office/powerpoint/2010/main" val="4089962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          Игры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052736"/>
            <a:ext cx="3898522" cy="18002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268760"/>
            <a:ext cx="2304256" cy="47251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996952"/>
            <a:ext cx="2304256" cy="335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1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72008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Фотографирование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3420194" cy="45602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764704"/>
            <a:ext cx="2519026" cy="5589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5908630"/>
            <a:ext cx="37785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Персик осенью и весной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059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208</TotalTime>
  <Words>446</Words>
  <Application>Microsoft Office PowerPoint</Application>
  <PresentationFormat>Экран (4:3)</PresentationFormat>
  <Paragraphs>69</Paragraphs>
  <Slides>18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Остин</vt:lpstr>
      <vt:lpstr>Презентация PowerPoint</vt:lpstr>
      <vt:lpstr>Презентация PowerPoint</vt:lpstr>
      <vt:lpstr>Актуальность.  В настоящее время  очень много внимания уделяется усилению экологического воспитания  жителей  нашей страны. А где, как не в детском саду начинать воспитывать экологически грамотного гражданина?  Люди привыкли  чаще брать у природы, чем отдавать. Варварское отношение как взрослых, так и детей ко всему живому, ведёт к экологической катастрофе. Поэтому очень важно с ранних лет развивать в детях умение созерцать природу, наслаждаться ею, ценить те блага, которые она нам даёт., разумно пользуясь ими без вреда  для своего здоровья  и окружающего мира. </vt:lpstr>
      <vt:lpstr>Презентация PowerPoint</vt:lpstr>
      <vt:lpstr>Презентация PowerPoint</vt:lpstr>
      <vt:lpstr>ФОТООТЧЁТ</vt:lpstr>
      <vt:lpstr>Сбор и засушивание листьев </vt:lpstr>
      <vt:lpstr>           Игры</vt:lpstr>
      <vt:lpstr>Фотографирование</vt:lpstr>
      <vt:lpstr>ИЗО деятельность и ручной труд</vt:lpstr>
      <vt:lpstr>Презентация PowerPoint</vt:lpstr>
      <vt:lpstr>Презентация PowerPoint</vt:lpstr>
      <vt:lpstr>Презентация PowerPoint</vt:lpstr>
      <vt:lpstr>Продукт реализации проекта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Галина</cp:lastModifiedBy>
  <cp:revision>19</cp:revision>
  <dcterms:created xsi:type="dcterms:W3CDTF">2024-05-23T09:41:03Z</dcterms:created>
  <dcterms:modified xsi:type="dcterms:W3CDTF">2024-05-27T09:43:25Z</dcterms:modified>
</cp:coreProperties>
</file>