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2"/>
  </p:notesMasterIdLst>
  <p:sldIdLst>
    <p:sldId id="378" r:id="rId2"/>
    <p:sldId id="379" r:id="rId3"/>
    <p:sldId id="380" r:id="rId4"/>
    <p:sldId id="382" r:id="rId5"/>
    <p:sldId id="381" r:id="rId6"/>
    <p:sldId id="384" r:id="rId7"/>
    <p:sldId id="385" r:id="rId8"/>
    <p:sldId id="386" r:id="rId9"/>
    <p:sldId id="387" r:id="rId10"/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7" r:id="rId21"/>
    <p:sldId id="269" r:id="rId22"/>
    <p:sldId id="270" r:id="rId23"/>
    <p:sldId id="271" r:id="rId24"/>
    <p:sldId id="272" r:id="rId25"/>
    <p:sldId id="275" r:id="rId26"/>
    <p:sldId id="273" r:id="rId27"/>
    <p:sldId id="274" r:id="rId28"/>
    <p:sldId id="276" r:id="rId29"/>
    <p:sldId id="277" r:id="rId30"/>
    <p:sldId id="283" r:id="rId31"/>
    <p:sldId id="284" r:id="rId32"/>
    <p:sldId id="285" r:id="rId33"/>
    <p:sldId id="286" r:id="rId34"/>
    <p:sldId id="287" r:id="rId35"/>
    <p:sldId id="289" r:id="rId36"/>
    <p:sldId id="290" r:id="rId37"/>
    <p:sldId id="291" r:id="rId38"/>
    <p:sldId id="292" r:id="rId39"/>
    <p:sldId id="296" r:id="rId40"/>
    <p:sldId id="305" r:id="rId41"/>
    <p:sldId id="297" r:id="rId42"/>
    <p:sldId id="298" r:id="rId43"/>
    <p:sldId id="299" r:id="rId44"/>
    <p:sldId id="300" r:id="rId45"/>
    <p:sldId id="301" r:id="rId46"/>
    <p:sldId id="303" r:id="rId47"/>
    <p:sldId id="304" r:id="rId48"/>
    <p:sldId id="306" r:id="rId49"/>
    <p:sldId id="314" r:id="rId50"/>
    <p:sldId id="315" r:id="rId51"/>
    <p:sldId id="316" r:id="rId52"/>
    <p:sldId id="322" r:id="rId53"/>
    <p:sldId id="324" r:id="rId54"/>
    <p:sldId id="326" r:id="rId55"/>
    <p:sldId id="335" r:id="rId56"/>
    <p:sldId id="337" r:id="rId57"/>
    <p:sldId id="339" r:id="rId58"/>
    <p:sldId id="340" r:id="rId59"/>
    <p:sldId id="344" r:id="rId60"/>
    <p:sldId id="338" r:id="rId61"/>
    <p:sldId id="336" r:id="rId62"/>
    <p:sldId id="341" r:id="rId63"/>
    <p:sldId id="343" r:id="rId64"/>
    <p:sldId id="346" r:id="rId65"/>
    <p:sldId id="351" r:id="rId66"/>
    <p:sldId id="352" r:id="rId67"/>
    <p:sldId id="353" r:id="rId68"/>
    <p:sldId id="354" r:id="rId69"/>
    <p:sldId id="355" r:id="rId70"/>
    <p:sldId id="356" r:id="rId71"/>
    <p:sldId id="357" r:id="rId72"/>
    <p:sldId id="358" r:id="rId73"/>
    <p:sldId id="359" r:id="rId74"/>
    <p:sldId id="360" r:id="rId75"/>
    <p:sldId id="361" r:id="rId76"/>
    <p:sldId id="362" r:id="rId77"/>
    <p:sldId id="364" r:id="rId78"/>
    <p:sldId id="365" r:id="rId79"/>
    <p:sldId id="366" r:id="rId80"/>
    <p:sldId id="367" r:id="rId81"/>
    <p:sldId id="368" r:id="rId82"/>
    <p:sldId id="369" r:id="rId83"/>
    <p:sldId id="370" r:id="rId84"/>
    <p:sldId id="371" r:id="rId85"/>
    <p:sldId id="372" r:id="rId86"/>
    <p:sldId id="373" r:id="rId87"/>
    <p:sldId id="374" r:id="rId88"/>
    <p:sldId id="375" r:id="rId89"/>
    <p:sldId id="376" r:id="rId90"/>
    <p:sldId id="383" r:id="rId9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7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A51F5-591C-4B70-AA2E-9A0D09837D59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62E9A-C3FF-4A4B-9F68-E90A804BF4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74A48-C115-4683-B9C4-0C891A9D426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74A48-C115-4683-B9C4-0C891A9D426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E17E6-3AF1-4EAA-92C7-1C06DF3E12A9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E17E6-3AF1-4EAA-92C7-1C06DF3E12A9}" type="slidenum">
              <a:rPr lang="ru-RU" smtClean="0"/>
              <a:pPr/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E17E6-3AF1-4EAA-92C7-1C06DF3E12A9}" type="slidenum">
              <a:rPr lang="ru-RU" smtClean="0"/>
              <a:pPr/>
              <a:t>53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11" Type="http://schemas.openxmlformats.org/officeDocument/2006/relationships/image" Target="../media/image96.jpe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3" Type="http://schemas.openxmlformats.org/officeDocument/2006/relationships/image" Target="../media/image142.jpeg"/><Relationship Id="rId7" Type="http://schemas.openxmlformats.org/officeDocument/2006/relationships/image" Target="../media/image146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5.jpeg"/><Relationship Id="rId11" Type="http://schemas.openxmlformats.org/officeDocument/2006/relationships/image" Target="../media/image150.jpeg"/><Relationship Id="rId5" Type="http://schemas.openxmlformats.org/officeDocument/2006/relationships/image" Target="../media/image144.jpeg"/><Relationship Id="rId10" Type="http://schemas.openxmlformats.org/officeDocument/2006/relationships/image" Target="../media/image149.jpeg"/><Relationship Id="rId4" Type="http://schemas.openxmlformats.org/officeDocument/2006/relationships/image" Target="../media/image143.jpeg"/><Relationship Id="rId9" Type="http://schemas.openxmlformats.org/officeDocument/2006/relationships/image" Target="../media/image14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2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1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5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0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4.jpeg"/><Relationship Id="rId4" Type="http://schemas.openxmlformats.org/officeDocument/2006/relationships/image" Target="../media/image19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7.jpeg"/><Relationship Id="rId4" Type="http://schemas.openxmlformats.org/officeDocument/2006/relationships/image" Target="../media/image196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0.jpeg"/><Relationship Id="rId4" Type="http://schemas.openxmlformats.org/officeDocument/2006/relationships/image" Target="../media/image19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.jpeg"/><Relationship Id="rId5" Type="http://schemas.openxmlformats.org/officeDocument/2006/relationships/image" Target="../media/image203.jpeg"/><Relationship Id="rId4" Type="http://schemas.openxmlformats.org/officeDocument/2006/relationships/image" Target="../media/image202.jpe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jpeg"/><Relationship Id="rId3" Type="http://schemas.openxmlformats.org/officeDocument/2006/relationships/image" Target="../media/image205.jpeg"/><Relationship Id="rId7" Type="http://schemas.openxmlformats.org/officeDocument/2006/relationships/image" Target="../media/image209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8.jpeg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Pictures\флаги россии\флаг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1567825"/>
            <a:ext cx="8100392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Этапы, формы и методы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патриотического воспитания дошкольников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Представление опыта работы детского сада по патриотическому воспитанию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Системная  «паутинка» к проекту «Самолёты»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92420470"/>
              </p:ext>
            </p:extLst>
          </p:nvPr>
        </p:nvGraphicFramePr>
        <p:xfrm>
          <a:off x="539553" y="836712"/>
          <a:ext cx="8136903" cy="5256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301"/>
                <a:gridCol w="2712301"/>
                <a:gridCol w="2712301"/>
              </a:tblGrid>
              <a:tr h="172274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Выставка детских работ к празднику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П/и «Самолёты»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Рисование «Звёзды для самолёта»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09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 «Самолёты»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8289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Папка – передвижка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«Слава Защитникам Отечества»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Д/и «Составь картинку»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Привлечение родителей, как спонсоров для приобретения материалов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497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35" y="-16951"/>
            <a:ext cx="7146329" cy="68749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282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41" y="0"/>
            <a:ext cx="754671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398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33" y="0"/>
            <a:ext cx="4106333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350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729" y="0"/>
            <a:ext cx="5194542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351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400" y="0"/>
            <a:ext cx="55872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609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4430"/>
            <a:ext cx="9144000" cy="69124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4763"/>
            <a:ext cx="1652625" cy="23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20823"/>
            <a:ext cx="1652626" cy="234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687" y="2042976"/>
            <a:ext cx="1652625" cy="23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212976"/>
            <a:ext cx="1652625" cy="23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23" y="4188521"/>
            <a:ext cx="1652625" cy="23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216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444"/>
            <a:ext cx="9144000" cy="54751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84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444"/>
            <a:ext cx="9144000" cy="54751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37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esktopwallpapers.org.ua-6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686800" cy="266429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«Моя семья»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Воспитатель Прошутинская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Елена Викторовна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младшая группа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Admin\Pictures\флаги россии\флаг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4"/>
          <p:cNvSpPr>
            <a:spLocks noGrp="1"/>
          </p:cNvSpPr>
          <p:nvPr>
            <p:ph idx="1"/>
          </p:nvPr>
        </p:nvSpPr>
        <p:spPr>
          <a:xfrm>
            <a:off x="0" y="152400"/>
            <a:ext cx="9296400" cy="6705600"/>
          </a:xfrm>
        </p:spPr>
        <p:txBody>
          <a:bodyPr>
            <a:normAutofit fontScale="47500" lnSpcReduction="20000"/>
          </a:bodyPr>
          <a:lstStyle/>
          <a:p>
            <a:pPr lvl="1"/>
            <a:endParaRPr lang="ru-RU" sz="38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Вся семья вместе, …………………………………</a:t>
            </a:r>
          </a:p>
          <a:p>
            <a:pPr lvl="1">
              <a:buNone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Дерево держится корнями,………………………..</a:t>
            </a:r>
          </a:p>
          <a:p>
            <a:pPr lvl="1">
              <a:buNone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При солнышке тепло, ……………………………..</a:t>
            </a:r>
          </a:p>
          <a:p>
            <a:pPr lvl="1">
              <a:buNone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Человек без родины, ………………………………</a:t>
            </a:r>
          </a:p>
          <a:p>
            <a:pPr lvl="1">
              <a:buNone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Для Родины своей ни сил, ………………………..</a:t>
            </a:r>
          </a:p>
          <a:p>
            <a:pPr lvl="1">
              <a:buNone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Родная земля и …………………………………….</a:t>
            </a:r>
          </a:p>
          <a:p>
            <a:pPr lvl="1"/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Сражайся смело ……………………………………</a:t>
            </a:r>
          </a:p>
          <a:p>
            <a:pPr lvl="1">
              <a:buNone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На печи не храбрись, ………………………………</a:t>
            </a:r>
          </a:p>
          <a:p>
            <a:pPr lvl="1">
              <a:buNone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На смелого собака лает, ……………………………</a:t>
            </a:r>
            <a:endParaRPr lang="ru-RU" sz="51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6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57200"/>
            <a:ext cx="8593016" cy="84124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предпосылок нравственно-патриотического воспитания детей  через знакомство с семьей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3" name="Picture 1" descr="C:\Users\Home\Documents\группа радуга\1 мл\DSC043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2333625"/>
            <a:ext cx="4343400" cy="3257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68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Рассматривали  иллюстрации к дню защитника отечества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Home\Documents\группа радуга\1 мл\DSC045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 rot="21182524">
            <a:off x="354466" y="1799067"/>
            <a:ext cx="4191000" cy="3143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5" name="Picture 5" descr="C:\Users\Home\Documents\группа радуга\1 мл\DSC045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99992" y="3284984"/>
            <a:ext cx="4343400" cy="3257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6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Подарки для пап к Дню защитника отечества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Home\Documents\группа радуга\1 мл\DSC045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4008" y="2330481"/>
            <a:ext cx="4347592" cy="32606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 descr="C:\Users\Home\Documents\группа радуга\1 мл\DSC0451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 rot="20948056">
            <a:off x="304800" y="2390775"/>
            <a:ext cx="4191000" cy="3143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6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Готовили подарки к 8 марта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Home\Documents\группа радуга\1 мл\DSC045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47864" y="1916832"/>
            <a:ext cx="5399389" cy="39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 rot="20734584">
            <a:off x="-54889" y="3280880"/>
            <a:ext cx="3674182" cy="3208221"/>
          </a:xfrm>
        </p:spPr>
        <p:txBody>
          <a:bodyPr>
            <a:normAutofit/>
          </a:bodyPr>
          <a:lstStyle/>
          <a:p>
            <a:pPr lvl="3"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Мимоза для     мамы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68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Праздник бабушек и мам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Home\Documents\группа радуга\8 марта 1мл\IMG_38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1412776"/>
            <a:ext cx="4933066" cy="28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Users\Home\Documents\группа радуга\8 марта 1мл\IMG_38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 rot="457203">
            <a:off x="4146788" y="3013419"/>
            <a:ext cx="4806001" cy="320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6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Генеалогическое древо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Home\Desktop\Новая папка\DSC046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4935272">
            <a:off x="304800" y="2390775"/>
            <a:ext cx="4191000" cy="3143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Home\Desktop\Новая папка\DSC046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 rot="5879862">
            <a:off x="4648200" y="2333625"/>
            <a:ext cx="4343400" cy="3257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6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Сюжетная игра «Пароход»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Home\Documents\группа радуга\1 мл\DSC045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19672" y="1628800"/>
            <a:ext cx="6192000" cy="464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6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Сюжетная игра «Дочки матери»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Home\Documents\группа радуга\1 мл\DSC0458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 rot="20751300">
            <a:off x="467544" y="1484784"/>
            <a:ext cx="4191000" cy="314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Home\Documents\группа радуга\1 мл\DSC045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 rot="281711">
            <a:off x="4572000" y="2996952"/>
            <a:ext cx="4343400" cy="3257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20882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Проект</a:t>
            </a:r>
            <a:b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по нравственно-патриотическому воспитанию детей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63688" y="3573016"/>
            <a:ext cx="6984776" cy="2016224"/>
          </a:xfrm>
        </p:spPr>
        <p:txBody>
          <a:bodyPr>
            <a:normAutofit fontScale="92500" lnSpcReduction="10000"/>
          </a:bodyPr>
          <a:lstStyle/>
          <a:p>
            <a:r>
              <a:rPr lang="ru-RU" sz="3900" b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ea typeface="Microsoft JhengHei UI" pitchFamily="34" charset="-120"/>
              </a:rPr>
              <a:t>«Моя мамочка самая-самая…»</a:t>
            </a:r>
            <a:endParaRPr lang="ru-RU" sz="3900" dirty="0" smtClean="0">
              <a:solidFill>
                <a:srgbClr val="FF0000"/>
              </a:solidFill>
              <a:ea typeface="Microsoft JhengHei UI" pitchFamily="34" charset="-120"/>
            </a:endParaRPr>
          </a:p>
          <a:p>
            <a:endParaRPr lang="ru-RU" sz="2800" dirty="0" smtClean="0">
              <a:solidFill>
                <a:schemeClr val="tx2">
                  <a:lumMod val="75000"/>
                </a:schemeClr>
              </a:solidFill>
              <a:ea typeface="Microsoft JhengHei UI" pitchFamily="34" charset="-120"/>
            </a:endParaRPr>
          </a:p>
          <a:p>
            <a:pPr algn="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ea typeface="Microsoft JhengHei UI" pitchFamily="34" charset="-120"/>
              </a:rPr>
              <a:t>Подготовили: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  <a:ea typeface="Microsoft JhengHei UI" pitchFamily="34" charset="-120"/>
              </a:rPr>
              <a:t>Перухина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ea typeface="Microsoft JhengHei UI" pitchFamily="34" charset="-120"/>
              </a:rPr>
              <a:t> С.С., 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ea typeface="Microsoft JhengHei UI" pitchFamily="34" charset="-120"/>
              </a:rPr>
              <a:t>                                                            Кулебякина О.Б.</a:t>
            </a:r>
            <a:endParaRPr lang="ru-RU" sz="2800" dirty="0">
              <a:solidFill>
                <a:schemeClr val="tx2">
                  <a:lumMod val="75000"/>
                </a:schemeClr>
              </a:solidFill>
              <a:ea typeface="Microsoft JhengHei U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750419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913168" cy="6192688"/>
          </a:xfrm>
        </p:spPr>
        <p:txBody>
          <a:bodyPr>
            <a:noAutofit/>
          </a:bodyPr>
          <a:lstStyle/>
          <a:p>
            <a:pPr algn="l"/>
            <a:r>
              <a:rPr lang="ru-RU" sz="2800" b="1" i="1" u="sng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Цель:</a:t>
            </a: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формировать осознанное понимание значимости мамы в жизни ребёнка, семьи.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u="sng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Задачи:</a:t>
            </a:r>
            <a:br>
              <a:rPr lang="ru-RU" sz="2800" b="1" i="1" u="sng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закреплять знание детьми имён, отчеств мам;</a:t>
            </a:r>
            <a:b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развивать эмоциональную отзывчивость, чувство гордости за маму;</a:t>
            </a:r>
            <a:b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воспитывать любовь и уважение к самому дорогому человеку на земле – маме;</a:t>
            </a:r>
            <a:b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побуждать к проявлению чуткости к эмоциональному и  </a:t>
            </a:r>
            <a:b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                 физическому состоянию близких людей;</a:t>
            </a:r>
            <a:b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развивать игровые, познавательные, речевые способности детей.</a:t>
            </a:r>
            <a:b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sz="28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95265" y="1772816"/>
            <a:ext cx="8229600" cy="10081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48084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7" name="Picture 5" descr="H:\ДЕТСКИЙ САД\Новая папка\DSC001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36096" y="2348880"/>
            <a:ext cx="3168000" cy="2376000"/>
          </a:xfrm>
          <a:prstGeom prst="rect">
            <a:avLst/>
          </a:prstGeom>
          <a:noFill/>
        </p:spPr>
      </p:pic>
      <p:pic>
        <p:nvPicPr>
          <p:cNvPr id="166914" name="Picture 2" descr="H:\ДЕТСКИЙ САД\с фотоапарата сад\DSC008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10008" y="0"/>
            <a:ext cx="4233992" cy="2736000"/>
          </a:xfrm>
          <a:prstGeom prst="rect">
            <a:avLst/>
          </a:prstGeom>
          <a:noFill/>
        </p:spPr>
      </p:pic>
      <p:pic>
        <p:nvPicPr>
          <p:cNvPr id="166915" name="Picture 3" descr="H:\ДЕТСКИЙ САД\с фотоапарата сад\DSC00849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0" y="0"/>
            <a:ext cx="4944000" cy="3708000"/>
          </a:xfrm>
          <a:prstGeom prst="rect">
            <a:avLst/>
          </a:prstGeom>
          <a:noFill/>
        </p:spPr>
      </p:pic>
      <p:pic>
        <p:nvPicPr>
          <p:cNvPr id="7" name="Рисунок 6" descr="35 хоровод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3717032"/>
            <a:ext cx="5319799" cy="3168000"/>
          </a:xfrm>
          <a:prstGeom prst="rect">
            <a:avLst/>
          </a:prstGeom>
        </p:spPr>
      </p:pic>
      <p:pic>
        <p:nvPicPr>
          <p:cNvPr id="8" name="Рисунок 7" descr="IMG_2749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4238995" y="4338000"/>
            <a:ext cx="4905005" cy="2520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69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166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995936" cy="168059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Лепка      «Красивый цветочек милой маме». </a:t>
            </a:r>
          </a:p>
          <a:p>
            <a:endParaRPr lang="ru-RU" dirty="0"/>
          </a:p>
        </p:txBody>
      </p:sp>
      <p:pic>
        <p:nvPicPr>
          <p:cNvPr id="4" name="Рисунок 3" descr="C:\Users\ДНС\Documents\Олеся\работа\2 мл. гр\фото видео\DSCN1945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764704"/>
            <a:ext cx="4434611" cy="576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5373216"/>
            <a:ext cx="5987008" cy="792088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Аппликация    «Цветы в вазе»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ДНС\Documents\Олеся\работа\2 мл. гр\фото видео\20170302_132243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476672"/>
            <a:ext cx="763284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836712"/>
            <a:ext cx="3898776" cy="142617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Коллективная работа  «Веточка мимозы»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Users\ДНС\Documents\Олеся\работа\2 мл. гр\фото видео\DSCN1970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548680"/>
            <a:ext cx="4545694" cy="341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ДНС\Documents\Олеся\работа\2 мл. гр\фото видео\20170306_07374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71392" y="2636912"/>
            <a:ext cx="5472608" cy="38610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C:\Users\ДНС\Documents\Олеся\работа\2 мл. гр\фото видео\DSCN19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620688"/>
            <a:ext cx="3651988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23528" y="620688"/>
            <a:ext cx="46805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lang="ru-RU" sz="3200" dirty="0" smtClean="0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Бусы к празднику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Documents and Settings\Admin\Рабочий стол\проект\фото\DSCN19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916832"/>
            <a:ext cx="3744416" cy="465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ДНС\Documents\Олеся\работа\2 мл. гр\фото видео\DSCN1964.JPG"/>
          <p:cNvPicPr>
            <a:picLocks noGrp="1"/>
          </p:cNvPicPr>
          <p:nvPr>
            <p:ph type="pic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764704"/>
            <a:ext cx="8244408" cy="59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8996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Фотогазета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праздником, дорогие мамочки !!!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C:\Users\ДНС\Documents\Олеся\работа\2 мл. гр\фото видео\DSCN1953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4941470">
            <a:off x="80948" y="470782"/>
            <a:ext cx="2764189" cy="207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ДНС\Documents\Олеся\работа\2 мл. гр\фото видео\DSCN1954.JPG"/>
          <p:cNvPicPr>
            <a:picLocks noGrp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3260794" y="-84330"/>
            <a:ext cx="2069869" cy="275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НС\Documents\Олеся\работа\2 мл. гр\фото видео\DSCN1952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4910508">
            <a:off x="6295312" y="446448"/>
            <a:ext cx="2580002" cy="1935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НС\Documents\Олеся\работа\2 мл. гр\фото видео\20170303_074454.jpg"/>
          <p:cNvPicPr/>
          <p:nvPr/>
        </p:nvPicPr>
        <p:blipFill>
          <a:blip r:embed="rId6" cstate="email"/>
          <a:srcRect r="-12"/>
          <a:stretch>
            <a:fillRect/>
          </a:stretch>
        </p:blipFill>
        <p:spPr bwMode="auto">
          <a:xfrm rot="5621149">
            <a:off x="4140808" y="2223836"/>
            <a:ext cx="3238648" cy="202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ДНС\Documents\Олеся\работа\2 мл. гр\фото видео\DSCN1955.JPG"/>
          <p:cNvPicPr/>
          <p:nvPr/>
        </p:nvPicPr>
        <p:blipFill>
          <a:blip r:embed="rId7" cstate="email"/>
          <a:srcRect t="-10312" r="-3610"/>
          <a:stretch>
            <a:fillRect/>
          </a:stretch>
        </p:blipFill>
        <p:spPr bwMode="auto">
          <a:xfrm rot="5842580">
            <a:off x="6582306" y="4009313"/>
            <a:ext cx="2637558" cy="2165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 descr="C:\Users\ДНС\Documents\Олеся\работа\2 мл. гр\фото видео\DSCN1956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612007">
            <a:off x="439162" y="3921975"/>
            <a:ext cx="1704068" cy="22712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C:\Users\ДНС\Documents\Олеся\работа\2 мл. гр\фото видео\DSCN1960.JPG"/>
          <p:cNvPicPr/>
          <p:nvPr/>
        </p:nvPicPr>
        <p:blipFill>
          <a:blip r:embed="rId9" cstate="email"/>
          <a:srcRect r="-269"/>
          <a:stretch>
            <a:fillRect/>
          </a:stretch>
        </p:blipFill>
        <p:spPr bwMode="auto">
          <a:xfrm rot="448916">
            <a:off x="2711203" y="2101280"/>
            <a:ext cx="1891184" cy="251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ДНС\Documents\Олеся\работа\2 мл. гр\фото видео\DSCN1958.JPG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699792" y="3645024"/>
            <a:ext cx="1785037" cy="237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899592" y="6093296"/>
            <a:ext cx="82444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742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Альбом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Любимое блюдо моей семьи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ДНС\Documents\Олеся\работа\2 мл. гр\фото видео\8 марта\IMG_3707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332656"/>
            <a:ext cx="81369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5877272"/>
            <a:ext cx="89555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7957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Праздничный концерт  ко  Дню 8 Марта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Мамины бусы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irenevyy_belyy_fon_yarkiy_pyatna_65604_1920x1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620688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на тему: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420888"/>
            <a:ext cx="6400800" cy="3168352"/>
          </a:xfrm>
        </p:spPr>
        <p:txBody>
          <a:bodyPr>
            <a:normAutofit fontScale="70000" lnSpcReduction="20000"/>
          </a:bodyPr>
          <a:lstStyle/>
          <a:p>
            <a:r>
              <a:rPr lang="ru-RU" sz="7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Моя Родина - Россия</a:t>
            </a:r>
          </a:p>
          <a:p>
            <a:endParaRPr lang="ru-RU" sz="3600" dirty="0" smtClean="0">
              <a:solidFill>
                <a:schemeClr val="tx1"/>
              </a:solidFill>
            </a:endParaRPr>
          </a:p>
          <a:p>
            <a:endParaRPr lang="ru-RU" sz="3600" dirty="0" smtClean="0">
              <a:solidFill>
                <a:schemeClr val="tx1"/>
              </a:solidFill>
            </a:endParaRPr>
          </a:p>
          <a:p>
            <a:endParaRPr lang="ru-RU" sz="3600" dirty="0" smtClean="0">
              <a:solidFill>
                <a:schemeClr val="tx1"/>
              </a:solidFill>
            </a:endParaRP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Киселёва В.В.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6258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irenevyy_belyy_fon_yarkiy_pyatna_65604_1920x1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573016"/>
            <a:ext cx="4428123" cy="26753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309634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в воображении детей образ Родины, представление о России как о родной стране, воспитывать патриотические чувства.</a:t>
            </a:r>
          </a:p>
        </p:txBody>
      </p:sp>
    </p:spTree>
    <p:extLst>
      <p:ext uri="{BB962C8B-B14F-4D97-AF65-F5344CB8AC3E}">
        <p14:creationId xmlns="" xmlns:p14="http://schemas.microsoft.com/office/powerpoint/2010/main" val="31145333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99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" y="188640"/>
            <a:ext cx="4104456" cy="3078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906" y="9199"/>
            <a:ext cx="3636404" cy="2727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24944"/>
            <a:ext cx="4896544" cy="36724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322" y="3690609"/>
            <a:ext cx="4055678" cy="30417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592402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Pictures\флаги россии\fl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IMG_3847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4134576">
            <a:off x="2810" y="2579172"/>
            <a:ext cx="4974541" cy="2880000"/>
          </a:xfrm>
          <a:prstGeom prst="rect">
            <a:avLst/>
          </a:prstGeom>
        </p:spPr>
      </p:pic>
      <p:pic>
        <p:nvPicPr>
          <p:cNvPr id="3" name="Рисунок 2" descr="IMG_384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rot="6343029">
            <a:off x="4537081" y="2291567"/>
            <a:ext cx="4986713" cy="2988000"/>
          </a:xfrm>
          <a:prstGeom prst="rect">
            <a:avLst/>
          </a:prstGeom>
        </p:spPr>
      </p:pic>
      <p:pic>
        <p:nvPicPr>
          <p:cNvPr id="4" name="Рисунок 3" descr="IMG_3852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699792" y="260648"/>
            <a:ext cx="3699384" cy="273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0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162050"/>
            <a:ext cx="2458616" cy="3010346"/>
          </a:xfrm>
        </p:spPr>
        <p:txBody>
          <a:bodyPr>
            <a:normAutofit/>
          </a:bodyPr>
          <a:lstStyle/>
          <a:p>
            <a:r>
              <a:rPr lang="ru-RU" b="1" dirty="0" smtClean="0"/>
              <a:t>Коллаж </a:t>
            </a:r>
            <a:r>
              <a:rPr lang="ru-RU" dirty="0" smtClean="0"/>
              <a:t>«Наша </a:t>
            </a:r>
            <a:r>
              <a:rPr lang="ru-RU" dirty="0"/>
              <a:t>р</a:t>
            </a:r>
            <a:r>
              <a:rPr lang="ru-RU" dirty="0" smtClean="0"/>
              <a:t>одина Россия»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2643"/>
            <a:ext cx="4896544" cy="6528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246" y="3394847"/>
            <a:ext cx="3276242" cy="33465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69460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sirenevyy_belyy_fon_yarkiy_pyatna_65604_1920x1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0032" y="976662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Беседа</a:t>
            </a:r>
            <a:r>
              <a:rPr lang="ru-RU" sz="3600" dirty="0" smtClean="0"/>
              <a:t> «Наша страна Россия»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440494" cy="33303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156318"/>
            <a:ext cx="4896544" cy="3672408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2770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irenevyy_belyy_fon_yarkiy_pyatna_65604_1920x1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8960"/>
            <a:ext cx="3995936" cy="29969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4664"/>
            <a:ext cx="3744416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888940"/>
            <a:ext cx="5040560" cy="37804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4077072"/>
            <a:ext cx="27712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НОД</a:t>
            </a:r>
            <a:r>
              <a:rPr lang="ru-RU" sz="3600" dirty="0" smtClean="0"/>
              <a:t> </a:t>
            </a:r>
          </a:p>
          <a:p>
            <a:pPr algn="ctr"/>
            <a:r>
              <a:rPr lang="ru-RU" sz="3600" dirty="0" smtClean="0"/>
              <a:t> «Я живу в России»</a:t>
            </a:r>
          </a:p>
          <a:p>
            <a:endParaRPr lang="ru-RU" sz="20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5228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53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185"/>
            <a:ext cx="4091947" cy="306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620688"/>
            <a:ext cx="3600400" cy="2700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55976" y="149500"/>
            <a:ext cx="4987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Беседа</a:t>
            </a:r>
            <a:r>
              <a:rPr lang="ru-RU" sz="2800" dirty="0" err="1" smtClean="0"/>
              <a:t>»Россия</a:t>
            </a:r>
            <a:r>
              <a:rPr lang="ru-RU" sz="2800" dirty="0" smtClean="0"/>
              <a:t>—Родина моя»</a:t>
            </a:r>
            <a:endParaRPr lang="ru-RU" sz="28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682" y="2924944"/>
            <a:ext cx="2787774" cy="37170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4630"/>
            <a:ext cx="2559241" cy="34123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79" y="4653137"/>
            <a:ext cx="2664194" cy="19981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90699" y="3645024"/>
            <a:ext cx="32600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Дидактическая игра</a:t>
            </a:r>
            <a:r>
              <a:rPr lang="ru-RU" sz="2400" dirty="0" smtClean="0"/>
              <a:t>: </a:t>
            </a:r>
          </a:p>
          <a:p>
            <a:r>
              <a:rPr lang="ru-RU" sz="2400" dirty="0" smtClean="0"/>
              <a:t>«Герб России и города»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4360049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748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4283968" cy="321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492" y="404663"/>
            <a:ext cx="4146206" cy="31096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96952"/>
            <a:ext cx="4992555" cy="37444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96136" y="4176662"/>
            <a:ext cx="276896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Рассматривание </a:t>
            </a:r>
          </a:p>
          <a:p>
            <a:r>
              <a:rPr lang="ru-RU" sz="2800" dirty="0" smtClean="0"/>
              <a:t>альбомов </a:t>
            </a:r>
          </a:p>
          <a:p>
            <a:r>
              <a:rPr lang="ru-RU" sz="2800" dirty="0" smtClean="0"/>
              <a:t>о России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2574269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6" y="20782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52120" cy="42390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150377"/>
            <a:ext cx="3816424" cy="28623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26489" y="503718"/>
            <a:ext cx="38054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Динамическая игра </a:t>
            </a:r>
          </a:p>
          <a:p>
            <a:r>
              <a:rPr lang="ru-RU" sz="3200" dirty="0" smtClean="0"/>
              <a:t>«Родной край»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7072"/>
            <a:ext cx="3707904" cy="27809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79912" y="5759678"/>
            <a:ext cx="5243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Смотрим </a:t>
            </a:r>
            <a:r>
              <a:rPr lang="ru-RU" sz="2800" b="1" dirty="0" smtClean="0"/>
              <a:t>видео клип </a:t>
            </a:r>
            <a:r>
              <a:rPr lang="ru-RU" sz="2800" dirty="0" smtClean="0"/>
              <a:t>о Киренске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846884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05"/>
            <a:ext cx="9144000" cy="68840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879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Рисуем с родителями </a:t>
            </a:r>
            <a:r>
              <a:rPr lang="ru-RU" dirty="0" smtClean="0"/>
              <a:t>«Дом, в котором я живу»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7" y="1130076"/>
            <a:ext cx="2193708" cy="2924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332054"/>
            <a:ext cx="2088232" cy="2784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26" y="260648"/>
            <a:ext cx="1683404" cy="3212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928" y="1353836"/>
            <a:ext cx="2230689" cy="29742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51" y="3658126"/>
            <a:ext cx="1442527" cy="32659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041" y="3616895"/>
            <a:ext cx="1573774" cy="32132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082403"/>
            <a:ext cx="2088818" cy="27850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64" y="3801502"/>
            <a:ext cx="1347092" cy="28678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360" y="4235319"/>
            <a:ext cx="1963681" cy="27121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9726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46"/>
            <a:ext cx="9144000" cy="68840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24128" y="4132510"/>
            <a:ext cx="2688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Лепим из </a:t>
            </a:r>
            <a:r>
              <a:rPr lang="ru-RU" sz="3200" dirty="0" err="1" smtClean="0"/>
              <a:t>пушистиков</a:t>
            </a:r>
            <a:r>
              <a:rPr lang="ru-RU" sz="3200" dirty="0" smtClean="0"/>
              <a:t> флаг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2106234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2656"/>
            <a:ext cx="4128459" cy="3096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20" y="2949654"/>
            <a:ext cx="5247164" cy="39353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46225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Admin\Pictures\флаги россии\флаг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flipH="1">
            <a:off x="1187624" y="1124744"/>
            <a:ext cx="69847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проекта: </a:t>
            </a:r>
            <a:endParaRPr lang="ru-RU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«Защитники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Отечества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3212976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Сорц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Ольга Александровна старшая группа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флаги россии\flag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139952" y="188640"/>
            <a:ext cx="46805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Составление рассказа на тему: «Богатыри».</a:t>
            </a:r>
            <a:endParaRPr kumimoji="0" lang="ru-RU" sz="2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 богатыря.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Сказки « Никита Кожемяка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51520" y="1490481"/>
            <a:ext cx="40324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Составление рассказа по картине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 М. Васнецова «Богатыри»</a:t>
            </a:r>
            <a:endParaRPr kumimoji="0" lang="ru-RU" sz="2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23528" y="3669550"/>
            <a:ext cx="29523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Слава русской стороне!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Слава русской стороне!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про эту старину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рассказывать начну,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дети знать могли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делах родной земли.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5724128" y="2729826"/>
            <a:ext cx="302433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Силён, как вольный ветер,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Могуч, как ураган.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защищает землю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злобных басурман!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силой доброю богат,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Спасает бедных и детей,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стариков, и матерей!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Admin\Desktop\фото старшей гр\23 февраля\IMG_29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2627785" y="3284985"/>
            <a:ext cx="3600398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e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138427" y="0"/>
            <a:ext cx="928242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6808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Непосредственно –образовательная деятельность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фото старшей гр\23 февраля\IMG_296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3645024"/>
            <a:ext cx="3168352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Admin\Desktop\фото старшей гр\23 февраля\IMG_298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5868144" y="3356992"/>
            <a:ext cx="2916324" cy="30603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C:\Users\Admin\Desktop\фото старшей гр\23 февраля\IMG_298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6167332" y="753548"/>
            <a:ext cx="2520280" cy="26866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Admin\Desktop\фото старшей гр\23 февраля\IMG_301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19872" y="1484784"/>
            <a:ext cx="2376264" cy="25922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1" name="Picture 7" descr="C:\Users\Admin\Desktop\фото старшей гр\23 февраля\IMG_301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5400000">
            <a:off x="251520" y="836712"/>
            <a:ext cx="2520280" cy="2520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фото старшей гр\23 февраля\IMG_30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467544" y="3140968"/>
            <a:ext cx="3024336" cy="33123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Admin\Desktop\фото старшей гр\23 февраля\IMG_305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3284984"/>
            <a:ext cx="3888432" cy="31132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Admin\Desktop\фото старшей гр\23 февраля\IMG_301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0838" y="332656"/>
            <a:ext cx="3587106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 descr="C:\Users\Admin\Desktop\фото старшей гр\23 февраля\IMG_306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92080" y="260648"/>
            <a:ext cx="3528392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4" name="Picture 6" descr="C:\Users\Admin\Desktop\фото старшей гр\23 февраля\IMG_299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347864" y="1412776"/>
            <a:ext cx="2131593" cy="3528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483768" y="418790"/>
            <a:ext cx="46085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Мероприятие, посвящённое Дню защитника Отечества.</a:t>
            </a: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«А ну – 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мальчики! Рыцарский турнир».</a:t>
            </a: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Admin\Desktop\фото старшей гр\23 февраля\IMG_307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4531906">
            <a:off x="-131542" y="853660"/>
            <a:ext cx="3706676" cy="2584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9" name="Picture 3" descr="C:\Users\Admin\Desktop\фото старшей гр\23 февраля\IMG_309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285180">
            <a:off x="128684" y="3168414"/>
            <a:ext cx="3887007" cy="2992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821" name="Picture 5" descr="C:\Users\Admin\Desktop\фото старшей гр\23 февраля\IMG_308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909264">
            <a:off x="6035072" y="1032769"/>
            <a:ext cx="3489747" cy="2237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2" name="Picture 6" descr="C:\Users\Admin\Desktop\фото старшей гр\23 февраля\IMG_308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289026">
            <a:off x="4782112" y="2736765"/>
            <a:ext cx="4231373" cy="3286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фото старшей гр\23 февраля\IMG_31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908720"/>
            <a:ext cx="2520280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275856" y="260648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Admin\Desktop\фото старшей гр\23 февраля\IMG_310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216" y="764704"/>
            <a:ext cx="2304256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1" name="Picture 7" descr="C:\Users\Admin\Desktop\фото старшей гр\23 февраля\IMG_310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051720" y="4409728"/>
            <a:ext cx="4628448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3" name="Picture 9" descr="C:\Users\Admin\Desktop\фото старшей гр\DCIM\130___01\IMG_287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5400000">
            <a:off x="2591780" y="872717"/>
            <a:ext cx="3960438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Рисунок 2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1243173" y="1387475"/>
            <a:ext cx="6664004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ts val="7600"/>
              </a:lnSpc>
            </a:pPr>
            <a:r>
              <a:rPr lang="ru-RU" sz="5400" b="1" dirty="0">
                <a:solidFill>
                  <a:srgbClr val="92300F"/>
                </a:solidFill>
                <a:cs typeface="Tahoma" pitchFamily="34" charset="0"/>
              </a:rPr>
              <a:t>Презентация проекта</a:t>
            </a:r>
          </a:p>
          <a:p>
            <a:pPr algn="ctr">
              <a:lnSpc>
                <a:spcPts val="7600"/>
              </a:lnSpc>
            </a:pPr>
            <a:r>
              <a:rPr lang="ru-RU" sz="5400" b="1" dirty="0">
                <a:solidFill>
                  <a:srgbClr val="92300F"/>
                </a:solidFill>
                <a:cs typeface="Tahoma" pitchFamily="34" charset="0"/>
              </a:rPr>
              <a:t>«Защитники</a:t>
            </a:r>
          </a:p>
          <a:p>
            <a:pPr algn="ctr">
              <a:lnSpc>
                <a:spcPts val="7600"/>
              </a:lnSpc>
            </a:pPr>
            <a:r>
              <a:rPr lang="ru-RU" sz="5400" b="1" dirty="0" smtClean="0">
                <a:solidFill>
                  <a:srgbClr val="92300F"/>
                </a:solidFill>
                <a:cs typeface="Tahoma" pitchFamily="34" charset="0"/>
              </a:rPr>
              <a:t>Земли русской»</a:t>
            </a:r>
            <a:endParaRPr lang="ru-RU" sz="5400" b="1" dirty="0">
              <a:solidFill>
                <a:srgbClr val="92300F"/>
              </a:solidFill>
              <a:cs typeface="Tahoma" pitchFamily="34" charset="0"/>
            </a:endParaRP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4643438" y="4724400"/>
            <a:ext cx="403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Воспитатели: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Зарукина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Е.М.</a:t>
            </a:r>
          </a:p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Кузина Т.Н.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Заголовок 1"/>
          <p:cNvSpPr>
            <a:spLocks/>
          </p:cNvSpPr>
          <p:nvPr/>
        </p:nvSpPr>
        <p:spPr bwMode="auto">
          <a:xfrm>
            <a:off x="611188" y="1889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защитники</a:t>
            </a:r>
          </a:p>
        </p:txBody>
      </p:sp>
      <p:sp>
        <p:nvSpPr>
          <p:cNvPr id="20483" name="Объект 2"/>
          <p:cNvSpPr>
            <a:spLocks/>
          </p:cNvSpPr>
          <p:nvPr/>
        </p:nvSpPr>
        <p:spPr bwMode="auto">
          <a:xfrm>
            <a:off x="395288" y="1916113"/>
            <a:ext cx="8229600" cy="406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endParaRPr lang="ru-RU" sz="3000">
              <a:latin typeface="Calibri" pitchFamily="34" charset="0"/>
            </a:endParaRPr>
          </a:p>
        </p:txBody>
      </p:sp>
      <p:pic>
        <p:nvPicPr>
          <p:cNvPr id="26631" name="Picture 7" descr="IMG-20170328-WA004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87675" y="1052513"/>
            <a:ext cx="3197225" cy="23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8" descr="IMG-20170328-WA005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4213" y="3141663"/>
            <a:ext cx="34258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9" descr="IMG-20170328-WA006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92725" y="3068638"/>
            <a:ext cx="3082925" cy="231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45060" name="Picture 4" descr="20170228_14554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1844675"/>
            <a:ext cx="5545138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 descr="20170228_14565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363" y="4221163"/>
            <a:ext cx="3744912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WordArt 6"/>
          <p:cNvSpPr>
            <a:spLocks noChangeArrowheads="1" noChangeShapeType="1" noTextEdit="1"/>
          </p:cNvSpPr>
          <p:nvPr/>
        </p:nvSpPr>
        <p:spPr bwMode="auto">
          <a:xfrm>
            <a:off x="900113" y="620713"/>
            <a:ext cx="7704137" cy="7207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708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Папки-передвижки "23 февраля"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 descr="20170222_10543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00113" y="3357563"/>
            <a:ext cx="3600450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 descr="20170222_10554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64163" y="3789363"/>
            <a:ext cx="29718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 descr="20170222_10581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836613"/>
            <a:ext cx="3759200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3" name="Rectangle 7"/>
          <p:cNvSpPr>
            <a:spLocks/>
          </p:cNvSpPr>
          <p:nvPr/>
        </p:nvSpPr>
        <p:spPr bwMode="auto">
          <a:xfrm>
            <a:off x="468313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 i="1">
                <a:solidFill>
                  <a:schemeClr val="tx2"/>
                </a:solidFill>
                <a:latin typeface="Palatino Linotype" pitchFamily="18" charset="0"/>
              </a:rPr>
              <a:t>Подарок для папы</a:t>
            </a:r>
          </a:p>
        </p:txBody>
      </p:sp>
      <p:pic>
        <p:nvPicPr>
          <p:cNvPr id="50184" name="Picture 8" descr="20170222_10590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27088" y="981075"/>
            <a:ext cx="296862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 descr="20170222_13333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4213" y="765175"/>
            <a:ext cx="33845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10" descr="IMG-20170328-WA006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6825" y="836613"/>
            <a:ext cx="3382963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60" name="WordArt 12"/>
          <p:cNvSpPr>
            <a:spLocks noChangeArrowheads="1" noChangeShapeType="1" noTextEdit="1"/>
          </p:cNvSpPr>
          <p:nvPr/>
        </p:nvSpPr>
        <p:spPr bwMode="auto">
          <a:xfrm>
            <a:off x="827088" y="404813"/>
            <a:ext cx="3657600" cy="2286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708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Выставка военной техники</a:t>
            </a:r>
          </a:p>
        </p:txBody>
      </p:sp>
      <p:sp>
        <p:nvSpPr>
          <p:cNvPr id="27661" name="WordArt 13"/>
          <p:cNvSpPr>
            <a:spLocks noChangeArrowheads="1" noChangeShapeType="1" noTextEdit="1"/>
          </p:cNvSpPr>
          <p:nvPr/>
        </p:nvSpPr>
        <p:spPr bwMode="auto">
          <a:xfrm>
            <a:off x="5219700" y="404813"/>
            <a:ext cx="3097213" cy="30003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708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Конструирование крепости</a:t>
            </a:r>
          </a:p>
        </p:txBody>
      </p:sp>
      <p:pic>
        <p:nvPicPr>
          <p:cNvPr id="27662" name="Picture 14" descr="20170324_16213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76825" y="3933825"/>
            <a:ext cx="33623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63" name="WordArt 15"/>
          <p:cNvSpPr>
            <a:spLocks noChangeArrowheads="1" noChangeShapeType="1" noTextEdit="1"/>
          </p:cNvSpPr>
          <p:nvPr/>
        </p:nvSpPr>
        <p:spPr bwMode="auto">
          <a:xfrm>
            <a:off x="5076825" y="3573463"/>
            <a:ext cx="3603625" cy="24765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708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Военная техника - своими руками</a:t>
            </a:r>
          </a:p>
        </p:txBody>
      </p:sp>
      <p:pic>
        <p:nvPicPr>
          <p:cNvPr id="27664" name="Picture 16" descr="IMG-20170328-WA005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4213" y="3933825"/>
            <a:ext cx="3328987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65" name="WordArt 17"/>
          <p:cNvSpPr>
            <a:spLocks noChangeArrowheads="1" noChangeShapeType="1" noTextEdit="1"/>
          </p:cNvSpPr>
          <p:nvPr/>
        </p:nvSpPr>
        <p:spPr bwMode="auto">
          <a:xfrm>
            <a:off x="611188" y="3500438"/>
            <a:ext cx="3776662" cy="3429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708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Гараж для военной техники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tx2"/>
                </a:solidFill>
                <a:latin typeface="Palatino Linotype" pitchFamily="18" charset="0"/>
              </a:rPr>
              <a:t>Рисование «Наши защитники»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48132" name="Picture 4" descr="IMG-20170328-WA002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188" y="1628775"/>
            <a:ext cx="3889375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IMG-20170328-WA000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8024" y="1700808"/>
            <a:ext cx="3771900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565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180528" y="0"/>
            <a:ext cx="967207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chemeClr val="tx2"/>
                </a:solidFill>
                <a:latin typeface="Palatino Linotype" pitchFamily="18" charset="0"/>
              </a:rPr>
              <a:t>Рыцарский турнир!</a:t>
            </a:r>
          </a:p>
        </p:txBody>
      </p:sp>
      <p:sp>
        <p:nvSpPr>
          <p:cNvPr id="2355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3556" name="Picture 4" descr="IMG_357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1628800"/>
            <a:ext cx="403225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IMG_356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628800"/>
            <a:ext cx="4124325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Работа с родителями</a:t>
            </a:r>
          </a:p>
        </p:txBody>
      </p:sp>
      <p:pic>
        <p:nvPicPr>
          <p:cNvPr id="30724" name="Picture 4" descr="20170222_13445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9700" y="1125538"/>
            <a:ext cx="3567113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20170222_13442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288" y="1125538"/>
            <a:ext cx="345598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8" descr="20170222_13444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71775" y="3573463"/>
            <a:ext cx="3744913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i="1" smtClean="0">
                <a:solidFill>
                  <a:schemeClr val="tx2"/>
                </a:solidFill>
              </a:rPr>
              <a:t>Конкурс чтецов</a:t>
            </a:r>
          </a:p>
        </p:txBody>
      </p:sp>
      <p:sp>
        <p:nvSpPr>
          <p:cNvPr id="2662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6087" name="Picture 7" descr="image-0-02-08-45af43d9d620d064abaea873cf02d842fb050817efcbe0a397d46d35d6b137ce-V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27763" y="3860800"/>
            <a:ext cx="1346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8" descr="image-0-02-08-39fcb4ac67012aa7e8fedcf6de8d102db85f7f4185e4d2141e04c4f15ab293aa-V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6463" y="3860800"/>
            <a:ext cx="1560512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9" name="Picture 9" descr="image-0-02-08-66b20d2fabdf87681f009c08e6c23bed2d43c73ec441d3aeca3973e3de68d6d7-V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19475" y="3860800"/>
            <a:ext cx="136048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0" name="Picture 10" descr="image-0-02-08-542e7e0a618c29fd7515e22faa85d93f76e1a54a102d7910e33652d559f613fa-V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835150" y="3860800"/>
            <a:ext cx="161131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1" name="Picture 11" descr="image-0-02-08-f7caeb8e2d668949aa94418618e4ef21f8cc8bb84d933547c0a4bf5e1b015c93-V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292725" y="1268413"/>
            <a:ext cx="13144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2" name="Picture 12" descr="image-0-02-08-d1286f6a4e3438528add016aa8f0d4d0f49f156a4a3465190799db3b8ac16aa0-V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516688" y="1268413"/>
            <a:ext cx="1090612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5" name="Picture 15" descr="image-0-02-08-819dc46d2d08395665165ff974a21a584cf84bdd0c3f5911fc1fe0af9cfe3195-V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924300" y="1268413"/>
            <a:ext cx="14859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6" name="Picture 16" descr="image-0-02-08-cc7acda1ea62674e29dcb4fe845ed2c35bccdef72bb7862ab4075faf9782b95e-V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700338" y="1268413"/>
            <a:ext cx="13716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7" name="Picture 17" descr="image-0-02-08-c2468b65a7cea258b6f4a24767e063f7cd00f8a85b307f7cebf8d4cde8d069da-V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1258888" y="1268413"/>
            <a:ext cx="14859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i="1" smtClean="0">
                <a:solidFill>
                  <a:schemeClr val="tx2"/>
                </a:solidFill>
              </a:rPr>
              <a:t>Спортивное развлечение </a:t>
            </a:r>
            <a:br>
              <a:rPr lang="ru-RU" sz="3600" i="1" smtClean="0">
                <a:solidFill>
                  <a:schemeClr val="tx2"/>
                </a:solidFill>
              </a:rPr>
            </a:br>
            <a:r>
              <a:rPr lang="ru-RU" sz="3600" i="1" smtClean="0">
                <a:solidFill>
                  <a:schemeClr val="tx2"/>
                </a:solidFill>
              </a:rPr>
              <a:t>«Будем в армии служить!»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47108" name="Picture 4" descr="IMG-20170328-WA001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9992" y="1628800"/>
            <a:ext cx="4175125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 descr="IMG-20170328-WA005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8313" y="1628775"/>
            <a:ext cx="4105275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1484784"/>
            <a:ext cx="70723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«Рождественские святки»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Сосненко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Галина Александровна</a:t>
            </a:r>
          </a:p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Разукрашивание на рождественскую тему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Рассматривание альбома</a:t>
            </a:r>
          </a:p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«Рождественские святки»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Admin\Desktop\святки\Новая папка (2)\SAM_38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  <p:pic>
        <p:nvPicPr>
          <p:cNvPr id="19461" name="Picture 5" descr="C:\Users\Admin\Desktop\SAM_399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Рассматривание и чтение глав из библии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Admin\Desktop\святки\Новая папка (2)\SAM_40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1904686"/>
            <a:ext cx="4038600" cy="3916990"/>
          </a:xfrm>
          <a:prstGeom prst="rect">
            <a:avLst/>
          </a:prstGeom>
          <a:noFill/>
        </p:spPr>
      </p:pic>
      <p:pic>
        <p:nvPicPr>
          <p:cNvPr id="6" name="Picture 2" descr="C:\Users\Admin\Desktop\святки\Новая папка (2)\SAM_40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Лепка из соленого теста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Козули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Admin\Desktop\святки\Новая папка (2)\SAM_38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285860"/>
            <a:ext cx="3240000" cy="2430000"/>
          </a:xfrm>
          <a:prstGeom prst="rect">
            <a:avLst/>
          </a:prstGeom>
          <a:noFill/>
        </p:spPr>
      </p:pic>
      <p:pic>
        <p:nvPicPr>
          <p:cNvPr id="27650" name="Picture 2" descr="C:\Users\Admin\Desktop\святки\Новая папка (2)\SAM_39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857628"/>
            <a:ext cx="3240000" cy="2430001"/>
          </a:xfrm>
          <a:prstGeom prst="rect">
            <a:avLst/>
          </a:prstGeom>
          <a:noFill/>
        </p:spPr>
      </p:pic>
      <p:pic>
        <p:nvPicPr>
          <p:cNvPr id="7" name="Picture 2" descr="C:\Users\Admin\Desktop\святки\Новая папка (2)\SAM_39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08"/>
            <a:ext cx="404018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Аппликация</a:t>
            </a:r>
          </a:p>
          <a:p>
            <a:pPr algn="ctr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«Поздравительная открытка»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000108"/>
            <a:ext cx="4041775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Изготовление</a:t>
            </a:r>
          </a:p>
          <a:p>
            <a:pPr algn="ctr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Рождественской звезды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Admin\Desktop\святки\Новая папка (2)\SAM_39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  <p:pic>
        <p:nvPicPr>
          <p:cNvPr id="32770" name="Picture 2" descr="C:\Users\Admin\Desktop\SAM_403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Вечер гаданий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Admin\Desktop\святки\Новая папка (2)\SAM_39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1428736"/>
            <a:ext cx="2880000" cy="2160000"/>
          </a:xfrm>
          <a:prstGeom prst="rect">
            <a:avLst/>
          </a:prstGeom>
          <a:noFill/>
        </p:spPr>
      </p:pic>
      <p:pic>
        <p:nvPicPr>
          <p:cNvPr id="29699" name="Picture 3" descr="C:\Users\Admin\Desktop\святки\Новая папка (2)\SAM_39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10" y="4071942"/>
            <a:ext cx="2880000" cy="2160000"/>
          </a:xfrm>
          <a:prstGeom prst="rect">
            <a:avLst/>
          </a:prstGeom>
          <a:noFill/>
        </p:spPr>
      </p:pic>
      <p:pic>
        <p:nvPicPr>
          <p:cNvPr id="7" name="Picture 2" descr="C:\Users\Admin\Desktop\святки\Новая папка (2)\SAM_400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57686" y="235743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e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302826" cy="68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Конструирование из бумаги «Ангел»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Admin\Desktop\святки\Новая папка (2)\SAM_38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483" name="Picture 3" descr="C:\Users\Admin\Desktop\святки\Новая папка (2)\SAM_38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«Пришли Святки – запевай колядки!»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 descr="E:\колядки\фото\IMG_28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1508" name="Picture 4" descr="E:\колядки\фото\IMG_28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E:\колядки\фото\IMG_284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642918"/>
            <a:ext cx="3571900" cy="2678925"/>
          </a:xfrm>
          <a:prstGeom prst="rect">
            <a:avLst/>
          </a:prstGeom>
          <a:noFill/>
        </p:spPr>
      </p:pic>
      <p:pic>
        <p:nvPicPr>
          <p:cNvPr id="22531" name="Picture 3" descr="E:\колядки\фото\IMG_28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1357298"/>
            <a:ext cx="3394472" cy="4525963"/>
          </a:xfrm>
          <a:prstGeom prst="rect">
            <a:avLst/>
          </a:prstGeom>
          <a:noFill/>
        </p:spPr>
      </p:pic>
      <p:pic>
        <p:nvPicPr>
          <p:cNvPr id="8" name="Picture 2" descr="E:\колядки\фото\IMG_284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85786" y="3643314"/>
            <a:ext cx="3571900" cy="267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 descr="E:\колядки\фото\IMG_28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23556" name="Picture 4" descr="E:\колядки\фото\IMG_28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E:\колядки\фото\IMG_28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24579" name="Picture 3" descr="E:\колядки\фото\IMG_28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Admin\Desktop\святки\Новая папка (2)\SAM_39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6" name="Picture 2" descr="E:\колядки\фото\IMG_28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ownloads\1261071178_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Рисование «Мы ходили колядовать»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C:\Users\Admin\Desktop\святки\Новая папка (2)\SAM_39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8677" name="Picture 5" descr="C:\Users\Admin\Desktop\святки\Новая папка (2)\SAM_39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 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4500570"/>
            <a:ext cx="5100614" cy="1343028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 </a:t>
            </a:r>
          </a:p>
          <a:p>
            <a:pPr algn="r"/>
            <a:r>
              <a:rPr lang="ru-RU" sz="7200" dirty="0" smtClean="0"/>
              <a:t>Музыкальный руководитель </a:t>
            </a:r>
          </a:p>
          <a:p>
            <a:pPr algn="r"/>
            <a:r>
              <a:rPr lang="ru-RU" sz="7200" dirty="0" smtClean="0"/>
              <a:t>Бурова Виктория Владимировна</a:t>
            </a:r>
          </a:p>
          <a:p>
            <a:pPr algn="r"/>
            <a:endParaRPr lang="ru-RU" sz="7200" dirty="0" smtClean="0"/>
          </a:p>
          <a:p>
            <a:pPr algn="r"/>
            <a:r>
              <a:rPr lang="ru-RU" sz="800" dirty="0" smtClean="0"/>
              <a:t>г. </a:t>
            </a:r>
            <a:endParaRPr lang="ru-RU" sz="7200" dirty="0" smtClean="0"/>
          </a:p>
          <a:p>
            <a:r>
              <a:rPr lang="ru-RU" sz="7200" dirty="0" smtClean="0"/>
              <a:t>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548680"/>
            <a:ext cx="65817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/>
            </a:r>
            <a:br>
              <a:rPr lang="ru-RU" sz="3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</a:br>
            <a:r>
              <a:rPr lang="ru-RU" sz="3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 </a:t>
            </a:r>
            <a:r>
              <a:rPr lang="ru-RU" sz="36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Проект</a:t>
            </a:r>
            <a:r>
              <a:rPr lang="ru-RU" sz="36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/>
            </a:r>
            <a:br>
              <a:rPr lang="ru-RU" sz="36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</a:br>
            <a:r>
              <a:rPr lang="ru-RU" sz="36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"Мы учимся играть на ложках"</a:t>
            </a:r>
            <a:r>
              <a:rPr lang="ru-RU" sz="3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/>
            </a:r>
            <a:br>
              <a:rPr lang="ru-RU" sz="3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</a:br>
            <a:endParaRPr lang="ru-RU" sz="3600" cap="all" dirty="0" smtClean="0"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latin typeface="Franklin Gothic Medium"/>
              <a:ea typeface="+mj-ea"/>
              <a:cs typeface="+mj-cs"/>
            </a:endParaRPr>
          </a:p>
          <a:p>
            <a:pPr algn="ctr"/>
            <a:endParaRPr lang="ru-RU" sz="3600" cap="all" dirty="0" smtClean="0"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latin typeface="Franklin Gothic Medium"/>
              <a:ea typeface="+mj-ea"/>
              <a:cs typeface="+mj-cs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479634" y="-140732"/>
            <a:ext cx="184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 descr="C:\Documents and Settings\Admin\Рабочий стол\DSC041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924944"/>
            <a:ext cx="5006360" cy="36714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86800" cy="335758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Цель проекта</a:t>
            </a:r>
            <a:r>
              <a:rPr lang="ru-RU" sz="2800" dirty="0" smtClean="0"/>
              <a:t>:  </a:t>
            </a:r>
            <a:br>
              <a:rPr lang="ru-RU" sz="2800" dirty="0" smtClean="0"/>
            </a:br>
            <a:r>
              <a:rPr lang="ru-RU" sz="2800" dirty="0" smtClean="0"/>
              <a:t>Приобщение  детей дошкольного возраста к русской народной культуре, её историческим истокам, способствующей их музыкальному и общекультурному развитию, развивающей любви к природе, к малой родине, к России.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4" descr="C:\Documents and Settings\Admin\Рабочий стол\DSC041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91680" y="2780928"/>
            <a:ext cx="5760640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3569" name="Oval 17"/>
          <p:cNvSpPr>
            <a:spLocks noChangeArrowheads="1"/>
          </p:cNvSpPr>
          <p:nvPr/>
        </p:nvSpPr>
        <p:spPr bwMode="auto">
          <a:xfrm>
            <a:off x="3500430" y="2857496"/>
            <a:ext cx="2171700" cy="1332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Групповые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ансамбли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80" name="Oval 28"/>
          <p:cNvSpPr>
            <a:spLocks noChangeArrowheads="1"/>
          </p:cNvSpPr>
          <p:nvPr/>
        </p:nvSpPr>
        <p:spPr bwMode="auto">
          <a:xfrm>
            <a:off x="1142976" y="1785926"/>
            <a:ext cx="1485900" cy="571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Знакомство с группой народных инструментов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73" name="Oval 21"/>
          <p:cNvSpPr>
            <a:spLocks noChangeArrowheads="1"/>
          </p:cNvSpPr>
          <p:nvPr/>
        </p:nvSpPr>
        <p:spPr bwMode="auto">
          <a:xfrm>
            <a:off x="6643702" y="1571612"/>
            <a:ext cx="1257300" cy="8001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Пальчиковые игры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7143768" y="3643314"/>
            <a:ext cx="1257300" cy="6921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Работа над ритмом, игра ансамблем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63" name="Oval 11"/>
          <p:cNvSpPr>
            <a:spLocks noChangeArrowheads="1"/>
          </p:cNvSpPr>
          <p:nvPr/>
        </p:nvSpPr>
        <p:spPr bwMode="auto">
          <a:xfrm>
            <a:off x="7072330" y="2500306"/>
            <a:ext cx="13716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Подбор и знакомство с народным фольклором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66" name="Oval 14"/>
          <p:cNvSpPr>
            <a:spLocks noChangeArrowheads="1"/>
          </p:cNvSpPr>
          <p:nvPr/>
        </p:nvSpPr>
        <p:spPr bwMode="auto">
          <a:xfrm>
            <a:off x="3857620" y="1214422"/>
            <a:ext cx="1143000" cy="457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Игры с палочками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58" name="Oval 6"/>
          <p:cNvSpPr>
            <a:spLocks noChangeArrowheads="1"/>
          </p:cNvSpPr>
          <p:nvPr/>
        </p:nvSpPr>
        <p:spPr bwMode="auto">
          <a:xfrm>
            <a:off x="5643570" y="5643578"/>
            <a:ext cx="1028700" cy="571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Пение р.н.песен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3714744" y="5786454"/>
            <a:ext cx="1371600" cy="571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Просмотр видео материалов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56" name="Oval 4"/>
          <p:cNvSpPr>
            <a:spLocks noChangeArrowheads="1"/>
          </p:cNvSpPr>
          <p:nvPr/>
        </p:nvSpPr>
        <p:spPr bwMode="auto">
          <a:xfrm>
            <a:off x="2071670" y="5286388"/>
            <a:ext cx="1371600" cy="8001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 smtClean="0">
                <a:latin typeface="Arial" pitchFamily="34" charset="0"/>
              </a:rPr>
              <a:t>Концерты фольклорных ансамблей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68" name="Oval 16"/>
          <p:cNvSpPr>
            <a:spLocks noChangeArrowheads="1"/>
          </p:cNvSpPr>
          <p:nvPr/>
        </p:nvSpPr>
        <p:spPr bwMode="auto">
          <a:xfrm>
            <a:off x="714348" y="4572008"/>
            <a:ext cx="14859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Совершенствование игры, творческая и экспериментальная деятельность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72" name="Oval 20"/>
          <p:cNvSpPr>
            <a:spLocks noChangeArrowheads="1"/>
          </p:cNvSpPr>
          <p:nvPr/>
        </p:nvSpPr>
        <p:spPr bwMode="auto">
          <a:xfrm>
            <a:off x="571472" y="3429000"/>
            <a:ext cx="16002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Знакомство с бытом, укладом русского народа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76" name="Oval 24"/>
          <p:cNvSpPr>
            <a:spLocks noChangeArrowheads="1"/>
          </p:cNvSpPr>
          <p:nvPr/>
        </p:nvSpPr>
        <p:spPr bwMode="auto">
          <a:xfrm>
            <a:off x="571472" y="2500306"/>
            <a:ext cx="1714500" cy="571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Знакомство с промыслами (ложки, свистульки…)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81" name="Oval 29"/>
          <p:cNvSpPr>
            <a:spLocks noChangeArrowheads="1"/>
          </p:cNvSpPr>
          <p:nvPr/>
        </p:nvSpPr>
        <p:spPr bwMode="auto">
          <a:xfrm>
            <a:off x="2051720" y="1124744"/>
            <a:ext cx="1648726" cy="732616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Освоение техники игры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79" name="Oval 27"/>
          <p:cNvSpPr>
            <a:spLocks noChangeArrowheads="1"/>
          </p:cNvSpPr>
          <p:nvPr/>
        </p:nvSpPr>
        <p:spPr bwMode="auto">
          <a:xfrm>
            <a:off x="5143504" y="1214422"/>
            <a:ext cx="1600200" cy="571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Дидактические игры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 flipV="1">
            <a:off x="5643570" y="2285992"/>
            <a:ext cx="928694" cy="64294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 flipH="1" flipV="1">
            <a:off x="4429124" y="1857364"/>
            <a:ext cx="71438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2285984" y="3643314"/>
            <a:ext cx="828676" cy="71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 flipV="1">
            <a:off x="2357422" y="2857496"/>
            <a:ext cx="857256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H="1" flipV="1">
            <a:off x="2643174" y="2285992"/>
            <a:ext cx="785818" cy="64294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 flipH="1" flipV="1">
            <a:off x="3428992" y="1928802"/>
            <a:ext cx="357190" cy="78581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 flipV="1">
            <a:off x="5143504" y="1857364"/>
            <a:ext cx="428628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V="1">
            <a:off x="5929322" y="3071810"/>
            <a:ext cx="1000132" cy="1428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5929322" y="3571876"/>
            <a:ext cx="1143008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5786446" y="4000504"/>
            <a:ext cx="928694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Oval 8"/>
          <p:cNvSpPr>
            <a:spLocks noChangeArrowheads="1"/>
          </p:cNvSpPr>
          <p:nvPr/>
        </p:nvSpPr>
        <p:spPr bwMode="auto">
          <a:xfrm>
            <a:off x="6572264" y="4714884"/>
            <a:ext cx="16002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Слушание народной инструментальной  музыки, народных песен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 flipH="1">
            <a:off x="2143108" y="4143380"/>
            <a:ext cx="1143008" cy="5715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Line 2"/>
          <p:cNvSpPr>
            <a:spLocks noChangeShapeType="1"/>
          </p:cNvSpPr>
          <p:nvPr/>
        </p:nvSpPr>
        <p:spPr bwMode="auto">
          <a:xfrm flipH="1">
            <a:off x="4429124" y="4643446"/>
            <a:ext cx="71438" cy="92868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5286380" y="4500570"/>
            <a:ext cx="571500" cy="914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3" name="Line 1"/>
          <p:cNvSpPr>
            <a:spLocks noChangeShapeType="1"/>
          </p:cNvSpPr>
          <p:nvPr/>
        </p:nvSpPr>
        <p:spPr bwMode="auto">
          <a:xfrm flipH="1">
            <a:off x="3071802" y="4500570"/>
            <a:ext cx="714380" cy="74295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>
            <a:off x="0" y="-12724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Колесо обучения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85" name="Rectangle 3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89" name="Rectangle 3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90" name="Rectangle 3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92" name="Rectangle 4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94" name="Rectangle 4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96" name="Rectangle 4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99" name="Rectangle 4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600" name="Rectangle 4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607" name="Rectangle 5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566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180528" y="0"/>
            <a:ext cx="966123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686800" cy="3571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Механизм работы по проекту</a:t>
            </a:r>
            <a:br>
              <a:rPr lang="ru-RU" sz="4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5122" name="Picture 2" descr="C:\Documents and Settings\Admin\Рабочий стол\муз рук\ПРОЕКТ 222мо для музыкантов ложки\ПРОЕКТ мо для музыкантов ложки\История ложки В.Бурова\DSC041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9992" y="1785926"/>
            <a:ext cx="4392488" cy="3299258"/>
          </a:xfrm>
          <a:prstGeom prst="rect">
            <a:avLst/>
          </a:prstGeom>
          <a:noFill/>
        </p:spPr>
      </p:pic>
      <p:pic>
        <p:nvPicPr>
          <p:cNvPr id="4" name="Picture 7" descr="C:\Documents and Settings\Admin\Рабочий стол\муз рук\ПРОЕКТ 222мо для музыкантов ложки\ПРОЕКТ мо для музыкантов ложки\История ложки В.Бурова\DSC0410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1268760"/>
            <a:ext cx="3816424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29000"/>
            <a:ext cx="6072736" cy="1357322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600" b="1" dirty="0" smtClean="0"/>
              <a:t>ПЕРСПЕКТИВНЫЙ  ПЛАН: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b="1" dirty="0" smtClean="0"/>
              <a:t>Подготовительный курс</a:t>
            </a:r>
            <a:r>
              <a:rPr lang="ru-RU" sz="1800" dirty="0" smtClean="0"/>
              <a:t> - </a:t>
            </a:r>
            <a:r>
              <a:rPr lang="ru-RU" sz="1800" b="1" dirty="0" smtClean="0"/>
              <a:t>Средняя группа, 2 младшая группа</a:t>
            </a:r>
            <a:br>
              <a:rPr lang="ru-RU" sz="1800" b="1" dirty="0" smtClean="0"/>
            </a:br>
            <a:r>
              <a:rPr lang="ru-RU" sz="1800" b="1" dirty="0" smtClean="0"/>
              <a:t> Старшая группа</a:t>
            </a:r>
            <a:br>
              <a:rPr lang="ru-RU" sz="1800" b="1" dirty="0" smtClean="0"/>
            </a:br>
            <a:r>
              <a:rPr lang="ru-RU" sz="1800" b="1" dirty="0" smtClean="0"/>
              <a:t> Подготовительная группа </a:t>
            </a:r>
            <a:br>
              <a:rPr lang="ru-RU" sz="1800" b="1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 Презентации: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Музыкальное воспитание детей</a:t>
            </a:r>
            <a:br>
              <a:rPr lang="ru-RU" sz="1800" b="1" dirty="0" smtClean="0"/>
            </a:br>
            <a:r>
              <a:rPr lang="ru-RU" sz="1800" b="1" dirty="0" smtClean="0"/>
              <a:t>Детские музыкальные инструменты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 История ложки</a:t>
            </a:r>
            <a:br>
              <a:rPr lang="ru-RU" sz="1800" b="1" dirty="0" smtClean="0"/>
            </a:br>
            <a:r>
              <a:rPr lang="ru-RU" sz="1800" b="1" dirty="0" smtClean="0"/>
              <a:t> </a:t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Исследовательская работа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на музыкальных занятиях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с детьми дошкольного возраста.</a:t>
            </a:r>
            <a:br>
              <a:rPr lang="ru-RU" sz="1800" b="1" dirty="0" smtClean="0"/>
            </a:br>
            <a:r>
              <a:rPr lang="ru-RU" sz="1800" b="1" dirty="0" smtClean="0"/>
              <a:t> Приёмы игры на деревянных ложках.</a:t>
            </a:r>
            <a:br>
              <a:rPr lang="ru-RU" sz="1800" b="1" dirty="0" smtClean="0"/>
            </a:br>
            <a:r>
              <a:rPr lang="ru-RU" sz="1800" b="1" dirty="0" smtClean="0"/>
              <a:t> Программный материал и приёмы.</a:t>
            </a:r>
            <a:br>
              <a:rPr lang="ru-RU" sz="1800" b="1" dirty="0" smtClean="0"/>
            </a:br>
            <a:r>
              <a:rPr lang="ru-RU" sz="1800" b="1" dirty="0" smtClean="0"/>
              <a:t> Методическая разработка.</a:t>
            </a:r>
            <a:br>
              <a:rPr lang="ru-RU" sz="1800" b="1" dirty="0" smtClean="0"/>
            </a:br>
            <a:r>
              <a:rPr lang="ru-RU" sz="1800" b="1" dirty="0" smtClean="0"/>
              <a:t> Консультация для родителей.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C:\Documents and Settings\Admin\Рабочий стол\муз рук\ПРОЕКТ 222мо для музыкантов ложки\ПРОЕКТ мо для музыкантов ложки\История ложки В.Бурова\DSC041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96136" y="1196752"/>
            <a:ext cx="2880048" cy="4625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10d43c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pic>
        <p:nvPicPr>
          <p:cNvPr id="6146" name="Picture 2" descr="C:\Documents and Settings\Admin\Рабочий стол\муз рук\ПРОЕКТ 222мо для музыкантов ложки\ПРОЕКТ мо для музыкантов ложки\История ложки В.Бурова\IMG_267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764704"/>
            <a:ext cx="7848872" cy="5377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1340768"/>
            <a:ext cx="9144001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Проект по нравственно – патриотическому воспитанию детей дошкольного возраста средствами физической культуры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«Рыцарский турнир»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Инструктор по физической культуре: Маслакова Н. 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 smtClean="0"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79905"/>
            <a:ext cx="3357554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последние годы проблема нравственно-патриотического воспитания детей дошкольного возраста приобрела особую значимость. Это вызвано обновлением содержания образования и воспитания дошкольного детства и необходимостью более ранней ориентации и творческого саморазвития личности дошкольника. Нравственно-патриотическое воспитание – одна из актуальных и сложнейших проблем, которая должна решаться сегодня всеми, кто имеет отношение к детям.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G_353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643306" y="357166"/>
            <a:ext cx="5208109" cy="2924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352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00430" y="3571876"/>
            <a:ext cx="5335331" cy="2995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5о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71934" y="500042"/>
            <a:ext cx="4317998" cy="2428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7лоц5уо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643702" y="3000372"/>
            <a:ext cx="2240979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лш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3286116" y="4143380"/>
            <a:ext cx="3272827" cy="1893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57166"/>
            <a:ext cx="314324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патриотических чувств детей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дошкольного возраста осуществляется в процессе использования различных форм и методов работы: занятия, праздники и досуги, подвижные игры, эстафеты.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Наибольший воспитательный эффект оказывают спортивные развлечения. Данная форма работы позволяет закрепить и обобщить знания и умения детей в рамках определённой темы, объединить детей разного возраста общими чувствами и переживаниями.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353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43372" y="214290"/>
            <a:ext cx="4699179" cy="2638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354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29124" y="2928934"/>
            <a:ext cx="4452761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355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14282" y="4071942"/>
            <a:ext cx="4214810" cy="2596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37147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 и проведение развлечений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служат нравственному воспитанию детей: они объединяются общими переживаниями, у них воспитываются основы коллективизма. Произведения фольклора, песни и стихи о Родине, о родной природе, труде формируют патриотические чувства. Участие в развлечениях формирует у дошкольников дисциплинированность, культуру поведения.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428604"/>
            <a:ext cx="307183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Разучивая песни, стихи, танцы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дети узнают много нового о своей стране, природе, о людях разных национальностей. Это расширяет их кругозор, развивает память, речь, воображение, способствует умственному развитию.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G_353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626501" y="214290"/>
            <a:ext cx="5343315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353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4900" y="3320760"/>
            <a:ext cx="4612162" cy="2589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357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86314" y="3643314"/>
            <a:ext cx="4143372" cy="2763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 flipH="1">
            <a:off x="214282" y="214290"/>
            <a:ext cx="264320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создавая условия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воспитания такой личности, мы сможем вырастить поколение достойных будущих граждан России, патриотов своего Отечества.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357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14678" y="214290"/>
            <a:ext cx="5500694" cy="3668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3533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85720" y="2143116"/>
            <a:ext cx="2928958" cy="1852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3542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929190" y="4071942"/>
            <a:ext cx="3935891" cy="2210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358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30813" y="4042005"/>
            <a:ext cx="4143372" cy="2763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85720" y="357166"/>
            <a:ext cx="407196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Реализация данного проекта позволит: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заложить основу нравственно – патриотического воспитания у детей дошкольного возраста, привить любовь к Родине;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приобщить детей к общественно – нравственным ценностям.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357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83881" y="82248"/>
            <a:ext cx="2680548" cy="2956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3540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000364" y="2500306"/>
            <a:ext cx="2509359" cy="1767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353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16024" y="4544714"/>
            <a:ext cx="3934782" cy="2205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3549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572132" y="3000372"/>
            <a:ext cx="3286148" cy="2123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3561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57158" y="2786058"/>
            <a:ext cx="2570476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3554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4429124" y="5143488"/>
            <a:ext cx="4076729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e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48985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Pictures\флаги россии\флаг 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352928" cy="612068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3568" y="2780928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938</Words>
  <Application>Microsoft Office PowerPoint</Application>
  <PresentationFormat>Экран (4:3)</PresentationFormat>
  <Paragraphs>210</Paragraphs>
  <Slides>90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90</vt:i4>
      </vt:variant>
    </vt:vector>
  </HeadingPairs>
  <TitlesOfParts>
    <vt:vector size="9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Проект «Моя семья» Воспитатель Прошутинская  Елена Викторовна I младшая группа  </vt:lpstr>
      <vt:lpstr>Цель проекта</vt:lpstr>
      <vt:lpstr>Рассматривали  иллюстрации к дню защитника отечества</vt:lpstr>
      <vt:lpstr>Подарки для пап к Дню защитника отечества</vt:lpstr>
      <vt:lpstr>Готовили подарки к 8 марта</vt:lpstr>
      <vt:lpstr>Праздник бабушек и мам</vt:lpstr>
      <vt:lpstr>Генеалогическое древо</vt:lpstr>
      <vt:lpstr>Сюжетная игра «Пароход»</vt:lpstr>
      <vt:lpstr>Сюжетная игра «Дочки матери»</vt:lpstr>
      <vt:lpstr>Проект  по нравственно-патриотическому воспитанию детей </vt:lpstr>
      <vt:lpstr>Цель: формировать осознанное понимание значимости мамы в жизни ребёнка, семьи. Задачи: закреплять знание детьми имён, отчеств мам; развивать эмоциональную отзывчивость, чувство гордости за маму; воспитывать любовь и уважение к самому дорогому человеку на земле – маме; побуждать к проявлению чуткости к эмоциональному и                     физическому состоянию близких людей;  развивать игровые, познавательные, речевые способности детей. </vt:lpstr>
      <vt:lpstr>Слайд 30</vt:lpstr>
      <vt:lpstr>Слайд 31</vt:lpstr>
      <vt:lpstr>Коллективная работа  «Веточка мимозы» </vt:lpstr>
      <vt:lpstr>Слайд 33</vt:lpstr>
      <vt:lpstr>Слайд 34</vt:lpstr>
      <vt:lpstr>Слайд 35</vt:lpstr>
      <vt:lpstr>Слайд 36</vt:lpstr>
      <vt:lpstr>Проект на тему:</vt:lpstr>
      <vt:lpstr>Цель проекта:</vt:lpstr>
      <vt:lpstr>Слайд 39</vt:lpstr>
      <vt:lpstr>Коллаж «Наша родина Россия»</vt:lpstr>
      <vt:lpstr>Слайд 41</vt:lpstr>
      <vt:lpstr>Слайд 42</vt:lpstr>
      <vt:lpstr>Слайд 43</vt:lpstr>
      <vt:lpstr>Слайд 44</vt:lpstr>
      <vt:lpstr>Слайд 45</vt:lpstr>
      <vt:lpstr>Рисуем с родителями «Дом, в котором я живу»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Рисование «Наши защитники»</vt:lpstr>
      <vt:lpstr>Рыцарский турнир!</vt:lpstr>
      <vt:lpstr>Работа с родителями</vt:lpstr>
      <vt:lpstr>Конкурс чтецов</vt:lpstr>
      <vt:lpstr>Спортивное развлечение  «Будем в армии служить!»</vt:lpstr>
      <vt:lpstr>Слайд 64</vt:lpstr>
      <vt:lpstr>Слайд 65</vt:lpstr>
      <vt:lpstr>Рассматривание и чтение глав из библии</vt:lpstr>
      <vt:lpstr>Лепка из соленого теста «Козули»</vt:lpstr>
      <vt:lpstr>Слайд 68</vt:lpstr>
      <vt:lpstr>Вечер гаданий</vt:lpstr>
      <vt:lpstr>Конструирование из бумаги «Ангел»</vt:lpstr>
      <vt:lpstr>«Пришли Святки – запевай колядки!»</vt:lpstr>
      <vt:lpstr>Слайд 72</vt:lpstr>
      <vt:lpstr>Слайд 73</vt:lpstr>
      <vt:lpstr>Слайд 74</vt:lpstr>
      <vt:lpstr>Слайд 75</vt:lpstr>
      <vt:lpstr>Рисование «Мы ходили колядовать»</vt:lpstr>
      <vt:lpstr> </vt:lpstr>
      <vt:lpstr>Цель проекта:   Приобщение  детей дошкольного возраста к русской народной культуре, её историческим истокам, способствующей их музыкальному и общекультурному развитию, развивающей любви к природе, к малой родине, к России. </vt:lpstr>
      <vt:lpstr>                                    </vt:lpstr>
      <vt:lpstr>  Механизм работы по проекту     </vt:lpstr>
      <vt:lpstr>  ПЕРСПЕКТИВНЫЙ  ПЛАН: Подготовительный курс - Средняя группа, 2 младшая группа  Старшая группа  Подготовительная группа    Презентации: Музыкальное воспитание детей Детские музыкальные инструменты   История ложки    Исследовательская работа  на музыкальных занятиях с детьми дошкольного возраста.  Приёмы игры на деревянных ложках.  Программный материал и приёмы.  Методическая разработка.  Консультация для родителей.       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-</cp:lastModifiedBy>
  <cp:revision>24</cp:revision>
  <dcterms:created xsi:type="dcterms:W3CDTF">2017-04-09T23:14:15Z</dcterms:created>
  <dcterms:modified xsi:type="dcterms:W3CDTF">2022-04-10T01:01:14Z</dcterms:modified>
</cp:coreProperties>
</file>