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7" r:id="rId10"/>
    <p:sldId id="266" r:id="rId11"/>
    <p:sldId id="265" r:id="rId12"/>
    <p:sldId id="264" r:id="rId13"/>
    <p:sldId id="268" r:id="rId14"/>
    <p:sldId id="271" r:id="rId15"/>
    <p:sldId id="272" r:id="rId16"/>
    <p:sldId id="273" r:id="rId17"/>
    <p:sldId id="274" r:id="rId18"/>
    <p:sldId id="275" r:id="rId19"/>
    <p:sldId id="27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6"/>
            <a:ext cx="9144000" cy="685646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87624" y="2967335"/>
            <a:ext cx="65527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НАСТАВНИЧЕСТВА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общеразвивающего вида № 11 г. Киренска»</a:t>
            </a:r>
          </a:p>
        </p:txBody>
      </p:sp>
    </p:spTree>
    <p:extLst>
      <p:ext uri="{BB962C8B-B14F-4D97-AF65-F5344CB8AC3E}">
        <p14:creationId xmlns:p14="http://schemas.microsoft.com/office/powerpoint/2010/main" val="1252336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545"/>
          <a:stretch/>
        </p:blipFill>
        <p:spPr>
          <a:xfrm>
            <a:off x="0" y="766"/>
            <a:ext cx="9144000" cy="685646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23728" y="260648"/>
            <a:ext cx="54828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– Контрольно-аналитический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0818" y="980728"/>
            <a:ext cx="2448272" cy="122413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 молодого специалиста. Формирование портфолио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53513" y="991460"/>
            <a:ext cx="2448272" cy="122413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работы молодого специалиста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68481" y="991460"/>
            <a:ext cx="2448272" cy="122413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 наставника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6963" y="2564904"/>
            <a:ext cx="2448272" cy="122413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Анкетирование, анализ, итого диагностики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54225" y="2564904"/>
            <a:ext cx="2448272" cy="122413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результатов деятельности воспитанников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395225" y="2564904"/>
            <a:ext cx="2448272" cy="122413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достижений молодого специалиста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427157" y="4149080"/>
            <a:ext cx="2448272" cy="122413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трудностей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14401" y="4149080"/>
            <a:ext cx="2448272" cy="122413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мероприятий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50818" y="4149080"/>
            <a:ext cx="2448272" cy="122413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участия в открытых мероприятиях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48532" y="5968815"/>
            <a:ext cx="8492679" cy="7200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новых заданий. Составление плана самообразования</a:t>
            </a:r>
          </a:p>
        </p:txBody>
      </p:sp>
      <p:sp>
        <p:nvSpPr>
          <p:cNvPr id="14" name="Стрелка вправо 13"/>
          <p:cNvSpPr/>
          <p:nvPr/>
        </p:nvSpPr>
        <p:spPr>
          <a:xfrm>
            <a:off x="5880846" y="1513250"/>
            <a:ext cx="370280" cy="396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5211682">
            <a:off x="1399248" y="2228152"/>
            <a:ext cx="370280" cy="396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5142046">
            <a:off x="7407477" y="3753036"/>
            <a:ext cx="370280" cy="396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7407477" y="2217587"/>
            <a:ext cx="370280" cy="396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5400000">
            <a:off x="1389814" y="3789040"/>
            <a:ext cx="370280" cy="396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5400000">
            <a:off x="4494872" y="3753036"/>
            <a:ext cx="370280" cy="396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5400000">
            <a:off x="4453397" y="2166227"/>
            <a:ext cx="370280" cy="396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5400000">
            <a:off x="1516465" y="5484134"/>
            <a:ext cx="370280" cy="396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5236142">
            <a:off x="4519847" y="5501242"/>
            <a:ext cx="370280" cy="396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5400000">
            <a:off x="7466154" y="5492017"/>
            <a:ext cx="370280" cy="396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10639633">
            <a:off x="2845369" y="1513250"/>
            <a:ext cx="370280" cy="396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449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5027"/>
          <a:stretch/>
        </p:blipFill>
        <p:spPr>
          <a:xfrm>
            <a:off x="0" y="766"/>
            <a:ext cx="9144000" cy="685646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9512" y="188640"/>
            <a:ext cx="8208911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факторы успеха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успеха практики наставничества развитие организационной культуры и повышение лояльности персонала за счет обеспечения преемственности знаний и эффективных технологий работы;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Снижение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на адаптацию наставляемых;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Экономия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непродуктивных затрат времени (новички, научившись взаимодействовать с наставником, не отвлекают своими вопросами от работы других специалистов);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Снижение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новых сотрудников чувства тревожности и неуверенности в себе;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Повышение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удовлетворенности наставляемых своей работой, участие в качестве докладчиков в конференциях, семинарах;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Повышение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уровня всех участников процесса наставничества;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Формирование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сотрудничества между различными категориями сотрудников;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Отсутствие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текучести кадров;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Снижение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риска профессионального выгорания педагогов.</a:t>
            </a:r>
          </a:p>
        </p:txBody>
      </p:sp>
    </p:spTree>
    <p:extLst>
      <p:ext uri="{BB962C8B-B14F-4D97-AF65-F5344CB8AC3E}">
        <p14:creationId xmlns:p14="http://schemas.microsoft.com/office/powerpoint/2010/main" val="2905472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545"/>
          <a:stretch/>
        </p:blipFill>
        <p:spPr>
          <a:xfrm>
            <a:off x="0" y="766"/>
            <a:ext cx="9144000" cy="685646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166841"/>
            <a:ext cx="74888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доказывает, что школа молодого педагога способствует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Адаптации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молодого специалиста к новым условиям труда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заинтересованности в работе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положительных результатов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потенциала </a:t>
            </a:r>
          </a:p>
          <a:p>
            <a:pPr marL="342900" indent="-342900" algn="just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 среды, в которой молодой специалист найдет себя и будет востребован. </a:t>
            </a:r>
          </a:p>
        </p:txBody>
      </p:sp>
    </p:spTree>
    <p:extLst>
      <p:ext uri="{BB962C8B-B14F-4D97-AF65-F5344CB8AC3E}">
        <p14:creationId xmlns:p14="http://schemas.microsoft.com/office/powerpoint/2010/main" val="1034570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545"/>
          <a:stretch/>
        </p:blipFill>
        <p:spPr>
          <a:xfrm>
            <a:off x="0" y="766"/>
            <a:ext cx="9144000" cy="68564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11760" y="33265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НАСТАВНИЧЕСТВА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МКДОУ «Детский сад общеразвивающего вида № 11 г. Киренска»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3" y="1967714"/>
            <a:ext cx="3274588" cy="270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6094" y="2093714"/>
            <a:ext cx="2783496" cy="248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трелка вправо 9"/>
          <p:cNvSpPr/>
          <p:nvPr/>
        </p:nvSpPr>
        <p:spPr>
          <a:xfrm>
            <a:off x="4031940" y="2849666"/>
            <a:ext cx="1080120" cy="86409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 г.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4598176"/>
            <a:ext cx="7415001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Рогозина Т.А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                    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Бренёва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О.О.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СТАРШИЙ ВОСПИТАТЕЛЬ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822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545"/>
          <a:stretch/>
        </p:blipFill>
        <p:spPr>
          <a:xfrm>
            <a:off x="0" y="766"/>
            <a:ext cx="9144000" cy="68564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4128" y="1583921"/>
            <a:ext cx="2187000" cy="291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836" y="1618201"/>
            <a:ext cx="3106224" cy="27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трелка вправо 9"/>
          <p:cNvSpPr/>
          <p:nvPr/>
        </p:nvSpPr>
        <p:spPr>
          <a:xfrm>
            <a:off x="4157700" y="2849666"/>
            <a:ext cx="1080120" cy="86409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 г.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4598176"/>
            <a:ext cx="7415001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Бренёва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О.О.                                                               Маслакова Н.А.</a:t>
            </a:r>
          </a:p>
          <a:p>
            <a:pPr algn="ctr"/>
            <a:endParaRPr lang="ru-RU" sz="20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ПО ФИЗИЧЕСКОЙ КУЛЬТУРЕ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201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545"/>
          <a:stretch/>
        </p:blipFill>
        <p:spPr>
          <a:xfrm>
            <a:off x="0" y="766"/>
            <a:ext cx="9144000" cy="68564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9569" y="1610292"/>
            <a:ext cx="2349000" cy="313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52286" y="1581558"/>
            <a:ext cx="3038532" cy="309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трелка вправо 9"/>
          <p:cNvSpPr/>
          <p:nvPr/>
        </p:nvSpPr>
        <p:spPr>
          <a:xfrm>
            <a:off x="4031940" y="2849666"/>
            <a:ext cx="1080120" cy="86409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г.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4892737"/>
            <a:ext cx="7415001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Бурова В.В.                                                               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Рукасуева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Я.С.</a:t>
            </a:r>
          </a:p>
          <a:p>
            <a:pPr algn="ctr"/>
            <a:endParaRPr lang="ru-RU" sz="20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6934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545"/>
          <a:stretch/>
        </p:blipFill>
        <p:spPr>
          <a:xfrm>
            <a:off x="0" y="766"/>
            <a:ext cx="9144000" cy="68564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8956" y="1772832"/>
            <a:ext cx="2322000" cy="309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29" y="1583562"/>
            <a:ext cx="2909675" cy="320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трелка вправо 9"/>
          <p:cNvSpPr/>
          <p:nvPr/>
        </p:nvSpPr>
        <p:spPr>
          <a:xfrm>
            <a:off x="4031940" y="2849666"/>
            <a:ext cx="1080120" cy="86409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г.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4892737"/>
            <a:ext cx="770485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Зарукина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Е.М.                                                                      Кузина Т.Н.                                                                      </a:t>
            </a:r>
          </a:p>
          <a:p>
            <a:pPr algn="ctr"/>
            <a:endParaRPr lang="ru-RU" sz="20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0406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545"/>
          <a:stretch/>
        </p:blipFill>
        <p:spPr>
          <a:xfrm>
            <a:off x="0" y="766"/>
            <a:ext cx="9144000" cy="68564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7086" y="1859714"/>
            <a:ext cx="2668747" cy="284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568" y="1823714"/>
            <a:ext cx="2441116" cy="291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трелка вправо 9"/>
          <p:cNvSpPr/>
          <p:nvPr/>
        </p:nvSpPr>
        <p:spPr>
          <a:xfrm>
            <a:off x="4031940" y="2849666"/>
            <a:ext cx="1080120" cy="86409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г.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4892737"/>
            <a:ext cx="770485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Прошутинская Е.В.                                                                      Козлова Е.П.                                                                      </a:t>
            </a:r>
          </a:p>
          <a:p>
            <a:pPr algn="ctr"/>
            <a:endParaRPr lang="ru-RU" sz="20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292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545"/>
          <a:stretch/>
        </p:blipFill>
        <p:spPr>
          <a:xfrm>
            <a:off x="0" y="766"/>
            <a:ext cx="9144000" cy="68564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0109" y="1751714"/>
            <a:ext cx="2495815" cy="30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989576"/>
            <a:ext cx="2851363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трелка вправо 9"/>
          <p:cNvSpPr/>
          <p:nvPr/>
        </p:nvSpPr>
        <p:spPr>
          <a:xfrm>
            <a:off x="4031940" y="2849666"/>
            <a:ext cx="1080120" cy="86409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4892737"/>
            <a:ext cx="770485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Сосненко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Г.А.                                                             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Галичина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Л.Ю.                                                                      </a:t>
            </a:r>
          </a:p>
          <a:p>
            <a:pPr algn="ctr"/>
            <a:endParaRPr lang="ru-RU" sz="20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254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545"/>
          <a:stretch/>
        </p:blipFill>
        <p:spPr>
          <a:xfrm>
            <a:off x="25687" y="766"/>
            <a:ext cx="9144000" cy="685646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31640" y="2967335"/>
            <a:ext cx="6696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200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223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545"/>
          <a:stretch/>
        </p:blipFill>
        <p:spPr>
          <a:xfrm>
            <a:off x="0" y="1533"/>
            <a:ext cx="9144000" cy="68564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7544" y="1318320"/>
            <a:ext cx="77048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 мной работали десятки молодых педагогов. Я убедился, что как бы человек успешно не окончил вуз, как бы он не был талантлив, а если не будет учиться на опыте, никогда не будет хорошим педагогом, я сам учился у более старых педагогов…».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Макаренко.</a:t>
            </a:r>
          </a:p>
        </p:txBody>
      </p:sp>
    </p:spTree>
    <p:extLst>
      <p:ext uri="{BB962C8B-B14F-4D97-AF65-F5344CB8AC3E}">
        <p14:creationId xmlns:p14="http://schemas.microsoft.com/office/powerpoint/2010/main" val="2968503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545"/>
          <a:stretch/>
        </p:blipFill>
        <p:spPr>
          <a:xfrm>
            <a:off x="21704" y="5617"/>
            <a:ext cx="9144000" cy="685646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536" y="1052736"/>
            <a:ext cx="77906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наиболее острых проблем в образовании на сегодняшний день является создание условий для успешной социализации молодых кадров. Система образования нуждается в компетентном, ответственном педагоге, действующем в соответствии с государственной политикой и принципами психолого-педагогической науки. Работа с молодыми специалистами в МКДОУ «Детский сад общеразвивающего вида № 11 г. Киренска» традиционно является одной из самых важных составляющих административной и методической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3254136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545"/>
          <a:stretch/>
        </p:blipFill>
        <p:spPr>
          <a:xfrm>
            <a:off x="0" y="766"/>
            <a:ext cx="9144000" cy="685646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188640"/>
            <a:ext cx="756084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успешной адаптации молодого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адаптации в непрерывной связи с процессом личностного и профессионального развития педагога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 личностных особенностей и уровня профессиональной подготовки в организации педагогического труда, активная поддержка личностного и профессионального роста молодого педагога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Соответствие материально-технического обеспечения образовательного процесса современным требованиям для реализации молодым педагогам инновационных подходов в воспитании и образовании обучающихся.</a:t>
            </a:r>
          </a:p>
        </p:txBody>
      </p:sp>
    </p:spTree>
    <p:extLst>
      <p:ext uri="{BB962C8B-B14F-4D97-AF65-F5344CB8AC3E}">
        <p14:creationId xmlns:p14="http://schemas.microsoft.com/office/powerpoint/2010/main" val="1324230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398"/>
          <a:stretch/>
        </p:blipFill>
        <p:spPr>
          <a:xfrm>
            <a:off x="0" y="766"/>
            <a:ext cx="9144000" cy="685646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188640"/>
            <a:ext cx="78488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 наставничества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научить секретам педагогического мастерства молодого воспитателя, привить любовь к труду, желание учится новому, стремиться к профессиональному росту, стать активным членом трудового коллектива.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адаптировать наставляемых к условиям осуществления трудовой деятельности;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 наставляемых в непрерывном образовании и оказывать им помощь в преодолении профессиональных затруднений;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 индивидуального стиля творческой деятельности начинающих педагогов;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наставляемым внедрить современные подходы и передовые педагогические технологии в образовательный процесс.</a:t>
            </a:r>
          </a:p>
        </p:txBody>
      </p:sp>
    </p:spTree>
    <p:extLst>
      <p:ext uri="{BB962C8B-B14F-4D97-AF65-F5344CB8AC3E}">
        <p14:creationId xmlns:p14="http://schemas.microsoft.com/office/powerpoint/2010/main" val="2124731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545"/>
          <a:stretch/>
        </p:blipFill>
        <p:spPr>
          <a:xfrm>
            <a:off x="0" y="766"/>
            <a:ext cx="9144000" cy="685646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9552" y="188639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деятельности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педагога-наставника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764704"/>
            <a:ext cx="2700000" cy="154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Анализ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затруднений молодого специалиста. Диагностика личностных и профессиональных качеств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47864" y="772873"/>
            <a:ext cx="2700000" cy="154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Помощь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коллег в решении проблемы и самообразование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43347" y="772700"/>
            <a:ext cx="2700000" cy="154817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Вычленение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формулировка проблемы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2780928"/>
            <a:ext cx="2700000" cy="154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Тренировочные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занятия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047864" y="2780928"/>
            <a:ext cx="2700000" cy="154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Создание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собственного опыта в процессе педагогической деятельности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179347" y="2780928"/>
            <a:ext cx="2664000" cy="154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Адаптация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полученных знаний к практике работы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047864" y="4797152"/>
            <a:ext cx="2700000" cy="154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Определение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 образовательной деятельности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97171" y="4797152"/>
            <a:ext cx="2700000" cy="154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Анализ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самоанализ образовательного процесса и его результатов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143347" y="4789334"/>
            <a:ext cx="2700000" cy="154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Внесение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коррективов в образовательную практику</a:t>
            </a:r>
          </a:p>
        </p:txBody>
      </p:sp>
    </p:spTree>
    <p:extLst>
      <p:ext uri="{BB962C8B-B14F-4D97-AF65-F5344CB8AC3E}">
        <p14:creationId xmlns:p14="http://schemas.microsoft.com/office/powerpoint/2010/main" val="3051432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545"/>
          <a:stretch/>
        </p:blipFill>
        <p:spPr>
          <a:xfrm>
            <a:off x="0" y="766"/>
            <a:ext cx="9144000" cy="685646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548680"/>
            <a:ext cx="7992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этап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-адаптационный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выявление пробелов в знаниях, умениях и навыках наставляемого.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педагогом-психологом (старшим воспитателем)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в форме анкетирования, тестирования, собеседования и наблюдения за наставляемым.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молодому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педагогу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успешности педагогической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«Принцип весов»: Найди себя! Твой выбор – твои возможности.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рейтинга»: Побеждай! Пробуй! Планируй! «Принцип успеха»: Реализуй себя!</a:t>
            </a:r>
          </a:p>
        </p:txBody>
      </p:sp>
    </p:spTree>
    <p:extLst>
      <p:ext uri="{BB962C8B-B14F-4D97-AF65-F5344CB8AC3E}">
        <p14:creationId xmlns:p14="http://schemas.microsoft.com/office/powerpoint/2010/main" val="2920205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545"/>
          <a:stretch/>
        </p:blipFill>
        <p:spPr>
          <a:xfrm>
            <a:off x="0" y="766"/>
            <a:ext cx="9144000" cy="685646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476672"/>
            <a:ext cx="69127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–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Реализационный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у молодого специалиста требуемого уровня профессиональных компетенций (знаний, умений и навыков); формирование профессиональной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Стиль общения с наставляемым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205607"/>
              </p:ext>
            </p:extLst>
          </p:nvPr>
        </p:nvGraphicFramePr>
        <p:xfrm>
          <a:off x="719572" y="3717032"/>
          <a:ext cx="7272807" cy="227838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36023"/>
                <a:gridCol w="3636784"/>
              </a:tblGrid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Мотивация, поддержка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Четкая постановка задач, много контроля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Давай думать вместе</a:t>
                      </a: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 верю у тебя получится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Делай сам, покажи результат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Давай я тебе объясню как это здорово</a:t>
                      </a: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ты захочешь это сделать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 скажу что и как делать и проверю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538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545"/>
          <a:stretch/>
        </p:blipFill>
        <p:spPr>
          <a:xfrm>
            <a:off x="0" y="766"/>
            <a:ext cx="9144000" cy="685646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15616" y="1268760"/>
            <a:ext cx="66247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методы работы с наставляемыми: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ринг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Вечер вопросов и ответов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Мастерская молодого специалиста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Деловая игра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Мозговой штурм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«Кейса»</a:t>
            </a:r>
          </a:p>
        </p:txBody>
      </p:sp>
    </p:spTree>
    <p:extLst>
      <p:ext uri="{BB962C8B-B14F-4D97-AF65-F5344CB8AC3E}">
        <p14:creationId xmlns:p14="http://schemas.microsoft.com/office/powerpoint/2010/main" val="27145557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810</Words>
  <Application>Microsoft Office PowerPoint</Application>
  <PresentationFormat>Экран (4:3)</PresentationFormat>
  <Paragraphs>112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бренёва</dc:creator>
  <cp:lastModifiedBy>user</cp:lastModifiedBy>
  <cp:revision>13</cp:revision>
  <dcterms:created xsi:type="dcterms:W3CDTF">2021-12-06T03:21:52Z</dcterms:created>
  <dcterms:modified xsi:type="dcterms:W3CDTF">2021-12-07T05:41:06Z</dcterms:modified>
</cp:coreProperties>
</file>