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6"/>
  </p:notesMasterIdLst>
  <p:sldIdLst>
    <p:sldId id="320" r:id="rId2"/>
    <p:sldId id="260" r:id="rId3"/>
    <p:sldId id="271" r:id="rId4"/>
    <p:sldId id="261" r:id="rId5"/>
    <p:sldId id="313" r:id="rId6"/>
    <p:sldId id="319" r:id="rId7"/>
    <p:sldId id="290" r:id="rId8"/>
    <p:sldId id="304" r:id="rId9"/>
    <p:sldId id="263" r:id="rId10"/>
    <p:sldId id="324" r:id="rId11"/>
    <p:sldId id="307" r:id="rId12"/>
    <p:sldId id="315" r:id="rId13"/>
    <p:sldId id="297" r:id="rId14"/>
    <p:sldId id="317" r:id="rId15"/>
    <p:sldId id="301" r:id="rId16"/>
    <p:sldId id="316" r:id="rId17"/>
    <p:sldId id="310" r:id="rId18"/>
    <p:sldId id="325" r:id="rId19"/>
    <p:sldId id="318" r:id="rId20"/>
    <p:sldId id="294" r:id="rId21"/>
    <p:sldId id="293" r:id="rId22"/>
    <p:sldId id="323" r:id="rId23"/>
    <p:sldId id="298" r:id="rId24"/>
    <p:sldId id="282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76" autoAdjust="0"/>
  </p:normalViewPr>
  <p:slideViewPr>
    <p:cSldViewPr>
      <p:cViewPr>
        <p:scale>
          <a:sx n="77" d="100"/>
          <a:sy n="77" d="100"/>
        </p:scale>
        <p:origin x="-1140" y="21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864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F670B8-1011-4B45-AD24-C9EF4178CCFE}" type="datetimeFigureOut">
              <a:rPr lang="ru-RU" smtClean="0"/>
              <a:pPr/>
              <a:t>17.02.2023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E01A82-8FE0-41A2-AE8A-0D21B7242C1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097960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E01A82-8FE0-41A2-AE8A-0D21B7242C17}" type="slidenum">
              <a:rPr lang="ru-RU" smtClean="0"/>
              <a:pPr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975152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E01A82-8FE0-41A2-AE8A-0D21B7242C17}" type="slidenum">
              <a:rPr lang="ru-RU" smtClean="0"/>
              <a:pPr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975152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E01A82-8FE0-41A2-AE8A-0D21B7242C17}" type="slidenum">
              <a:rPr lang="ru-RU" smtClean="0"/>
              <a:pPr/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975152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E01A82-8FE0-41A2-AE8A-0D21B7242C17}" type="slidenum">
              <a:rPr lang="ru-RU" smtClean="0"/>
              <a:pPr/>
              <a:t>18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975152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E01A82-8FE0-41A2-AE8A-0D21B7242C17}" type="slidenum">
              <a:rPr lang="ru-RU" smtClean="0"/>
              <a:pPr/>
              <a:t>22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975152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4D77D7FA-C37C-4876-A91F-094B34951FA1}" type="datetimeFigureOut">
              <a:rPr lang="ru-RU" smtClean="0"/>
              <a:pPr/>
              <a:t>17.02.2023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F2FECDBF-792E-49C3-AC9D-54F08203E7F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wheel spokes="3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7D7FA-C37C-4876-A91F-094B34951FA1}" type="datetimeFigureOut">
              <a:rPr lang="ru-RU" smtClean="0"/>
              <a:pPr/>
              <a:t>17.02.2023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ECDBF-792E-49C3-AC9D-54F08203E7F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wheel spokes="3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7D7FA-C37C-4876-A91F-094B34951FA1}" type="datetimeFigureOut">
              <a:rPr lang="ru-RU" smtClean="0"/>
              <a:pPr/>
              <a:t>17.02.2023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ECDBF-792E-49C3-AC9D-54F08203E7F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wheel spokes="3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7D7FA-C37C-4876-A91F-094B34951FA1}" type="datetimeFigureOut">
              <a:rPr lang="ru-RU" smtClean="0"/>
              <a:pPr/>
              <a:t>17.02.2023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ECDBF-792E-49C3-AC9D-54F08203E7F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wheel spokes="3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7D7FA-C37C-4876-A91F-094B34951FA1}" type="datetimeFigureOut">
              <a:rPr lang="ru-RU" smtClean="0"/>
              <a:pPr/>
              <a:t>17.02.2023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ECDBF-792E-49C3-AC9D-54F08203E7F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wheel spokes="3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7D7FA-C37C-4876-A91F-094B34951FA1}" type="datetimeFigureOut">
              <a:rPr lang="ru-RU" smtClean="0"/>
              <a:pPr/>
              <a:t>17.02.2023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ECDBF-792E-49C3-AC9D-54F08203E7F3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ransition>
    <p:wheel spokes="3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7D7FA-C37C-4876-A91F-094B34951FA1}" type="datetimeFigureOut">
              <a:rPr lang="ru-RU" smtClean="0"/>
              <a:pPr/>
              <a:t>17.02.2023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ECDBF-792E-49C3-AC9D-54F08203E7F3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ransition>
    <p:wheel spokes="3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7D7FA-C37C-4876-A91F-094B34951FA1}" type="datetimeFigureOut">
              <a:rPr lang="ru-RU" smtClean="0"/>
              <a:pPr/>
              <a:t>17.02.2023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ECDBF-792E-49C3-AC9D-54F08203E7F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wheel spokes="3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7D7FA-C37C-4876-A91F-094B34951FA1}" type="datetimeFigureOut">
              <a:rPr lang="ru-RU" smtClean="0"/>
              <a:pPr/>
              <a:t>17.02.2023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ECDBF-792E-49C3-AC9D-54F08203E7F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wheel spokes="3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4D77D7FA-C37C-4876-A91F-094B34951FA1}" type="datetimeFigureOut">
              <a:rPr lang="ru-RU" smtClean="0"/>
              <a:pPr/>
              <a:t>17.02.2023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F2FECDBF-792E-49C3-AC9D-54F08203E7F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wheel spokes="3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4D77D7FA-C37C-4876-A91F-094B34951FA1}" type="datetimeFigureOut">
              <a:rPr lang="ru-RU" smtClean="0"/>
              <a:pPr/>
              <a:t>17.02.2023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F2FECDBF-792E-49C3-AC9D-54F08203E7F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wheel spokes="3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4D77D7FA-C37C-4876-A91F-094B34951FA1}" type="datetimeFigureOut">
              <a:rPr lang="ru-RU" smtClean="0"/>
              <a:pPr/>
              <a:t>17.02.2023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F2FECDBF-792E-49C3-AC9D-54F08203E7F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>
    <p:wheel spokes="3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476044" y="2564904"/>
            <a:ext cx="6334698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i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Georgia" pitchFamily="18" charset="0"/>
              </a:rPr>
              <a:t>метод </a:t>
            </a:r>
            <a:r>
              <a:rPr lang="ru-RU" sz="3200" b="1" i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Georgia" pitchFamily="18" charset="0"/>
              </a:rPr>
              <a:t>КЕЙС-технологии</a:t>
            </a:r>
            <a:r>
              <a:rPr lang="ru-RU" sz="3200" b="1" i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Georgia" pitchFamily="18" charset="0"/>
              </a:rPr>
              <a:t> в ДОУ</a:t>
            </a:r>
            <a:endParaRPr lang="ru-RU" sz="3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7" name="Picture 2" descr="CONVERT .AZW TO .MOBI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103513"/>
            <a:ext cx="3372981" cy="2317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037" y="1315383"/>
            <a:ext cx="5954713" cy="642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99595288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928794" y="642918"/>
            <a:ext cx="6334698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/>
            <a:r>
              <a:rPr lang="ru-RU" sz="2800" b="1" i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Georgia" pitchFamily="18" charset="0"/>
              </a:rPr>
              <a:t>ЭТАПЫ МЕТОДА :</a:t>
            </a:r>
            <a:endParaRPr lang="ru-RU" sz="1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000100" y="1142984"/>
          <a:ext cx="7286676" cy="491792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43074"/>
                <a:gridCol w="5643602"/>
              </a:tblGrid>
              <a:tr h="113308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3810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1. Этап предъявления материала – содержимое кейса (иллюстрация, текст-комментарий в целях погружения детей в проблемное поле)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113308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3810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2. Этап анализа, выявления причинно-следственных связей, условий, влияний и т. д., формулирование высказываний, обмен мнениями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8F0F8"/>
                    </a:solidFill>
                  </a:tcPr>
                </a:tc>
              </a:tr>
              <a:tr h="113308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3810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3. Этап поиска верных решений проблемы, способов выхода из ситуации, а также вариантов предупреждения возникновения проблемных ситуаций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E2F2"/>
                    </a:solidFill>
                  </a:tcPr>
                </a:tc>
              </a:tr>
              <a:tr h="113308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3810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4. Этап вербализации или «папируса» (коллективное творческое решение, формулирование правила на основе пережитого обсуждения, опыта, фиксирование правила в виде символа)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D3EB"/>
                    </a:solidFill>
                  </a:tcPr>
                </a:tc>
              </a:tr>
            </a:tbl>
          </a:graphicData>
        </a:graphic>
      </p:graphicFrame>
      <p:pic>
        <p:nvPicPr>
          <p:cNvPr id="9" name="Рисунок 18" descr="Материалы за 22.03.2012 &quot; Фотобанк - бесплатный сток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10000"/>
          </a:blip>
          <a:srcRect/>
          <a:stretch>
            <a:fillRect/>
          </a:stretch>
        </p:blipFill>
        <p:spPr bwMode="auto">
          <a:xfrm>
            <a:off x="785786" y="928670"/>
            <a:ext cx="1500198" cy="132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16" descr="http://vedy.by/Media/Default/BlogPost/%D0%BD%D0%BE%D0%B2%D0%BE%D1%81%D1%82%D0%B8/4facce5d0a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10000"/>
          </a:blip>
          <a:srcRect/>
          <a:stretch>
            <a:fillRect/>
          </a:stretch>
        </p:blipFill>
        <p:spPr bwMode="auto">
          <a:xfrm>
            <a:off x="714348" y="2285992"/>
            <a:ext cx="1357321" cy="129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7" descr="Как ставить смайлики в одноклассниках мобильная версия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10000"/>
          </a:blip>
          <a:srcRect/>
          <a:stretch>
            <a:fillRect/>
          </a:stretch>
        </p:blipFill>
        <p:spPr bwMode="auto">
          <a:xfrm>
            <a:off x="928662" y="3643314"/>
            <a:ext cx="1820141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Книги картинки gif анимации смайлики рисунки аватарки Книги скачать бесплатно - Предметы и вещи 1"/>
          <p:cNvPicPr/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1472" y="4857760"/>
            <a:ext cx="1928826" cy="1429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15474669"/>
      </p:ext>
    </p:extLst>
  </p:cSld>
  <p:clrMapOvr>
    <a:masterClrMapping/>
  </p:clrMapOvr>
  <p:transition spd="med">
    <p:wheel spokes="3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75656" y="980728"/>
            <a:ext cx="6336704" cy="3960440"/>
          </a:xfrm>
        </p:spPr>
        <p:txBody>
          <a:bodyPr>
            <a:normAutofit fontScale="92500" lnSpcReduction="20000"/>
          </a:bodyPr>
          <a:lstStyle/>
          <a:p>
            <a:pPr marL="6350" indent="-6350">
              <a:buNone/>
            </a:pPr>
            <a:r>
              <a:rPr lang="ru-RU" sz="2600" b="1" u="sng" dirty="0" smtClean="0">
                <a:solidFill>
                  <a:srgbClr val="C00000"/>
                </a:solidFill>
                <a:latin typeface="+mj-lt"/>
              </a:rPr>
              <a:t>Технология кейс – стади (ситуация) </a:t>
            </a:r>
            <a:r>
              <a:rPr lang="ru-RU" sz="2600" dirty="0" smtClean="0">
                <a:latin typeface="+mj-lt"/>
              </a:rPr>
              <a:t>- это кейс, в котором  описывается ситуация в конкретный период времени, формулируется проблема, предлагается найти пути решения данной проблемы.</a:t>
            </a:r>
          </a:p>
          <a:p>
            <a:pPr marL="6350" indent="-6350">
              <a:buNone/>
            </a:pPr>
            <a:endParaRPr lang="ru-RU" sz="2600" dirty="0" smtClean="0">
              <a:latin typeface="+mj-lt"/>
            </a:endParaRPr>
          </a:p>
          <a:p>
            <a:pPr marL="6350" indent="-6350">
              <a:buNone/>
            </a:pPr>
            <a:r>
              <a:rPr lang="ru-RU" sz="2600" dirty="0" smtClean="0">
                <a:latin typeface="+mj-lt"/>
              </a:rPr>
              <a:t> Ознакомившись с описанием проблемы, дошкольники самостоятельно анализируют ситуацию,  диагностируют проблему и представляют свои идеи и решения в обсуждении со сверстниками.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Picture 2" descr="https://im0-tub-ru.yandex.net/i?id=ba7c5aceb6b39c3e5f096e50672ade4c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2080" y="4509120"/>
            <a:ext cx="2492151" cy="1656184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3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1124744"/>
            <a:ext cx="6965245" cy="451177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Кейс - стади «Разговор по телефону»</a:t>
            </a:r>
            <a:r>
              <a:rPr lang="ru-RU" sz="2800" dirty="0" smtClean="0">
                <a:solidFill>
                  <a:srgbClr val="C00000"/>
                </a:solidFill>
              </a:rPr>
              <a:t> </a:t>
            </a:r>
            <a:br>
              <a:rPr lang="ru-RU" sz="2800" dirty="0" smtClean="0">
                <a:solidFill>
                  <a:srgbClr val="C00000"/>
                </a:solidFill>
              </a:rPr>
            </a:br>
            <a:endParaRPr lang="ru-RU" sz="2800" dirty="0">
              <a:solidFill>
                <a:srgbClr val="C00000"/>
              </a:solidFill>
            </a:endParaRPr>
          </a:p>
        </p:txBody>
      </p:sp>
      <p:pic>
        <p:nvPicPr>
          <p:cNvPr id="1028" name="Picture 4" descr="http://sch67.minsk.edu.by/sm_full.aspx?guid=2747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1772816"/>
            <a:ext cx="5184574" cy="3888432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3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980728"/>
            <a:ext cx="6965245" cy="3384376"/>
          </a:xfr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t">
            <a:noAutofit/>
          </a:bodyPr>
          <a:lstStyle/>
          <a:p>
            <a:pPr algn="l"/>
            <a:r>
              <a:rPr lang="ru-RU" sz="2800" b="1" dirty="0" smtClean="0">
                <a:solidFill>
                  <a:srgbClr val="C00000"/>
                </a:solidFill>
                <a:latin typeface="+mj-lt"/>
              </a:rPr>
              <a:t>Кейс-иллюстрация </a:t>
            </a:r>
            <a:r>
              <a:rPr lang="ru-RU" sz="2800" b="1" dirty="0" smtClean="0">
                <a:latin typeface="+mj-lt"/>
              </a:rPr>
              <a:t>- </a:t>
            </a:r>
            <a:r>
              <a:rPr lang="ru-RU" sz="2800" dirty="0" smtClean="0">
                <a:latin typeface="+mj-lt"/>
              </a:rPr>
              <a:t>это иллюстрация, которая используется для рассмотрения проблемной ситуации. </a:t>
            </a:r>
            <a:br>
              <a:rPr lang="ru-RU" sz="2800" dirty="0" smtClean="0">
                <a:latin typeface="+mj-lt"/>
              </a:rPr>
            </a:br>
            <a:r>
              <a:rPr lang="ru-RU" sz="2800" b="1" dirty="0" smtClean="0">
                <a:latin typeface="+mj-lt"/>
              </a:rPr>
              <a:t>Целью </a:t>
            </a:r>
            <a:r>
              <a:rPr lang="ru-RU" sz="2800" dirty="0" smtClean="0">
                <a:latin typeface="+mj-lt"/>
              </a:rPr>
              <a:t>работы с ней является разбор сути проблемы, анализ возможных решений и выбор лучшего из них.</a:t>
            </a:r>
            <a:r>
              <a:rPr lang="ru-RU" sz="2800" dirty="0" smtClean="0">
                <a:latin typeface="+mn-lt"/>
              </a:rPr>
              <a:t/>
            </a:r>
            <a:br>
              <a:rPr lang="ru-RU" sz="2800" dirty="0" smtClean="0">
                <a:latin typeface="+mn-lt"/>
              </a:rPr>
            </a:br>
            <a:endParaRPr lang="ru-RU" sz="2800" dirty="0">
              <a:latin typeface="+mn-lt"/>
            </a:endParaRPr>
          </a:p>
        </p:txBody>
      </p:sp>
      <p:pic>
        <p:nvPicPr>
          <p:cNvPr id="5" name="Picture 2" descr="https://im0-tub-ru.yandex.net/i?id=ba7c5aceb6b39c3e5f096e50672ade4c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3717032"/>
            <a:ext cx="3289639" cy="23762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31218305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1052736"/>
            <a:ext cx="6965245" cy="883226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Кейс-иллюстрация  «Нужно ли быть вежливым?». 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pic>
        <p:nvPicPr>
          <p:cNvPr id="39938" name="Picture 2" descr="http://planetadetstva.net/wp-content/uploads/2014/05/konspekt-nod-dlya-srednej-gruppy-po-socialno-emocionalnomu-razvitiyu-uroki-etiket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1" y="2060848"/>
            <a:ext cx="5418305" cy="3672408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3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980728"/>
            <a:ext cx="6965245" cy="3384376"/>
          </a:xfrm>
        </p:spPr>
        <p:txBody>
          <a:bodyPr anchor="t">
            <a:noAutofit/>
          </a:bodyPr>
          <a:lstStyle/>
          <a:p>
            <a:pPr algn="l"/>
            <a:r>
              <a:rPr lang="ru-RU" sz="2800" b="1" dirty="0" smtClean="0">
                <a:solidFill>
                  <a:srgbClr val="C00000"/>
                </a:solidFill>
              </a:rPr>
              <a:t>В «фото – кейс» входит:</a:t>
            </a: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dirty="0" smtClean="0"/>
              <a:t>- фото, сюжет которого отражает какую – либо проблему;</a:t>
            </a:r>
            <a:br>
              <a:rPr lang="ru-RU" sz="2800" dirty="0" smtClean="0"/>
            </a:br>
            <a:r>
              <a:rPr lang="ru-RU" sz="2800" dirty="0" smtClean="0"/>
              <a:t>- текст к кейсу, который описывает совокупность событий;</a:t>
            </a:r>
            <a:br>
              <a:rPr lang="ru-RU" sz="2800" dirty="0" smtClean="0"/>
            </a:br>
            <a:r>
              <a:rPr lang="ru-RU" sz="2800" dirty="0" smtClean="0"/>
              <a:t>- задание – правильно поставленный вопрос ( в нем должна быть мотивация на решение проблемы).</a:t>
            </a:r>
            <a:br>
              <a:rPr lang="ru-RU" sz="2800" dirty="0" smtClean="0"/>
            </a:br>
            <a:endParaRPr lang="ru-RU" sz="2800" dirty="0">
              <a:latin typeface="+mn-lt"/>
            </a:endParaRPr>
          </a:p>
        </p:txBody>
      </p:sp>
      <p:pic>
        <p:nvPicPr>
          <p:cNvPr id="5" name="Picture 2" descr="https://im0-tub-ru.yandex.net/i?id=ba7c5aceb6b39c3e5f096e50672ade4c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064" y="4005064"/>
            <a:ext cx="3067447" cy="22157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31218305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1268760"/>
            <a:ext cx="6965245" cy="667202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>
                <a:solidFill>
                  <a:srgbClr val="C00000"/>
                </a:solidFill>
              </a:rPr>
              <a:t>Фото - кейс «Мальчик не ест суп».</a:t>
            </a:r>
            <a:r>
              <a:rPr lang="ru-RU" dirty="0" smtClean="0">
                <a:solidFill>
                  <a:srgbClr val="C00000"/>
                </a:solidFill>
              </a:rPr>
              <a:t/>
            </a:r>
            <a:br>
              <a:rPr lang="ru-RU" dirty="0" smtClean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38914" name="Picture 2" descr="http://penza-n.ru/wp-content/uploads/2015/12/img-20150119112543-6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2060848"/>
            <a:ext cx="6516216" cy="3661796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3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59632" y="836712"/>
            <a:ext cx="6696744" cy="4886357"/>
          </a:xfrm>
        </p:spPr>
        <p:txBody>
          <a:bodyPr>
            <a:normAutofit fontScale="92500" lnSpcReduction="20000"/>
          </a:bodyPr>
          <a:lstStyle/>
          <a:p>
            <a:pPr marL="3175" indent="-3175">
              <a:buNone/>
            </a:pPr>
            <a:r>
              <a:rPr lang="ru-RU" sz="2600" b="1" u="sng" dirty="0" smtClean="0">
                <a:solidFill>
                  <a:srgbClr val="C00000"/>
                </a:solidFill>
                <a:latin typeface="+mj-lt"/>
              </a:rPr>
              <a:t>Игровое  проектирование</a:t>
            </a:r>
            <a:r>
              <a:rPr lang="ru-RU" sz="2600" u="sng" dirty="0" smtClean="0">
                <a:solidFill>
                  <a:srgbClr val="C00000"/>
                </a:solidFill>
                <a:latin typeface="+mj-lt"/>
              </a:rPr>
              <a:t> </a:t>
            </a:r>
            <a:r>
              <a:rPr lang="ru-RU" dirty="0" smtClean="0">
                <a:latin typeface="+mj-lt"/>
              </a:rPr>
              <a:t>– это вид кейс – технологии, способствующий расширению социального и коммуникативного опыта дошкольников посредством проигрывания заданных ролей.</a:t>
            </a:r>
          </a:p>
          <a:p>
            <a:pPr marL="3175" indent="-3175">
              <a:buNone/>
            </a:pPr>
            <a:r>
              <a:rPr lang="ru-RU" sz="2600" b="1" dirty="0" smtClean="0">
                <a:solidFill>
                  <a:srgbClr val="C00000"/>
                </a:solidFill>
                <a:latin typeface="+mj-lt"/>
              </a:rPr>
              <a:t>Цель</a:t>
            </a:r>
            <a:r>
              <a:rPr lang="ru-RU" sz="2600" dirty="0" smtClean="0">
                <a:solidFill>
                  <a:srgbClr val="C00000"/>
                </a:solidFill>
                <a:latin typeface="+mj-lt"/>
              </a:rPr>
              <a:t>:</a:t>
            </a:r>
            <a:r>
              <a:rPr lang="ru-RU" dirty="0" smtClean="0">
                <a:latin typeface="+mj-lt"/>
              </a:rPr>
              <a:t> на основе заданной роли оценить поступки и поведение участников предложенной ситуации.</a:t>
            </a:r>
          </a:p>
          <a:p>
            <a:pPr>
              <a:buNone/>
            </a:pPr>
            <a:endParaRPr lang="ru-RU" dirty="0" smtClean="0">
              <a:latin typeface="+mj-lt"/>
            </a:endParaRPr>
          </a:p>
          <a:p>
            <a:pPr marL="3175" indent="-3175">
              <a:buNone/>
            </a:pPr>
            <a:r>
              <a:rPr lang="ru-RU" sz="2600" b="1" u="sng" dirty="0" smtClean="0">
                <a:solidFill>
                  <a:srgbClr val="C00000"/>
                </a:solidFill>
                <a:latin typeface="+mj-lt"/>
              </a:rPr>
              <a:t>Важной особенностью данной технологии является:</a:t>
            </a:r>
          </a:p>
          <a:p>
            <a:pPr lvl="0">
              <a:buNone/>
            </a:pPr>
            <a:r>
              <a:rPr lang="ru-RU" dirty="0" smtClean="0">
                <a:latin typeface="+mj-lt"/>
              </a:rPr>
              <a:t>- умение дошкольников принять на себя роль;</a:t>
            </a:r>
          </a:p>
          <a:p>
            <a:pPr lvl="0">
              <a:buNone/>
            </a:pPr>
            <a:r>
              <a:rPr lang="ru-RU" dirty="0" smtClean="0">
                <a:latin typeface="+mj-lt"/>
              </a:rPr>
              <a:t>- умение спроектировать принятую роль в соответствии с заданными характеристиками;</a:t>
            </a:r>
          </a:p>
          <a:p>
            <a:pPr lvl="0">
              <a:buNone/>
            </a:pPr>
            <a:r>
              <a:rPr lang="ru-RU" dirty="0" smtClean="0">
                <a:latin typeface="+mj-lt"/>
              </a:rPr>
              <a:t>- ролевое взаимодействие.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>
    <p:wheel spokes="3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428860" y="571480"/>
            <a:ext cx="5834632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/>
            <a:r>
              <a:rPr lang="ru-RU" sz="2800" b="1" i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Georgia" pitchFamily="18" charset="0"/>
              </a:rPr>
              <a:t>ПРАКТИЧЕСКОЕ ЗАДАНИЕ:</a:t>
            </a:r>
            <a:endParaRPr lang="ru-RU" sz="1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7" name="Picture 2" descr="CONVERT .AZW TO .MOBI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787" y="285728"/>
            <a:ext cx="1500197" cy="1030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 descr="C:\Users\user\Desktop\379926_dom-raskraska-dlya-malyshei.jpg"/>
          <p:cNvPicPr/>
          <p:nvPr/>
        </p:nvPicPr>
        <p:blipFill>
          <a:blip r:embed="rId4"/>
          <a:srcRect b="12857"/>
          <a:stretch>
            <a:fillRect/>
          </a:stretch>
        </p:blipFill>
        <p:spPr bwMode="auto">
          <a:xfrm>
            <a:off x="7000892" y="4786322"/>
            <a:ext cx="1126918" cy="13181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Users\user\Desktop\bf9b8dfcf647adb67b5bfd886cabcae0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86644" y="5500702"/>
            <a:ext cx="571504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 descr="пример 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142976" y="1285860"/>
            <a:ext cx="6929486" cy="485778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15474669"/>
      </p:ext>
    </p:extLst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Игровой проект </a:t>
            </a:r>
            <a:br>
              <a:rPr lang="ru-RU" sz="2800" b="1" dirty="0" smtClean="0">
                <a:solidFill>
                  <a:srgbClr val="C00000"/>
                </a:solidFill>
              </a:rPr>
            </a:br>
            <a:r>
              <a:rPr lang="ru-RU" sz="2800" b="1" dirty="0" smtClean="0">
                <a:solidFill>
                  <a:srgbClr val="C00000"/>
                </a:solidFill>
              </a:rPr>
              <a:t>"Кока-кола: все за и против".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pic>
        <p:nvPicPr>
          <p:cNvPr id="40962" name="Picture 2" descr="http://images.lpcdn.ca/641x427/201401/22/801630-verre-coca-cola-riedel-ser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1772816"/>
            <a:ext cx="6105525" cy="4057650"/>
          </a:xfrm>
          <a:prstGeom prst="rect">
            <a:avLst/>
          </a:prstGeom>
          <a:noFill/>
        </p:spPr>
      </p:pic>
      <p:pic>
        <p:nvPicPr>
          <p:cNvPr id="4" name="Picture 2" descr=" 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28" y="1142984"/>
            <a:ext cx="6643734" cy="4857784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3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1412776"/>
            <a:ext cx="72008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09600" indent="-609600">
              <a:defRPr/>
            </a:pPr>
            <a:r>
              <a:rPr lang="ru-RU" sz="36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casus </a:t>
            </a:r>
            <a:r>
              <a:rPr lang="ru-RU" sz="3600" b="1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(лат.)– </a:t>
            </a:r>
            <a:r>
              <a:rPr lang="ru-RU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anose="02020603050405020304" pitchFamily="18" charset="0"/>
              </a:rPr>
              <a:t>запутанный, необычный </a:t>
            </a:r>
            <a:r>
              <a:rPr lang="ru-RU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anose="02020603050405020304" pitchFamily="18" charset="0"/>
              </a:rPr>
              <a:t>случай; </a:t>
            </a:r>
          </a:p>
          <a:p>
            <a:pPr marL="609600" indent="-609600">
              <a:defRPr/>
            </a:pPr>
            <a:r>
              <a:rPr lang="ru-RU" sz="36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3600" b="1" i="1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case</a:t>
            </a:r>
            <a:r>
              <a:rPr lang="ru-RU" sz="3600" b="1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 </a:t>
            </a:r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(анг.) </a:t>
            </a:r>
            <a:r>
              <a:rPr lang="ru-RU" sz="3600" b="1" dirty="0">
                <a:latin typeface="+mj-lt"/>
                <a:cs typeface="Times New Roman" panose="02020603050405020304" pitchFamily="18" charset="0"/>
              </a:rPr>
              <a:t>– портфель, чемоданчик. </a:t>
            </a:r>
            <a:endParaRPr lang="ru-RU" sz="3600" b="1" i="1" dirty="0">
              <a:solidFill>
                <a:schemeClr val="accent6">
                  <a:lumMod val="50000"/>
                </a:schemeClr>
              </a:solidFill>
              <a:latin typeface="+mj-lt"/>
              <a:cs typeface="Times New Roman" pitchFamily="18" charset="0"/>
            </a:endParaRPr>
          </a:p>
        </p:txBody>
      </p:sp>
      <p:pic>
        <p:nvPicPr>
          <p:cNvPr id="16388" name="Picture 4" descr="http://static3.depositphotos.com/1005091/214/v/950/depositphotos_2149585-stock-illustration-cute-suitcas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3429000"/>
            <a:ext cx="2808312" cy="24459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9359761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764704"/>
            <a:ext cx="7200800" cy="3384376"/>
          </a:xfrm>
        </p:spPr>
        <p:txBody>
          <a:bodyPr anchor="t">
            <a:noAutofit/>
          </a:bodyPr>
          <a:lstStyle/>
          <a:p>
            <a:pPr algn="l"/>
            <a:r>
              <a:rPr lang="ru-RU" sz="2400" b="1" dirty="0" smtClean="0">
                <a:solidFill>
                  <a:srgbClr val="C00000"/>
                </a:solidFill>
              </a:rPr>
              <a:t>В процессе освоения кейс-технологий дети: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- учатся получать необходимую информацию в общении;</a:t>
            </a:r>
            <a:br>
              <a:rPr lang="ru-RU" sz="2400" dirty="0" smtClean="0"/>
            </a:br>
            <a:r>
              <a:rPr lang="ru-RU" sz="2400" dirty="0" smtClean="0"/>
              <a:t>- развивают умение соотносить свои устремления с интересами других;</a:t>
            </a:r>
            <a:br>
              <a:rPr lang="ru-RU" sz="2400" dirty="0" smtClean="0"/>
            </a:br>
            <a:r>
              <a:rPr lang="ru-RU" sz="2400" dirty="0" smtClean="0"/>
              <a:t>- учатся доказывать и отстаивать свою точку зрения, аргументировать ответ, формулировать вопрос;</a:t>
            </a:r>
            <a:br>
              <a:rPr lang="ru-RU" sz="2400" dirty="0" smtClean="0"/>
            </a:br>
            <a:r>
              <a:rPr lang="ru-RU" sz="2400" dirty="0" smtClean="0"/>
              <a:t>-учатся участвовать в дискуссии;</a:t>
            </a:r>
            <a:br>
              <a:rPr lang="ru-RU" sz="2400" dirty="0" smtClean="0"/>
            </a:br>
            <a:r>
              <a:rPr lang="ru-RU" sz="2400" dirty="0" smtClean="0"/>
              <a:t>- развивают умение принимать помощь.</a:t>
            </a:r>
            <a:r>
              <a:rPr lang="ru-RU" sz="2400" dirty="0" smtClean="0">
                <a:latin typeface="+mn-lt"/>
              </a:rPr>
              <a:t/>
            </a:r>
            <a:br>
              <a:rPr lang="ru-RU" sz="2400" dirty="0" smtClean="0">
                <a:latin typeface="+mn-lt"/>
              </a:rPr>
            </a:br>
            <a:endParaRPr lang="ru-RU" sz="2400" dirty="0">
              <a:latin typeface="+mn-lt"/>
            </a:endParaRPr>
          </a:p>
        </p:txBody>
      </p:sp>
      <p:pic>
        <p:nvPicPr>
          <p:cNvPr id="5" name="Picture 4" descr="http://xn--14-6kchkfmc2a3b1g.xn--p1ai/wp-content/uploads/2016/01/%D1%84%D0%BE%D1%82%D0%BE-%E2%84%961-1024x76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1840" y="4509120"/>
            <a:ext cx="2736304" cy="17281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31218305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857232"/>
            <a:ext cx="7162826" cy="492922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31218305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785786" y="714356"/>
            <a:ext cx="3643338" cy="142876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Кейсы – инциденты (свершившееся или готовящееся произойти событие)</a:t>
            </a:r>
            <a:endParaRPr lang="ru-RU" sz="20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 flipH="1">
            <a:off x="4786314" y="1357298"/>
            <a:ext cx="3571900" cy="71438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Кейсы – вариации или догадки</a:t>
            </a:r>
            <a:endParaRPr lang="ru-RU" sz="20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785786" y="2285992"/>
            <a:ext cx="3643338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bg2">
                  <a:lumMod val="50000"/>
                </a:schemeClr>
              </a:buClr>
              <a:buSzTx/>
              <a:buFont typeface="Wingdings" pitchFamily="2" charset="2"/>
              <a:buChar char="ü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Фото-кейсы (вариант: медиа-, видео-кейсы)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bg2">
                  <a:lumMod val="50000"/>
                </a:schemeClr>
              </a:buClr>
              <a:buSzTx/>
              <a:buFont typeface="Wingdings" pitchFamily="2" charset="2"/>
              <a:buChar char="ü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Кейсы-иллюстрации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bg2">
                  <a:lumMod val="50000"/>
                </a:schemeClr>
              </a:buClr>
              <a:buSzTx/>
              <a:buFont typeface="Wingdings" pitchFamily="2" charset="2"/>
              <a:buChar char="ü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Кейсы-драматизации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bg2">
                  <a:lumMod val="50000"/>
                </a:schemeClr>
              </a:buClr>
              <a:buSzTx/>
              <a:buFont typeface="Wingdings" pitchFamily="2" charset="2"/>
              <a:buChar char="ü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Кейсы-мультфильмы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bg2">
                  <a:lumMod val="50000"/>
                </a:schemeClr>
              </a:buClr>
              <a:buSzTx/>
              <a:buFont typeface="Wingdings" pitchFamily="2" charset="2"/>
              <a:buChar char="ü"/>
              <a:tabLst/>
            </a:pP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Кейсы-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литературные произведения 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4643438" y="2285992"/>
            <a:ext cx="3714776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bg2">
                  <a:lumMod val="50000"/>
                </a:schemeClr>
              </a:buClr>
              <a:buSzTx/>
              <a:buFont typeface="Wingdings" pitchFamily="2" charset="2"/>
              <a:buChar char="ü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Кейсы-опорные картинки в серии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bg2">
                  <a:lumMod val="50000"/>
                </a:schemeClr>
              </a:buClr>
              <a:buSzTx/>
              <a:buFont typeface="Wingdings" pitchFamily="2" charset="2"/>
              <a:buChar char="ü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Кейсы-предметные картинки-демонстраторы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bg2">
                  <a:lumMod val="50000"/>
                </a:schemeClr>
              </a:buClr>
              <a:buSzTx/>
              <a:buFont typeface="Wingdings" pitchFamily="2" charset="2"/>
              <a:buChar char="ü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Кейсы-наоборот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bg2">
                  <a:lumMod val="50000"/>
                </a:schemeClr>
              </a:buClr>
              <a:buSzTx/>
              <a:buFont typeface="Wingdings" pitchFamily="2" charset="2"/>
              <a:buChar char="ü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Кейсы-варианты развития событий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Стрелка вниз 13"/>
          <p:cNvSpPr/>
          <p:nvPr/>
        </p:nvSpPr>
        <p:spPr>
          <a:xfrm>
            <a:off x="6215074" y="2071678"/>
            <a:ext cx="714380" cy="285752"/>
          </a:xfrm>
          <a:prstGeom prst="downArrow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 flipH="1">
            <a:off x="1214414" y="4500570"/>
            <a:ext cx="6715172" cy="28575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МЕТОДЫ:</a:t>
            </a:r>
            <a:endParaRPr lang="ru-RU" sz="20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ectangle 2"/>
          <p:cNvSpPr>
            <a:spLocks noChangeArrowheads="1"/>
          </p:cNvSpPr>
          <p:nvPr/>
        </p:nvSpPr>
        <p:spPr bwMode="auto">
          <a:xfrm>
            <a:off x="714348" y="4786322"/>
            <a:ext cx="7715304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метод игрового проектирования, создания или совершенствования объектов; метод проигрывания ролей; групповая / подгрупповая дискуссия; метод информационного лабиринта; метод ситуативного анализа и др.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928794" y="571480"/>
            <a:ext cx="633469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/>
            <a:r>
              <a:rPr lang="ru-RU" sz="2000" b="1" i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Georgia" pitchFamily="18" charset="0"/>
              </a:rPr>
              <a:t>КЛАССИФИАЦИЯ КЕЙСОВ</a:t>
            </a:r>
          </a:p>
          <a:p>
            <a:pPr algn="r"/>
            <a:r>
              <a:rPr lang="ru-RU" sz="16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Georgia" pitchFamily="18" charset="0"/>
              </a:rPr>
              <a:t>(дошкольное образование)</a:t>
            </a:r>
            <a:r>
              <a:rPr lang="ru-RU" sz="1600" b="1" i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Georgia" pitchFamily="18" charset="0"/>
              </a:rPr>
              <a:t>:</a:t>
            </a:r>
            <a:endParaRPr lang="ru-RU" sz="11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7" name="Стрелка вниз 16"/>
          <p:cNvSpPr/>
          <p:nvPr/>
        </p:nvSpPr>
        <p:spPr>
          <a:xfrm>
            <a:off x="2214546" y="2071678"/>
            <a:ext cx="714380" cy="285752"/>
          </a:xfrm>
          <a:prstGeom prst="downArrow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15474669"/>
      </p:ext>
    </p:extLst>
  </p:cSld>
  <p:clrMapOvr>
    <a:masterClrMapping/>
  </p:clrMapOvr>
  <p:transition spd="med">
    <p:comb dir="vert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980728"/>
            <a:ext cx="6965245" cy="3384376"/>
          </a:xfrm>
        </p:spPr>
        <p:txBody>
          <a:bodyPr anchor="t">
            <a:noAutofit/>
          </a:bodyPr>
          <a:lstStyle/>
          <a:p>
            <a:pPr algn="l"/>
            <a:r>
              <a:rPr lang="ru-RU" sz="2800" b="1" dirty="0" smtClean="0">
                <a:solidFill>
                  <a:srgbClr val="C00000"/>
                </a:solidFill>
              </a:rPr>
              <a:t>Главное предназначение  кейс-технологии </a:t>
            </a:r>
            <a:r>
              <a:rPr lang="ru-RU" sz="2800" dirty="0" smtClean="0">
                <a:solidFill>
                  <a:srgbClr val="C00000"/>
                </a:solidFill>
              </a:rPr>
              <a:t>— </a:t>
            </a:r>
            <a:r>
              <a:rPr lang="ru-RU" sz="2800" b="1" dirty="0" smtClean="0"/>
              <a:t>развивать способность исследовать  различные проблемы и находить их решение, то есть, научиться работать с информацией</a:t>
            </a:r>
            <a:r>
              <a:rPr lang="ru-RU" sz="2800" dirty="0" smtClean="0"/>
              <a:t>.</a:t>
            </a:r>
            <a:br>
              <a:rPr lang="ru-RU" sz="2800" dirty="0" smtClean="0"/>
            </a:br>
            <a:endParaRPr lang="ru-RU" sz="2800" dirty="0">
              <a:latin typeface="+mn-lt"/>
            </a:endParaRPr>
          </a:p>
        </p:txBody>
      </p:sp>
      <p:pic>
        <p:nvPicPr>
          <p:cNvPr id="5" name="Picture 2" descr="https://im0-tub-ru.yandex.net/i?id=ba7c5aceb6b39c3e5f096e50672ade4c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87824" y="3789040"/>
            <a:ext cx="3067447" cy="22157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31218305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1452866" y="1268760"/>
            <a:ext cx="6359494" cy="2376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ru-RU" altLang="ru-RU" sz="4000" b="1" i="1" dirty="0" smtClean="0">
                <a:solidFill>
                  <a:srgbClr val="C00000"/>
                </a:solidFill>
                <a:latin typeface="Georgia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altLang="ru-RU" sz="4000" b="1" i="1" dirty="0">
              <a:solidFill>
                <a:srgbClr val="C00000"/>
              </a:solidFill>
              <a:latin typeface="Georgia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https://im0-tub-ru.yandex.net/i?id=ba7c5aceb6b39c3e5f096e50672ade4c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3848" y="3284984"/>
            <a:ext cx="3067447" cy="22157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15701717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1043607" y="817582"/>
            <a:ext cx="7016661" cy="1202485"/>
          </a:xfrm>
          <a:ln w="76200" cmpd="tri">
            <a:noFill/>
            <a:miter lim="800000"/>
            <a:headEnd/>
            <a:tailEnd/>
          </a:ln>
        </p:spPr>
        <p:txBody>
          <a:bodyPr>
            <a:normAutofit/>
          </a:bodyPr>
          <a:lstStyle/>
          <a:p>
            <a:r>
              <a:rPr lang="ru-RU" altLang="ru-RU" sz="3200" b="1" dirty="0" smtClean="0">
                <a:solidFill>
                  <a:srgbClr val="C00000"/>
                </a:solidFill>
              </a:rPr>
              <a:t>Для чего нужен кейс?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idx="1"/>
          </p:nvPr>
        </p:nvSpPr>
        <p:spPr>
          <a:xfrm>
            <a:off x="1043607" y="2203450"/>
            <a:ext cx="7056785" cy="3601814"/>
          </a:xfrm>
          <a:ln w="76200" cmpd="tri">
            <a:noFill/>
            <a:miter lim="800000"/>
            <a:headEnd/>
            <a:tailEnd/>
          </a:ln>
        </p:spPr>
        <p:txBody>
          <a:bodyPr/>
          <a:lstStyle/>
          <a:p>
            <a:pPr>
              <a:buFontTx/>
              <a:buNone/>
            </a:pPr>
            <a:r>
              <a:rPr lang="ru-RU" altLang="ru-RU" dirty="0" smtClean="0"/>
              <a:t>	</a:t>
            </a:r>
            <a:r>
              <a:rPr lang="ru-RU" altLang="ru-RU" dirty="0" smtClean="0">
                <a:latin typeface="+mj-lt"/>
                <a:cs typeface="Times New Roman" panose="02020603050405020304" pitchFamily="18" charset="0"/>
              </a:rPr>
              <a:t>Кейс дает возможность приблизиться к </a:t>
            </a:r>
            <a:r>
              <a:rPr lang="ru-RU" altLang="ru-RU" b="1" dirty="0" smtClean="0">
                <a:latin typeface="+mj-lt"/>
                <a:cs typeface="Times New Roman" panose="02020603050405020304" pitchFamily="18" charset="0"/>
              </a:rPr>
              <a:t>практике</a:t>
            </a:r>
            <a:r>
              <a:rPr lang="ru-RU" altLang="ru-RU" dirty="0" smtClean="0">
                <a:latin typeface="+mj-lt"/>
                <a:cs typeface="Times New Roman" panose="02020603050405020304" pitchFamily="18" charset="0"/>
              </a:rPr>
              <a:t>, встать на позицию человека, реально </a:t>
            </a:r>
            <a:r>
              <a:rPr lang="ru-RU" altLang="ru-RU" b="1" dirty="0" smtClean="0">
                <a:latin typeface="+mj-lt"/>
                <a:cs typeface="Times New Roman" panose="02020603050405020304" pitchFamily="18" charset="0"/>
              </a:rPr>
              <a:t>принимающего решения</a:t>
            </a:r>
            <a:r>
              <a:rPr lang="ru-RU" altLang="ru-RU" dirty="0" smtClean="0">
                <a:latin typeface="+mj-lt"/>
                <a:cs typeface="Times New Roman" panose="02020603050405020304" pitchFamily="18" charset="0"/>
              </a:rPr>
              <a:t>, </a:t>
            </a:r>
            <a:r>
              <a:rPr lang="ru-RU" altLang="ru-RU" b="1" dirty="0" smtClean="0">
                <a:latin typeface="+mj-lt"/>
                <a:cs typeface="Times New Roman" panose="02020603050405020304" pitchFamily="18" charset="0"/>
              </a:rPr>
              <a:t>учиться на ошибках других. </a:t>
            </a:r>
          </a:p>
          <a:p>
            <a:pPr>
              <a:buFontTx/>
              <a:buNone/>
            </a:pPr>
            <a:r>
              <a:rPr lang="ru-RU" altLang="ru-RU" b="1" dirty="0" smtClean="0"/>
              <a:t>	</a:t>
            </a:r>
            <a:endParaRPr lang="ru-RU" altLang="ru-RU" dirty="0" smtClean="0"/>
          </a:p>
        </p:txBody>
      </p:sp>
      <p:pic>
        <p:nvPicPr>
          <p:cNvPr id="1026" name="Picture 2" descr="&amp;Pcy;&amp;rcy;&amp;ocy;&amp;gcy;&amp;rcy;&amp;acy;&amp;mcy;&amp;mcy;&amp;acy; &amp;tcy;&amp;rcy;&amp;ucy;&amp;dcy;&amp;ocy;&amp;vcy;&amp;ocy;&amp;gcy;&amp;ocy; &amp;vcy;&amp;ocy;&amp;scy;&amp;pcy;&amp;icy;&amp;tcy;&amp;acy;&amp;ncy;&amp;icy;&amp;yacy; &amp;dcy;&amp;ocy;&amp;shcy;&amp;kcy;&amp;ocy;&amp;lcy;&amp;softcy;&amp;ncy;&amp;icy;&amp;kcy;&amp;ocy;&amp;vcy; - &amp;Fcy;&amp;acy;&amp;jcy;&amp;lcy;&amp;ocy;&amp;vcy;&amp;ycy;&amp;jcy; &amp;acy;&amp;rcy;&amp;khcy;&amp;icy;&amp;vcy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429000"/>
            <a:ext cx="2639037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6973813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31640" y="1052736"/>
            <a:ext cx="6336704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alt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altLang="ru-RU" sz="28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Кейс-технология</a:t>
            </a:r>
            <a:r>
              <a:rPr lang="ru-RU" altLang="ru-RU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altLang="ru-RU" sz="2800" dirty="0" smtClean="0">
                <a:latin typeface="+mj-lt"/>
                <a:cs typeface="Times New Roman" panose="02020603050405020304" pitchFamily="18" charset="0"/>
              </a:rPr>
              <a:t>это интерактивная технология для краткосрочного обучения , на основе реальных или вымышленных ситуаций, направленная не столько на освоение знаний, сколько на формирование у слушателей новых качеств и умений.</a:t>
            </a:r>
            <a:endParaRPr lang="ru-RU" altLang="ru-RU" sz="2800" dirty="0"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7170" name="Picture 2" descr="best-text.ru &amp;Mcy;&amp;ycy; &amp;pcy;&amp;icy;&amp;shcy;&amp;iecy;&amp;mcy; &amp;scy;&amp;tcy;&amp;acy;&amp;tcy;&amp;softcy;&amp;icy; &amp;icy; &amp;rcy;&amp;iecy;&amp;kcy;&amp;lcy;&amp;acy;&amp;mcy;&amp;ncy;&amp;ycy;&amp;iecy; &amp;tcy;&amp;iecy;&amp;kcy;&amp;scy;&amp;tcy;&amp;ycy; - &amp;Ncy;&amp;ocy;&amp;vcy;&amp;ocy;&amp;scy;&amp;tcy;&amp;icy; - 05 - 46 &amp;Scy;&amp;icy;&amp;tcy;&amp;ucy;&amp;acy;&amp;tscy;&amp;icy;&amp;ocy;&amp;ncy;&amp;ncy;&amp;ycy;&amp;jcy; &amp;acy;&amp;ncy;&amp;acy;&amp;lcy;&amp;icy;&amp;zcy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717032"/>
            <a:ext cx="2971800" cy="2524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1905950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03648" y="908720"/>
            <a:ext cx="6196405" cy="4680520"/>
          </a:xfrm>
        </p:spPr>
        <p:txBody>
          <a:bodyPr/>
          <a:lstStyle/>
          <a:p>
            <a:pPr algn="ctr">
              <a:buNone/>
            </a:pPr>
            <a:r>
              <a:rPr lang="ru-RU" b="1" u="sng" dirty="0" smtClean="0">
                <a:solidFill>
                  <a:srgbClr val="C00000"/>
                </a:solidFill>
                <a:latin typeface="+mj-lt"/>
              </a:rPr>
              <a:t>Виды кейс – технологии в работе с дошкольниками:</a:t>
            </a:r>
            <a:endParaRPr lang="ru-RU" dirty="0" smtClean="0">
              <a:solidFill>
                <a:srgbClr val="C00000"/>
              </a:solidFill>
              <a:latin typeface="+mj-lt"/>
            </a:endParaRPr>
          </a:p>
          <a:p>
            <a:pPr>
              <a:buNone/>
            </a:pPr>
            <a:r>
              <a:rPr lang="ru-RU" dirty="0" smtClean="0">
                <a:latin typeface="+mj-lt"/>
              </a:rPr>
              <a:t>- анализ конкретных ситуаций;</a:t>
            </a:r>
          </a:p>
          <a:p>
            <a:pPr>
              <a:buNone/>
            </a:pPr>
            <a:r>
              <a:rPr lang="ru-RU" dirty="0" smtClean="0">
                <a:latin typeface="+mj-lt"/>
              </a:rPr>
              <a:t>- кейс – иллюстрации;</a:t>
            </a:r>
          </a:p>
          <a:p>
            <a:pPr>
              <a:buNone/>
            </a:pPr>
            <a:r>
              <a:rPr lang="ru-RU" dirty="0" smtClean="0">
                <a:latin typeface="+mj-lt"/>
              </a:rPr>
              <a:t>- фото – кейс;</a:t>
            </a:r>
          </a:p>
          <a:p>
            <a:pPr>
              <a:buNone/>
            </a:pPr>
            <a:r>
              <a:rPr lang="ru-RU" dirty="0" smtClean="0">
                <a:latin typeface="+mj-lt"/>
              </a:rPr>
              <a:t>- проигрывание ролей (ролевое проектирование).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Picture 2" descr="https://im0-tub-ru.yandex.net/i?id=ba7c5aceb6b39c3e5f096e50672ade4c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3717032"/>
            <a:ext cx="3096344" cy="2236638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3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928794" y="571480"/>
            <a:ext cx="6334698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/>
            <a:r>
              <a:rPr lang="ru-RU" sz="2400" b="1" i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Georgia" pitchFamily="18" charset="0"/>
              </a:rPr>
              <a:t>Структура КЕЙСа и механизм реализации </a:t>
            </a:r>
          </a:p>
          <a:p>
            <a:pPr algn="r"/>
            <a:r>
              <a:rPr lang="ru-RU" sz="2400" b="1" i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Georgia" pitchFamily="18" charset="0"/>
              </a:rPr>
              <a:t>метода:</a:t>
            </a:r>
            <a:endParaRPr lang="ru-RU" sz="1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428992" y="1428736"/>
            <a:ext cx="142876" cy="571504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429256" y="1428736"/>
            <a:ext cx="142876" cy="571504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Блок-схема: знак завершения 8"/>
          <p:cNvSpPr/>
          <p:nvPr/>
        </p:nvSpPr>
        <p:spPr>
          <a:xfrm>
            <a:off x="3143240" y="1428736"/>
            <a:ext cx="2714644" cy="428628"/>
          </a:xfrm>
          <a:prstGeom prst="flowChartTerminator">
            <a:avLst/>
          </a:prstGeom>
          <a:blipFill>
            <a:blip r:embed="rId3"/>
            <a:tile tx="0" ty="0" sx="100000" sy="100000" flip="none" algn="tl"/>
          </a:blipFill>
          <a:ln w="28575">
            <a:solidFill>
              <a:schemeClr val="tx1">
                <a:lumMod val="65000"/>
                <a:lumOff val="35000"/>
              </a:schemeClr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КЕЙС</a:t>
            </a:r>
            <a:endParaRPr lang="ru-RU" sz="32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000100" y="2000240"/>
            <a:ext cx="7143800" cy="4214842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57150">
            <a:solidFill>
              <a:schemeClr val="tx1">
                <a:lumMod val="65000"/>
                <a:lumOff val="35000"/>
              </a:schemeClr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20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ЧТО ПОЛОЖИМ В КЕЙС?</a:t>
            </a:r>
          </a:p>
          <a:p>
            <a:pPr>
              <a:buFont typeface="Wingdings" pitchFamily="2" charset="2"/>
              <a:buChar char="q"/>
            </a:pPr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фото / иллюстрацию / картинку / видео / медиа,  сюжет которого отражает какую-либо проблему или ситуацию, случай, историю и т. д.;</a:t>
            </a:r>
          </a:p>
          <a:p>
            <a:pPr>
              <a:buFont typeface="Wingdings" pitchFamily="2" charset="2"/>
              <a:buChar char="q"/>
            </a:pPr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текст-комментарий, который описывает совокупность событий в основе проблемы или ситуации, случая, истории (доступен  детскому восприятию, чёткое конкретное описание);</a:t>
            </a:r>
          </a:p>
          <a:p>
            <a:pPr>
              <a:buFont typeface="Wingdings" pitchFamily="2" charset="2"/>
              <a:buChar char="q"/>
            </a:pPr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задание – правильно поставленный вопрос, в котором должна быть мотивация на решение проблемы или на способ выхода из представленной ситуации;</a:t>
            </a:r>
          </a:p>
          <a:p>
            <a:pPr>
              <a:buFont typeface="Wingdings" pitchFamily="2" charset="2"/>
              <a:buChar char="q"/>
            </a:pPr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приложения (например, музыкальное сопровождение).</a:t>
            </a:r>
          </a:p>
          <a:p>
            <a:pPr>
              <a:buFont typeface="Wingdings" pitchFamily="2" charset="2"/>
              <a:buChar char="q"/>
            </a:pPr>
            <a:endParaRPr lang="ru-RU" sz="20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q"/>
            </a:pPr>
            <a:endParaRPr lang="ru-RU" sz="20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q"/>
            </a:pPr>
            <a:endParaRPr lang="ru-RU" sz="20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2" descr="CONVERT .AZW TO .MOBI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24" y="500042"/>
            <a:ext cx="1785950" cy="1227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5474669"/>
      </p:ext>
    </p:extLst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1628800"/>
            <a:ext cx="7272808" cy="2880320"/>
          </a:xfrm>
        </p:spPr>
        <p:txBody>
          <a:bodyPr anchor="t">
            <a:normAutofit fontScale="90000"/>
          </a:bodyPr>
          <a:lstStyle/>
          <a:p>
            <a:pPr lvl="0" algn="l"/>
            <a:r>
              <a:rPr lang="ru-RU" sz="2800" dirty="0" smtClean="0"/>
              <a:t>- </a:t>
            </a:r>
            <a:r>
              <a:rPr lang="ru-RU" sz="2800" dirty="0" smtClean="0">
                <a:cs typeface="Arial" pitchFamily="34" charset="0"/>
              </a:rPr>
              <a:t>соответствовать четко поставленной цели;</a:t>
            </a:r>
            <a:br>
              <a:rPr lang="ru-RU" sz="2800" dirty="0" smtClean="0">
                <a:cs typeface="Arial" pitchFamily="34" charset="0"/>
              </a:rPr>
            </a:br>
            <a:r>
              <a:rPr lang="ru-RU" sz="2800" dirty="0" smtClean="0">
                <a:cs typeface="Arial" pitchFamily="34" charset="0"/>
              </a:rPr>
              <a:t>- иметь соответствующий уровень трудности;</a:t>
            </a:r>
            <a:br>
              <a:rPr lang="ru-RU" sz="2800" dirty="0" smtClean="0">
                <a:cs typeface="Arial" pitchFamily="34" charset="0"/>
              </a:rPr>
            </a:br>
            <a:r>
              <a:rPr lang="ru-RU" sz="2800" dirty="0" smtClean="0">
                <a:cs typeface="Arial" pitchFamily="34" charset="0"/>
              </a:rPr>
              <a:t>- иллюстрировать типичные ситуации;</a:t>
            </a:r>
            <a:br>
              <a:rPr lang="ru-RU" sz="2800" dirty="0" smtClean="0">
                <a:cs typeface="Arial" pitchFamily="34" charset="0"/>
              </a:rPr>
            </a:br>
            <a:r>
              <a:rPr lang="ru-RU" sz="2800" dirty="0" smtClean="0">
                <a:cs typeface="Arial" pitchFamily="34" charset="0"/>
              </a:rPr>
              <a:t>- развивать аналитическое мышление;</a:t>
            </a:r>
            <a:br>
              <a:rPr lang="ru-RU" sz="2800" dirty="0" smtClean="0">
                <a:cs typeface="Arial" pitchFamily="34" charset="0"/>
              </a:rPr>
            </a:br>
            <a:r>
              <a:rPr lang="ru-RU" sz="2800" dirty="0" smtClean="0">
                <a:cs typeface="Arial" pitchFamily="34" charset="0"/>
              </a:rPr>
              <a:t>- провоцировать дискуссию;</a:t>
            </a:r>
            <a:br>
              <a:rPr lang="ru-RU" sz="2800" dirty="0" smtClean="0">
                <a:cs typeface="Arial" pitchFamily="34" charset="0"/>
              </a:rPr>
            </a:br>
            <a:r>
              <a:rPr lang="ru-RU" sz="2800" dirty="0" smtClean="0">
                <a:cs typeface="Arial" pitchFamily="34" charset="0"/>
              </a:rPr>
              <a:t>- иметь несколько решений.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7365" y="404665"/>
            <a:ext cx="6417734" cy="1224135"/>
          </a:xfrm>
        </p:spPr>
        <p:txBody>
          <a:bodyPr>
            <a:noAutofit/>
          </a:bodyPr>
          <a:lstStyle/>
          <a:p>
            <a:endParaRPr lang="ru-RU" sz="3200" b="1" u="sng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dirty="0" smtClean="0">
                <a:solidFill>
                  <a:srgbClr val="C00000"/>
                </a:solidFill>
                <a:latin typeface="+mj-lt"/>
                <a:cs typeface="Times New Roman" pitchFamily="18" charset="0"/>
              </a:rPr>
              <a:t>Требования:</a:t>
            </a:r>
          </a:p>
          <a:p>
            <a:r>
              <a:rPr lang="ru-RU" sz="32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 dirty="0"/>
          </a:p>
        </p:txBody>
      </p:sp>
      <p:pic>
        <p:nvPicPr>
          <p:cNvPr id="12290" name="Picture 2" descr="https://im0-tub-ru.yandex.net/i?id=ba7c5aceb6b39c3e5f096e50672ade4c&amp;n=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4005064"/>
            <a:ext cx="2779415" cy="200770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15474669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6965245" cy="523185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solidFill>
                  <a:srgbClr val="C00000"/>
                </a:solidFill>
              </a:rPr>
              <a:t>Технологическая карта деятельности </a:t>
            </a:r>
            <a:br>
              <a:rPr lang="ru-RU" sz="1800" b="1" dirty="0" smtClean="0">
                <a:solidFill>
                  <a:srgbClr val="C00000"/>
                </a:solidFill>
              </a:rPr>
            </a:br>
            <a:r>
              <a:rPr lang="ru-RU" sz="1800" b="1" dirty="0" smtClean="0">
                <a:solidFill>
                  <a:srgbClr val="C00000"/>
                </a:solidFill>
              </a:rPr>
              <a:t>по технологии кейс – стади.</a:t>
            </a:r>
            <a:endParaRPr lang="ru-RU" sz="1800" b="1" dirty="0">
              <a:solidFill>
                <a:srgbClr val="C0000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683567" y="1268760"/>
          <a:ext cx="7776864" cy="50405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2288"/>
                <a:gridCol w="2592288"/>
                <a:gridCol w="2592288"/>
              </a:tblGrid>
              <a:tr h="47221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543050" algn="l"/>
                        </a:tabLst>
                      </a:pPr>
                      <a:r>
                        <a:rPr lang="ru-RU" sz="1200" dirty="0">
                          <a:latin typeface="+mn-lt"/>
                          <a:ea typeface="Times New Roman"/>
                          <a:cs typeface="Times New Roman"/>
                        </a:rPr>
                        <a:t>Название </a:t>
                      </a:r>
                    </a:p>
                    <a:p>
                      <a:pPr>
                        <a:spcAft>
                          <a:spcPts val="0"/>
                        </a:spcAft>
                        <a:tabLst>
                          <a:tab pos="1543050" algn="l"/>
                        </a:tabLst>
                      </a:pPr>
                      <a:r>
                        <a:rPr lang="ru-RU" sz="1200" dirty="0">
                          <a:latin typeface="+mn-lt"/>
                          <a:ea typeface="Times New Roman"/>
                          <a:cs typeface="Times New Roman"/>
                        </a:rPr>
                        <a:t>этапа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543050" algn="l"/>
                        </a:tabLst>
                      </a:pPr>
                      <a:r>
                        <a:rPr lang="ru-RU" sz="1200" dirty="0">
                          <a:latin typeface="+mn-lt"/>
                          <a:ea typeface="Times New Roman"/>
                          <a:cs typeface="Times New Roman"/>
                        </a:rPr>
                        <a:t>Деятельность взрослого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543050" algn="l"/>
                        </a:tabLst>
                      </a:pPr>
                      <a:r>
                        <a:rPr lang="ru-RU" sz="1200" dirty="0">
                          <a:latin typeface="+mn-lt"/>
                          <a:ea typeface="Times New Roman"/>
                          <a:cs typeface="Times New Roman"/>
                        </a:rPr>
                        <a:t>Деятельность детей</a:t>
                      </a:r>
                    </a:p>
                  </a:txBody>
                  <a:tcPr marL="68580" marR="68580" marT="0" marB="0"/>
                </a:tc>
              </a:tr>
              <a:tr h="134387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543050" algn="l"/>
                        </a:tabLst>
                      </a:pPr>
                      <a:r>
                        <a:rPr lang="ru-RU" sz="1200" dirty="0">
                          <a:latin typeface="+mn-lt"/>
                          <a:ea typeface="Times New Roman"/>
                          <a:cs typeface="Times New Roman"/>
                        </a:rPr>
                        <a:t>1.Постановка проблемы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543050" algn="l"/>
                        </a:tabLst>
                      </a:pPr>
                      <a:r>
                        <a:rPr lang="ru-RU" sz="1200" dirty="0">
                          <a:latin typeface="+mn-lt"/>
                          <a:ea typeface="Times New Roman"/>
                          <a:cs typeface="Times New Roman"/>
                        </a:rPr>
                        <a:t>Формулирует суть проблемы, кратко описывает ситуацию.</a:t>
                      </a:r>
                    </a:p>
                    <a:p>
                      <a:pPr>
                        <a:spcAft>
                          <a:spcPts val="0"/>
                        </a:spcAft>
                        <a:tabLst>
                          <a:tab pos="1543050" algn="l"/>
                        </a:tabLst>
                      </a:pPr>
                      <a:r>
                        <a:rPr lang="ru-RU" sz="1200" dirty="0">
                          <a:latin typeface="+mn-lt"/>
                          <a:ea typeface="Times New Roman"/>
                          <a:cs typeface="Times New Roman"/>
                        </a:rPr>
                        <a:t>Фиксирует внимание на осмысление проблемной ситуации.</a:t>
                      </a:r>
                    </a:p>
                    <a:p>
                      <a:pPr>
                        <a:spcAft>
                          <a:spcPts val="0"/>
                        </a:spcAft>
                        <a:tabLst>
                          <a:tab pos="1543050" algn="l"/>
                        </a:tabLst>
                      </a:pPr>
                      <a:r>
                        <a:rPr lang="ru-RU" sz="1200" dirty="0">
                          <a:latin typeface="+mn-lt"/>
                          <a:ea typeface="Times New Roman"/>
                          <a:cs typeface="Times New Roman"/>
                        </a:rPr>
                        <a:t>Мотивирует к поиску фактов и персоналий, которые могут реально взаимодействовать.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543050" algn="l"/>
                        </a:tabLst>
                      </a:pPr>
                      <a:r>
                        <a:rPr lang="ru-RU" sz="1200" dirty="0" smtClean="0">
                          <a:latin typeface="+mn-lt"/>
                          <a:ea typeface="Times New Roman"/>
                          <a:cs typeface="Times New Roman"/>
                        </a:rPr>
                        <a:t>Ребёнок</a:t>
                      </a:r>
                      <a:r>
                        <a:rPr lang="ru-RU" sz="1200" baseline="0" dirty="0" smtClean="0">
                          <a:latin typeface="+mn-lt"/>
                          <a:ea typeface="Times New Roman"/>
                          <a:cs typeface="Times New Roman"/>
                        </a:rPr>
                        <a:t> о</a:t>
                      </a:r>
                      <a:r>
                        <a:rPr lang="ru-RU" sz="1200" dirty="0" smtClean="0">
                          <a:latin typeface="+mn-lt"/>
                          <a:ea typeface="Times New Roman"/>
                          <a:cs typeface="Times New Roman"/>
                        </a:rPr>
                        <a:t>сознает проблему.</a:t>
                      </a:r>
                      <a:endParaRPr lang="ru-RU" sz="1200" dirty="0"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1543050" algn="l"/>
                        </a:tabLst>
                      </a:pPr>
                      <a:r>
                        <a:rPr lang="ru-RU" sz="1200" dirty="0">
                          <a:latin typeface="+mn-lt"/>
                          <a:ea typeface="Times New Roman"/>
                          <a:cs typeface="Times New Roman"/>
                        </a:rPr>
                        <a:t>Присваивает проблему.</a:t>
                      </a:r>
                    </a:p>
                    <a:p>
                      <a:pPr>
                        <a:spcAft>
                          <a:spcPts val="0"/>
                        </a:spcAft>
                        <a:tabLst>
                          <a:tab pos="1543050" algn="l"/>
                        </a:tabLst>
                      </a:pPr>
                      <a:r>
                        <a:rPr lang="ru-RU" sz="1200" dirty="0">
                          <a:latin typeface="+mn-lt"/>
                          <a:ea typeface="Times New Roman"/>
                          <a:cs typeface="Times New Roman"/>
                        </a:rPr>
                        <a:t>Концентрируется на поиске решений в данной ситуации.</a:t>
                      </a:r>
                    </a:p>
                  </a:txBody>
                  <a:tcPr marL="68580" marR="68580" marT="0" marB="0"/>
                </a:tc>
              </a:tr>
              <a:tr h="11518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543050" algn="l"/>
                        </a:tabLst>
                      </a:pPr>
                      <a:r>
                        <a:rPr lang="ru-RU" sz="1200" dirty="0">
                          <a:latin typeface="+mn-lt"/>
                          <a:ea typeface="Times New Roman"/>
                          <a:cs typeface="Times New Roman"/>
                        </a:rPr>
                        <a:t>2. Мозговой штурм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543050" algn="l"/>
                        </a:tabLst>
                      </a:pPr>
                      <a:r>
                        <a:rPr lang="ru-RU" sz="1200" dirty="0">
                          <a:latin typeface="+mn-lt"/>
                          <a:ea typeface="Times New Roman"/>
                          <a:cs typeface="Times New Roman"/>
                        </a:rPr>
                        <a:t>Организует детей в малые группы.</a:t>
                      </a:r>
                    </a:p>
                    <a:p>
                      <a:pPr>
                        <a:spcAft>
                          <a:spcPts val="0"/>
                        </a:spcAft>
                        <a:tabLst>
                          <a:tab pos="1543050" algn="l"/>
                        </a:tabLst>
                      </a:pPr>
                      <a:r>
                        <a:rPr lang="ru-RU" sz="1200" dirty="0">
                          <a:latin typeface="+mn-lt"/>
                          <a:ea typeface="Times New Roman"/>
                          <a:cs typeface="Times New Roman"/>
                        </a:rPr>
                        <a:t>Вовлекает детей в дискуссию с целью поиска альтернативных вариантов решения ситуации.</a:t>
                      </a:r>
                    </a:p>
                    <a:p>
                      <a:pPr>
                        <a:spcAft>
                          <a:spcPts val="0"/>
                        </a:spcAft>
                        <a:tabLst>
                          <a:tab pos="1543050" algn="l"/>
                        </a:tabLst>
                      </a:pPr>
                      <a:r>
                        <a:rPr lang="ru-RU" sz="1200" dirty="0" smtClean="0">
                          <a:latin typeface="+mn-lt"/>
                          <a:ea typeface="Times New Roman"/>
                          <a:cs typeface="Times New Roman"/>
                        </a:rPr>
                        <a:t>Помогает </a:t>
                      </a:r>
                      <a:r>
                        <a:rPr lang="ru-RU" sz="1200" dirty="0">
                          <a:latin typeface="+mn-lt"/>
                          <a:ea typeface="Times New Roman"/>
                          <a:cs typeface="Times New Roman"/>
                        </a:rPr>
                        <a:t>проанализировать принятое решение.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543050" algn="l"/>
                        </a:tabLst>
                      </a:pPr>
                      <a:r>
                        <a:rPr lang="ru-RU" sz="1200" dirty="0" smtClean="0">
                          <a:latin typeface="+mn-lt"/>
                          <a:ea typeface="Times New Roman"/>
                          <a:cs typeface="Times New Roman"/>
                        </a:rPr>
                        <a:t>Дети</a:t>
                      </a:r>
                      <a:r>
                        <a:rPr lang="ru-RU" sz="1200" baseline="0" dirty="0" smtClean="0">
                          <a:latin typeface="+mn-lt"/>
                          <a:ea typeface="Times New Roman"/>
                          <a:cs typeface="Times New Roman"/>
                        </a:rPr>
                        <a:t> о</a:t>
                      </a:r>
                      <a:r>
                        <a:rPr lang="ru-RU" sz="1200" dirty="0" smtClean="0">
                          <a:latin typeface="+mn-lt"/>
                          <a:ea typeface="Times New Roman"/>
                          <a:cs typeface="Times New Roman"/>
                        </a:rPr>
                        <a:t>бъединяются </a:t>
                      </a:r>
                      <a:r>
                        <a:rPr lang="ru-RU" sz="1200" dirty="0">
                          <a:latin typeface="+mn-lt"/>
                          <a:ea typeface="Times New Roman"/>
                          <a:cs typeface="Times New Roman"/>
                        </a:rPr>
                        <a:t>в группы.</a:t>
                      </a:r>
                    </a:p>
                    <a:p>
                      <a:pPr>
                        <a:spcAft>
                          <a:spcPts val="0"/>
                        </a:spcAft>
                        <a:tabLst>
                          <a:tab pos="1543050" algn="l"/>
                        </a:tabLst>
                      </a:pPr>
                      <a:r>
                        <a:rPr lang="ru-RU" sz="1200" dirty="0">
                          <a:latin typeface="+mn-lt"/>
                          <a:ea typeface="Times New Roman"/>
                          <a:cs typeface="Times New Roman"/>
                        </a:rPr>
                        <a:t>Находят совместное решение.</a:t>
                      </a:r>
                    </a:p>
                    <a:p>
                      <a:pPr>
                        <a:spcAft>
                          <a:spcPts val="0"/>
                        </a:spcAft>
                        <a:tabLst>
                          <a:tab pos="1543050" algn="l"/>
                        </a:tabLst>
                      </a:pPr>
                      <a:r>
                        <a:rPr lang="ru-RU" sz="1200" dirty="0">
                          <a:latin typeface="+mn-lt"/>
                          <a:ea typeface="Times New Roman"/>
                          <a:cs typeface="Times New Roman"/>
                        </a:rPr>
                        <a:t>Формулируют выводы.</a:t>
                      </a:r>
                    </a:p>
                  </a:txBody>
                  <a:tcPr marL="68580" marR="68580" marT="0" marB="0"/>
                </a:tc>
              </a:tr>
              <a:tr h="134387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543050" algn="l"/>
                        </a:tabLst>
                      </a:pPr>
                      <a:r>
                        <a:rPr lang="ru-RU" sz="1200" dirty="0">
                          <a:latin typeface="+mn-lt"/>
                          <a:ea typeface="Times New Roman"/>
                          <a:cs typeface="Times New Roman"/>
                        </a:rPr>
                        <a:t>3. Презентация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543050" algn="l"/>
                        </a:tabLst>
                      </a:pPr>
                      <a:r>
                        <a:rPr lang="ru-RU" sz="1200" dirty="0">
                          <a:latin typeface="+mn-lt"/>
                          <a:ea typeface="Times New Roman"/>
                          <a:cs typeface="Times New Roman"/>
                        </a:rPr>
                        <a:t>Организует презентацию решения кейса.</a:t>
                      </a:r>
                    </a:p>
                    <a:p>
                      <a:pPr>
                        <a:spcAft>
                          <a:spcPts val="0"/>
                        </a:spcAft>
                        <a:tabLst>
                          <a:tab pos="1543050" algn="l"/>
                        </a:tabLst>
                      </a:pPr>
                      <a:r>
                        <a:rPr lang="ru-RU" sz="1200" dirty="0">
                          <a:latin typeface="+mn-lt"/>
                          <a:ea typeface="Times New Roman"/>
                          <a:cs typeface="Times New Roman"/>
                        </a:rPr>
                        <a:t>Помогает сравнить предложенные решения.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543050" algn="l"/>
                        </a:tabLst>
                      </a:pPr>
                      <a:r>
                        <a:rPr lang="ru-RU" sz="1200" dirty="0" smtClean="0">
                          <a:latin typeface="+mn-lt"/>
                          <a:ea typeface="Times New Roman"/>
                          <a:cs typeface="Times New Roman"/>
                        </a:rPr>
                        <a:t>Дети</a:t>
                      </a:r>
                      <a:r>
                        <a:rPr lang="ru-RU" sz="1200" baseline="0" dirty="0" smtClean="0">
                          <a:latin typeface="+mn-lt"/>
                          <a:ea typeface="Times New Roman"/>
                          <a:cs typeface="Times New Roman"/>
                        </a:rPr>
                        <a:t> у</a:t>
                      </a:r>
                      <a:r>
                        <a:rPr lang="ru-RU" sz="1200" dirty="0" smtClean="0">
                          <a:latin typeface="+mn-lt"/>
                          <a:ea typeface="Times New Roman"/>
                          <a:cs typeface="Times New Roman"/>
                        </a:rPr>
                        <a:t>частвуют </a:t>
                      </a:r>
                      <a:r>
                        <a:rPr lang="ru-RU" sz="1200" dirty="0">
                          <a:latin typeface="+mn-lt"/>
                          <a:ea typeface="Times New Roman"/>
                          <a:cs typeface="Times New Roman"/>
                        </a:rPr>
                        <a:t>в распределении ролей, представляют свой вариант решения проблемы.</a:t>
                      </a:r>
                    </a:p>
                    <a:p>
                      <a:pPr>
                        <a:spcAft>
                          <a:spcPts val="0"/>
                        </a:spcAft>
                        <a:tabLst>
                          <a:tab pos="1543050" algn="l"/>
                        </a:tabLst>
                      </a:pPr>
                      <a:r>
                        <a:rPr lang="ru-RU" sz="1200" dirty="0">
                          <a:latin typeface="+mn-lt"/>
                          <a:ea typeface="Times New Roman"/>
                          <a:cs typeface="Times New Roman"/>
                        </a:rPr>
                        <a:t>Сравнивают и оценивают свой вариант решения проблемы с вариантами, предложенными другими группами.</a:t>
                      </a:r>
                    </a:p>
                  </a:txBody>
                  <a:tcPr marL="68580" marR="68580" marT="0" marB="0"/>
                </a:tc>
              </a:tr>
              <a:tr h="72871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543050" algn="l"/>
                        </a:tabLst>
                      </a:pPr>
                      <a:r>
                        <a:rPr lang="ru-RU" sz="1200" dirty="0">
                          <a:latin typeface="+mn-lt"/>
                          <a:ea typeface="Times New Roman"/>
                          <a:cs typeface="Times New Roman"/>
                        </a:rPr>
                        <a:t>4. Рефлексия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543050" algn="l"/>
                        </a:tabLst>
                      </a:pPr>
                      <a:r>
                        <a:rPr lang="ru-RU" sz="1200" dirty="0">
                          <a:latin typeface="+mn-lt"/>
                          <a:ea typeface="Times New Roman"/>
                          <a:cs typeface="Times New Roman"/>
                        </a:rPr>
                        <a:t>Побуждает детей к поиску ситуаций, в которых можно применить полученные знания и навыки.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543050" algn="l"/>
                        </a:tabLst>
                      </a:pPr>
                      <a:r>
                        <a:rPr lang="ru-RU" sz="1200" dirty="0" smtClean="0">
                          <a:latin typeface="+mn-lt"/>
                          <a:ea typeface="Times New Roman"/>
                          <a:cs typeface="Times New Roman"/>
                        </a:rPr>
                        <a:t>Дети</a:t>
                      </a:r>
                      <a:r>
                        <a:rPr lang="ru-RU" sz="1200" baseline="0" dirty="0" smtClean="0">
                          <a:latin typeface="+mn-lt"/>
                          <a:ea typeface="Times New Roman"/>
                          <a:cs typeface="Times New Roman"/>
                        </a:rPr>
                        <a:t> п</a:t>
                      </a:r>
                      <a:r>
                        <a:rPr lang="ru-RU" sz="1200" dirty="0" smtClean="0">
                          <a:latin typeface="+mn-lt"/>
                          <a:ea typeface="Times New Roman"/>
                          <a:cs typeface="Times New Roman"/>
                        </a:rPr>
                        <a:t>рименяют </a:t>
                      </a:r>
                      <a:r>
                        <a:rPr lang="ru-RU" sz="1200" dirty="0">
                          <a:latin typeface="+mn-lt"/>
                          <a:ea typeface="Times New Roman"/>
                          <a:cs typeface="Times New Roman"/>
                        </a:rPr>
                        <a:t>знания в различных ситуациях.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ransition>
    <p:wheel spokes="3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15616" y="980728"/>
            <a:ext cx="7056784" cy="864096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Методы кейс – технологии: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87624" y="1988840"/>
            <a:ext cx="6768752" cy="3744416"/>
          </a:xfrm>
        </p:spPr>
        <p:txBody>
          <a:bodyPr>
            <a:normAutofit/>
          </a:bodyPr>
          <a:lstStyle/>
          <a:p>
            <a:pPr algn="l"/>
            <a:r>
              <a:rPr lang="ru-RU" dirty="0" smtClean="0">
                <a:solidFill>
                  <a:schemeClr val="tx1"/>
                </a:solidFill>
                <a:latin typeface="+mj-lt"/>
              </a:rPr>
              <a:t>- метод инцидентов;</a:t>
            </a:r>
          </a:p>
          <a:p>
            <a:pPr algn="l"/>
            <a:r>
              <a:rPr lang="ru-RU" dirty="0" smtClean="0">
                <a:solidFill>
                  <a:schemeClr val="tx1"/>
                </a:solidFill>
                <a:latin typeface="+mj-lt"/>
              </a:rPr>
              <a:t>- игровое проектирование;</a:t>
            </a:r>
          </a:p>
          <a:p>
            <a:pPr algn="l"/>
            <a:r>
              <a:rPr lang="ru-RU" dirty="0" smtClean="0">
                <a:solidFill>
                  <a:schemeClr val="tx1"/>
                </a:solidFill>
                <a:latin typeface="+mj-lt"/>
              </a:rPr>
              <a:t>- метод разбора деловой корреспонденции;</a:t>
            </a:r>
          </a:p>
          <a:p>
            <a:pPr algn="l"/>
            <a:r>
              <a:rPr lang="ru-RU" dirty="0" smtClean="0">
                <a:solidFill>
                  <a:schemeClr val="tx1"/>
                </a:solidFill>
                <a:latin typeface="+mj-lt"/>
              </a:rPr>
              <a:t>-  ситуационно-ролевая игра;</a:t>
            </a:r>
          </a:p>
          <a:p>
            <a:pPr algn="l"/>
            <a:r>
              <a:rPr lang="ru-RU" dirty="0" smtClean="0">
                <a:solidFill>
                  <a:schemeClr val="tx1"/>
                </a:solidFill>
                <a:latin typeface="+mj-lt"/>
              </a:rPr>
              <a:t>- кейс - стади;</a:t>
            </a:r>
          </a:p>
          <a:p>
            <a:pPr algn="l"/>
            <a:r>
              <a:rPr lang="ru-RU" dirty="0" smtClean="0">
                <a:solidFill>
                  <a:schemeClr val="tx1"/>
                </a:solidFill>
                <a:latin typeface="+mj-lt"/>
              </a:rPr>
              <a:t>- метод дискуссии.</a:t>
            </a:r>
          </a:p>
          <a:p>
            <a:pPr marL="342900" indent="-342900" algn="just"/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https://im0-tub-ru.yandex.net/i?id=ba7c5aceb6b39c3e5f096e50672ade4c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20072" y="3789040"/>
            <a:ext cx="2419375" cy="200770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17685231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1537</TotalTime>
  <Words>703</Words>
  <Application>Microsoft Office PowerPoint</Application>
  <PresentationFormat>Экран (4:3)</PresentationFormat>
  <Paragraphs>114</Paragraphs>
  <Slides>24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Кнопка</vt:lpstr>
      <vt:lpstr>Презентация PowerPoint</vt:lpstr>
      <vt:lpstr>Презентация PowerPoint</vt:lpstr>
      <vt:lpstr>Для чего нужен кейс?</vt:lpstr>
      <vt:lpstr>Презентация PowerPoint</vt:lpstr>
      <vt:lpstr>Презентация PowerPoint</vt:lpstr>
      <vt:lpstr>Презентация PowerPoint</vt:lpstr>
      <vt:lpstr>- соответствовать четко поставленной цели; - иметь соответствующий уровень трудности; - иллюстрировать типичные ситуации; - развивать аналитическое мышление; - провоцировать дискуссию; - иметь несколько решений. </vt:lpstr>
      <vt:lpstr>Технологическая карта деятельности  по технологии кейс – стади.</vt:lpstr>
      <vt:lpstr>Методы кейс – технологии:</vt:lpstr>
      <vt:lpstr>Презентация PowerPoint</vt:lpstr>
      <vt:lpstr>Презентация PowerPoint</vt:lpstr>
      <vt:lpstr>Кейс - стади «Разговор по телефону»  </vt:lpstr>
      <vt:lpstr>Кейс-иллюстрация - это иллюстрация, которая используется для рассмотрения проблемной ситуации.  Целью работы с ней является разбор сути проблемы, анализ возможных решений и выбор лучшего из них. </vt:lpstr>
      <vt:lpstr>Кейс-иллюстрация  «Нужно ли быть вежливым?».  </vt:lpstr>
      <vt:lpstr>В «фото – кейс» входит: - фото, сюжет которого отражает какую – либо проблему; - текст к кейсу, который описывает совокупность событий; - задание – правильно поставленный вопрос ( в нем должна быть мотивация на решение проблемы). </vt:lpstr>
      <vt:lpstr>Фото - кейс «Мальчик не ест суп». </vt:lpstr>
      <vt:lpstr>Презентация PowerPoint</vt:lpstr>
      <vt:lpstr>Презентация PowerPoint</vt:lpstr>
      <vt:lpstr>Игровой проект  "Кока-кола: все за и против". </vt:lpstr>
      <vt:lpstr>В процессе освоения кейс-технологий дети: - учатся получать необходимую информацию в общении; - развивают умение соотносить свои устремления с интересами других; - учатся доказывать и отстаивать свою точку зрения, аргументировать ответ, формулировать вопрос; -учатся участвовать в дискуссии; - развивают умение принимать помощь. </vt:lpstr>
      <vt:lpstr>Презентация PowerPoint</vt:lpstr>
      <vt:lpstr>Презентация PowerPoint</vt:lpstr>
      <vt:lpstr>Главное предназначение  кейс-технологии — развивать способность исследовать  различные проблемы и находить их решение, то есть, научиться работать с информацией.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Кейс – технология</dc:title>
  <dc:creator>user</dc:creator>
  <cp:lastModifiedBy>user</cp:lastModifiedBy>
  <cp:revision>142</cp:revision>
  <dcterms:created xsi:type="dcterms:W3CDTF">2015-01-09T08:17:04Z</dcterms:created>
  <dcterms:modified xsi:type="dcterms:W3CDTF">2023-02-17T06:29:37Z</dcterms:modified>
</cp:coreProperties>
</file>