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2" r:id="rId3"/>
    <p:sldId id="262" r:id="rId4"/>
    <p:sldId id="257" r:id="rId5"/>
    <p:sldId id="307" r:id="rId6"/>
    <p:sldId id="292" r:id="rId7"/>
    <p:sldId id="291" r:id="rId8"/>
    <p:sldId id="260" r:id="rId9"/>
    <p:sldId id="308" r:id="rId10"/>
    <p:sldId id="309" r:id="rId11"/>
    <p:sldId id="310" r:id="rId12"/>
    <p:sldId id="311" r:id="rId13"/>
    <p:sldId id="314" r:id="rId14"/>
    <p:sldId id="313" r:id="rId15"/>
    <p:sldId id="297" r:id="rId16"/>
    <p:sldId id="295" r:id="rId17"/>
    <p:sldId id="296" r:id="rId18"/>
    <p:sldId id="294" r:id="rId19"/>
    <p:sldId id="300" r:id="rId20"/>
    <p:sldId id="303" r:id="rId21"/>
    <p:sldId id="304" r:id="rId22"/>
    <p:sldId id="305" r:id="rId23"/>
    <p:sldId id="263" r:id="rId24"/>
    <p:sldId id="306" r:id="rId25"/>
    <p:sldId id="272" r:id="rId26"/>
    <p:sldId id="271" r:id="rId2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A3E"/>
    <a:srgbClr val="279935"/>
    <a:srgbClr val="009900"/>
    <a:srgbClr val="008000"/>
    <a:srgbClr val="004821"/>
    <a:srgbClr val="0042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4" autoAdjust="0"/>
    <p:restoredTop sz="94660"/>
  </p:normalViewPr>
  <p:slideViewPr>
    <p:cSldViewPr>
      <p:cViewPr varScale="1">
        <p:scale>
          <a:sx n="86" d="100"/>
          <a:sy n="86" d="100"/>
        </p:scale>
        <p:origin x="1128"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31.03.2021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31.03.2021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31.03.2021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31.03.2021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31.03.2021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31.03.2021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eg"/></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a:p>
        </p:txBody>
      </p:sp>
      <p:sp>
        <p:nvSpPr>
          <p:cNvPr id="3" name="Подзаголовок 2"/>
          <p:cNvSpPr>
            <a:spLocks noGrp="1"/>
          </p:cNvSpPr>
          <p:nvPr>
            <p:ph type="subTitle" idx="1"/>
          </p:nvPr>
        </p:nvSpPr>
        <p:spPr/>
        <p:txBody>
          <a:bodyPr/>
          <a:lstStyle/>
          <a:p>
            <a:endParaRPr lang="ru-RU"/>
          </a:p>
        </p:txBody>
      </p:sp>
      <p:pic>
        <p:nvPicPr>
          <p:cNvPr id="1026" name="Picture 2" descr="C:\Documents and Settings\Пользователь\Рабочий стол\фон 2.jpg"/>
          <p:cNvPicPr>
            <a:picLocks noChangeAspect="1" noChangeArrowheads="1"/>
          </p:cNvPicPr>
          <p:nvPr/>
        </p:nvPicPr>
        <p:blipFill>
          <a:blip r:embed="rId2"/>
          <a:srcRect/>
          <a:stretch>
            <a:fillRect/>
          </a:stretch>
        </p:blipFill>
        <p:spPr bwMode="auto">
          <a:xfrm>
            <a:off x="24" y="-27368"/>
            <a:ext cx="9120390" cy="6858000"/>
          </a:xfrm>
          <a:prstGeom prst="rect">
            <a:avLst/>
          </a:prstGeom>
          <a:noFill/>
        </p:spPr>
      </p:pic>
      <p:sp>
        <p:nvSpPr>
          <p:cNvPr id="5" name="TextBox 4"/>
          <p:cNvSpPr txBox="1"/>
          <p:nvPr/>
        </p:nvSpPr>
        <p:spPr>
          <a:xfrm>
            <a:off x="1371600" y="500042"/>
            <a:ext cx="6629424" cy="338554"/>
          </a:xfrm>
          <a:prstGeom prst="rect">
            <a:avLst/>
          </a:prstGeom>
          <a:noFill/>
        </p:spPr>
        <p:txBody>
          <a:bodyPr wrap="square" rtlCol="0">
            <a:spAutoFit/>
          </a:bodyPr>
          <a:lstStyle/>
          <a:p>
            <a:pPr algn="ctr"/>
            <a:r>
              <a:rPr lang="ru-RU" sz="1600" b="1" dirty="0" smtClean="0">
                <a:solidFill>
                  <a:srgbClr val="009900"/>
                </a:solidFill>
                <a:latin typeface="Times New Roman" pitchFamily="18" charset="0"/>
                <a:cs typeface="Times New Roman" pitchFamily="18" charset="0"/>
              </a:rPr>
              <a:t> </a:t>
            </a:r>
            <a:endParaRPr lang="ru-RU" sz="1600" b="1" dirty="0">
              <a:solidFill>
                <a:srgbClr val="009900"/>
              </a:solidFill>
              <a:latin typeface="Times New Roman" pitchFamily="18" charset="0"/>
              <a:cs typeface="Times New Roman" pitchFamily="18" charset="0"/>
            </a:endParaRPr>
          </a:p>
        </p:txBody>
      </p:sp>
      <p:sp>
        <p:nvSpPr>
          <p:cNvPr id="6" name="TextBox 5"/>
          <p:cNvSpPr txBox="1"/>
          <p:nvPr/>
        </p:nvSpPr>
        <p:spPr>
          <a:xfrm>
            <a:off x="785786" y="1643050"/>
            <a:ext cx="7458622" cy="1446550"/>
          </a:xfrm>
          <a:prstGeom prst="rect">
            <a:avLst/>
          </a:prstGeom>
          <a:noFill/>
        </p:spPr>
        <p:txBody>
          <a:bodyPr wrap="square" rtlCol="0">
            <a:spAutoFit/>
          </a:bodyPr>
          <a:lstStyle/>
          <a:p>
            <a:pPr algn="ctr"/>
            <a:r>
              <a:rPr lang="ru-RU" sz="3200" b="1" dirty="0">
                <a:solidFill>
                  <a:srgbClr val="FF0000"/>
                </a:solidFill>
                <a:latin typeface="Times New Roman" pitchFamily="18" charset="0"/>
                <a:cs typeface="Times New Roman" pitchFamily="18" charset="0"/>
              </a:rPr>
              <a:t>Деловая игра для педагогов</a:t>
            </a:r>
          </a:p>
          <a:p>
            <a:pPr algn="ctr"/>
            <a:r>
              <a:rPr lang="ru-RU" sz="3200" b="1" dirty="0">
                <a:solidFill>
                  <a:srgbClr val="FF0000"/>
                </a:solidFill>
                <a:latin typeface="Times New Roman" pitchFamily="18" charset="0"/>
                <a:cs typeface="Times New Roman" pitchFamily="18" charset="0"/>
              </a:rPr>
              <a:t> «Знатоки речи» </a:t>
            </a:r>
          </a:p>
          <a:p>
            <a:pPr algn="ctr"/>
            <a:r>
              <a:rPr lang="ru-RU" sz="2400" b="1" dirty="0" smtClean="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sp>
        <p:nvSpPr>
          <p:cNvPr id="7" name="TextBox 6"/>
          <p:cNvSpPr txBox="1"/>
          <p:nvPr/>
        </p:nvSpPr>
        <p:spPr>
          <a:xfrm>
            <a:off x="4214810" y="4071942"/>
            <a:ext cx="3557590" cy="400110"/>
          </a:xfrm>
          <a:prstGeom prst="rect">
            <a:avLst/>
          </a:prstGeom>
          <a:noFill/>
        </p:spPr>
        <p:txBody>
          <a:bodyPr wrap="square" rtlCol="0">
            <a:spAutoFit/>
          </a:bodyPr>
          <a:lstStyle/>
          <a:p>
            <a:r>
              <a:rPr lang="ru-RU" sz="2000" b="1" dirty="0" smtClean="0">
                <a:solidFill>
                  <a:srgbClr val="FF0000"/>
                </a:solidFill>
                <a:latin typeface="Times New Roman" pitchFamily="18" charset="0"/>
                <a:cs typeface="Times New Roman" pitchFamily="18" charset="0"/>
              </a:rPr>
              <a:t> </a:t>
            </a:r>
            <a:endParaRPr lang="ru-RU" sz="2000" b="1" dirty="0">
              <a:solidFill>
                <a:srgbClr val="FF0000"/>
              </a:solidFill>
              <a:latin typeface="Times New Roman" pitchFamily="18" charset="0"/>
              <a:cs typeface="Times New Roman" pitchFamily="18" charset="0"/>
            </a:endParaRPr>
          </a:p>
        </p:txBody>
      </p:sp>
      <p:sp>
        <p:nvSpPr>
          <p:cNvPr id="8" name="TextBox 7"/>
          <p:cNvSpPr txBox="1"/>
          <p:nvPr/>
        </p:nvSpPr>
        <p:spPr>
          <a:xfrm>
            <a:off x="3714744" y="6429396"/>
            <a:ext cx="2357454" cy="400110"/>
          </a:xfrm>
          <a:prstGeom prst="rect">
            <a:avLst/>
          </a:prstGeom>
          <a:noFill/>
        </p:spPr>
        <p:txBody>
          <a:bodyPr wrap="square" rtlCol="0">
            <a:spAutoFit/>
          </a:bodyPr>
          <a:lstStyle/>
          <a:p>
            <a:r>
              <a:rPr lang="ru-RU" sz="2000" b="1" dirty="0">
                <a:solidFill>
                  <a:srgbClr val="009900"/>
                </a:solidFill>
                <a:latin typeface="Times New Roman" pitchFamily="18" charset="0"/>
                <a:cs typeface="Times New Roman" pitchFamily="18" charset="0"/>
              </a:rPr>
              <a:t>2017 - 2018  </a:t>
            </a:r>
            <a:r>
              <a:rPr lang="ru-RU" sz="2000" b="1" dirty="0" err="1">
                <a:solidFill>
                  <a:srgbClr val="009900"/>
                </a:solidFill>
                <a:latin typeface="Times New Roman" pitchFamily="18" charset="0"/>
                <a:cs typeface="Times New Roman" pitchFamily="18" charset="0"/>
              </a:rPr>
              <a:t>уч.год</a:t>
            </a:r>
            <a:endParaRPr lang="ru-RU" sz="2000" b="1" dirty="0">
              <a:solidFill>
                <a:srgbClr val="009900"/>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D318BDCA-585E-4748-85B6-E27A52C6B8BF}"/>
              </a:ext>
            </a:extLst>
          </p:cNvPr>
          <p:cNvPicPr>
            <a:picLocks noChangeAspect="1"/>
          </p:cNvPicPr>
          <p:nvPr/>
        </p:nvPicPr>
        <p:blipFill>
          <a:blip r:embed="rId2"/>
          <a:stretch>
            <a:fillRect/>
          </a:stretch>
        </p:blipFill>
        <p:spPr>
          <a:xfrm>
            <a:off x="0" y="1"/>
            <a:ext cx="9144000" cy="6857999"/>
          </a:xfrm>
          <a:prstGeom prst="rect">
            <a:avLst/>
          </a:prstGeom>
        </p:spPr>
      </p:pic>
      <p:sp>
        <p:nvSpPr>
          <p:cNvPr id="2" name="Заголовок 1">
            <a:extLst>
              <a:ext uri="{FF2B5EF4-FFF2-40B4-BE49-F238E27FC236}">
                <a16:creationId xmlns:a16="http://schemas.microsoft.com/office/drawing/2014/main" id="{F6DF9337-B814-473C-ADA6-F55793DF70FF}"/>
              </a:ext>
            </a:extLst>
          </p:cNvPr>
          <p:cNvSpPr>
            <a:spLocks noGrp="1"/>
          </p:cNvSpPr>
          <p:nvPr>
            <p:ph type="title"/>
          </p:nvPr>
        </p:nvSpPr>
        <p:spPr/>
        <p:txBody>
          <a:bodyPr>
            <a:noAutofit/>
          </a:bodyPr>
          <a:lstStyle/>
          <a:p>
            <a:r>
              <a:rPr lang="ru-RU" sz="3200" b="1" dirty="0">
                <a:solidFill>
                  <a:srgbClr val="FF0000"/>
                </a:solidFill>
                <a:latin typeface="Times New Roman" panose="02020603050405020304" pitchFamily="18" charset="0"/>
                <a:cs typeface="Times New Roman" panose="02020603050405020304" pitchFamily="18" charset="0"/>
              </a:rPr>
              <a:t>Задание 3.</a:t>
            </a:r>
            <a:r>
              <a:rPr lang="ru-RU" sz="3200" dirty="0">
                <a:solidFill>
                  <a:srgbClr val="FF0000"/>
                </a:solidFill>
                <a:latin typeface="Times New Roman" panose="02020603050405020304" pitchFamily="18" charset="0"/>
                <a:cs typeface="Times New Roman" panose="02020603050405020304" pitchFamily="18" charset="0"/>
              </a:rPr>
              <a:t/>
            </a:r>
            <a:br>
              <a:rPr lang="ru-RU" sz="3200" dirty="0">
                <a:solidFill>
                  <a:srgbClr val="FF0000"/>
                </a:solidFill>
                <a:latin typeface="Times New Roman" panose="02020603050405020304" pitchFamily="18" charset="0"/>
                <a:cs typeface="Times New Roman" panose="02020603050405020304" pitchFamily="18" charset="0"/>
              </a:rPr>
            </a:br>
            <a:endParaRPr lang="ru-RU" sz="3200" dirty="0">
              <a:solidFill>
                <a:srgbClr val="FF0000"/>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784DC38A-2505-4A43-B4C8-4A39C931B4DA}"/>
              </a:ext>
            </a:extLst>
          </p:cNvPr>
          <p:cNvSpPr>
            <a:spLocks noGrp="1"/>
          </p:cNvSpPr>
          <p:nvPr>
            <p:ph idx="1"/>
          </p:nvPr>
        </p:nvSpPr>
        <p:spPr>
          <a:xfrm>
            <a:off x="457200" y="908720"/>
            <a:ext cx="8229600" cy="5217443"/>
          </a:xfrm>
        </p:spPr>
        <p:txBody>
          <a:bodyPr>
            <a:normAutofit/>
          </a:bodyPr>
          <a:lstStyle/>
          <a:p>
            <a:pPr marL="0" indent="0" algn="ctr">
              <a:buNone/>
            </a:pPr>
            <a:r>
              <a:rPr lang="ru-RU" sz="2800" b="1" dirty="0">
                <a:latin typeface="Times New Roman" panose="02020603050405020304" pitchFamily="18" charset="0"/>
                <a:cs typeface="Times New Roman" panose="02020603050405020304" pitchFamily="18" charset="0"/>
              </a:rPr>
              <a:t>Для работы с детьми какой возрастной группы используются следующие произведения:</a:t>
            </a:r>
          </a:p>
          <a:p>
            <a:pPr marL="0" indent="0">
              <a:buNone/>
            </a:pPr>
            <a:r>
              <a:rPr lang="ru-RU" sz="2400" dirty="0" err="1">
                <a:latin typeface="Times New Roman" panose="02020603050405020304" pitchFamily="18" charset="0"/>
                <a:cs typeface="Times New Roman" panose="02020603050405020304" pitchFamily="18" charset="0"/>
              </a:rPr>
              <a:t>А.Барто</a:t>
            </a:r>
            <a:r>
              <a:rPr lang="ru-RU" sz="2400" dirty="0">
                <a:latin typeface="Times New Roman" panose="02020603050405020304" pitchFamily="18" charset="0"/>
                <a:cs typeface="Times New Roman" panose="02020603050405020304" pitchFamily="18" charset="0"/>
              </a:rPr>
              <a:t>.  «Игрушки»; «Репка», «Колобок», «Теремок»; «Сорока Белобока»; </a:t>
            </a:r>
            <a:r>
              <a:rPr lang="ru-RU" sz="2400" dirty="0" err="1">
                <a:latin typeface="Times New Roman" panose="02020603050405020304" pitchFamily="18" charset="0"/>
                <a:cs typeface="Times New Roman" panose="02020603050405020304" pitchFamily="18" charset="0"/>
              </a:rPr>
              <a:t>К.Чуковский</a:t>
            </a:r>
            <a:r>
              <a:rPr lang="ru-RU" sz="2400" dirty="0">
                <a:latin typeface="Times New Roman" panose="02020603050405020304" pitchFamily="18" charset="0"/>
                <a:cs typeface="Times New Roman" panose="02020603050405020304" pitchFamily="18" charset="0"/>
              </a:rPr>
              <a:t>. «Цыпленок»; </a:t>
            </a:r>
            <a:r>
              <a:rPr lang="ru-RU" sz="2400" dirty="0" err="1">
                <a:latin typeface="Times New Roman" panose="02020603050405020304" pitchFamily="18" charset="0"/>
                <a:cs typeface="Times New Roman" panose="02020603050405020304" pitchFamily="18" charset="0"/>
              </a:rPr>
              <a:t>С.Маршак</a:t>
            </a:r>
            <a:r>
              <a:rPr lang="ru-RU" sz="2400" dirty="0">
                <a:latin typeface="Times New Roman" panose="02020603050405020304" pitchFamily="18" charset="0"/>
                <a:cs typeface="Times New Roman" panose="02020603050405020304" pitchFamily="18" charset="0"/>
              </a:rPr>
              <a:t> «Сказка о глупом Мышонке» </a:t>
            </a:r>
            <a:endParaRPr lang="ru-RU" dirty="0">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id="{3C3CA611-995F-48D6-9080-42055E7E5B81}"/>
              </a:ext>
            </a:extLst>
          </p:cNvPr>
          <p:cNvSpPr/>
          <p:nvPr/>
        </p:nvSpPr>
        <p:spPr>
          <a:xfrm>
            <a:off x="6156176" y="2780928"/>
            <a:ext cx="3048659" cy="400110"/>
          </a:xfrm>
          <a:prstGeom prst="rect">
            <a:avLst/>
          </a:prstGeom>
        </p:spPr>
        <p:txBody>
          <a:bodyPr wrap="square">
            <a:spAutoFit/>
          </a:bodyPr>
          <a:lstStyle/>
          <a:p>
            <a:r>
              <a:rPr lang="ru-RU" sz="2000" b="1" dirty="0">
                <a:latin typeface="Times New Roman" panose="02020603050405020304" pitchFamily="18" charset="0"/>
                <a:cs typeface="Times New Roman" panose="02020603050405020304" pitchFamily="18" charset="0"/>
              </a:rPr>
              <a:t>(1-ая младшая группа)</a:t>
            </a:r>
          </a:p>
        </p:txBody>
      </p:sp>
      <p:sp>
        <p:nvSpPr>
          <p:cNvPr id="6" name="Прямоугольник 5">
            <a:extLst>
              <a:ext uri="{FF2B5EF4-FFF2-40B4-BE49-F238E27FC236}">
                <a16:creationId xmlns:a16="http://schemas.microsoft.com/office/drawing/2014/main" id="{C352BF64-A6F8-430D-A733-BD2CA24691DD}"/>
              </a:ext>
            </a:extLst>
          </p:cNvPr>
          <p:cNvSpPr/>
          <p:nvPr/>
        </p:nvSpPr>
        <p:spPr>
          <a:xfrm>
            <a:off x="458522" y="3912608"/>
            <a:ext cx="8361949" cy="1877437"/>
          </a:xfrm>
          <a:prstGeom prst="rect">
            <a:avLst/>
          </a:prstGeom>
        </p:spPr>
        <p:txBody>
          <a:bodyPr wrap="square">
            <a:spAutoFit/>
          </a:bodyPr>
          <a:lstStyle/>
          <a:p>
            <a:pPr indent="228600" algn="just">
              <a:spcAft>
                <a:spcPts val="0"/>
              </a:spcAft>
            </a:pP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З.Александрова</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«Мой мишка», </a:t>
            </a:r>
            <a:r>
              <a:rPr lang="ru-RU"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А.Барто</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«Девочка-</a:t>
            </a:r>
            <a:r>
              <a:rPr lang="ru-RU"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ревушка</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С.Маршак</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«Усатый-полосатый»; «Петушок и бобовое зернышко», «Маша и медведь», «Коза-дереза», «У солнышка в гостях»; </a:t>
            </a:r>
            <a:r>
              <a:rPr lang="ru-RU"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Е.Чарушин</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Волчишко</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p>
          <a:p>
            <a:pPr indent="228600" algn="just">
              <a:spcAft>
                <a:spcPts val="0"/>
              </a:spcAft>
            </a:pP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EB0138CB-5BD9-4A14-80DA-BD8E402C7E01}"/>
              </a:ext>
            </a:extLst>
          </p:cNvPr>
          <p:cNvSpPr/>
          <p:nvPr/>
        </p:nvSpPr>
        <p:spPr>
          <a:xfrm>
            <a:off x="6734648" y="5740224"/>
            <a:ext cx="1960793" cy="400110"/>
          </a:xfrm>
          <a:prstGeom prst="rect">
            <a:avLst/>
          </a:prstGeom>
        </p:spPr>
        <p:txBody>
          <a:bodyPr wrap="none">
            <a:spAutoFit/>
          </a:bodyPr>
          <a:lstStyle/>
          <a:p>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(2-ая младшая)</a:t>
            </a:r>
            <a:endParaRPr lang="ru-RU" sz="2000" b="1" dirty="0"/>
          </a:p>
        </p:txBody>
      </p:sp>
    </p:spTree>
    <p:extLst>
      <p:ext uri="{BB962C8B-B14F-4D97-AF65-F5344CB8AC3E}">
        <p14:creationId xmlns:p14="http://schemas.microsoft.com/office/powerpoint/2010/main" val="978400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7E44CB-9C13-48B7-9BB7-21A9C967D162}"/>
              </a:ext>
            </a:extLst>
          </p:cNvPr>
          <p:cNvSpPr>
            <a:spLocks noGrp="1"/>
          </p:cNvSpPr>
          <p:nvPr>
            <p:ph type="title"/>
          </p:nvPr>
        </p:nvSpPr>
        <p:spPr/>
        <p:txBody>
          <a:bodyPr/>
          <a:lstStyle/>
          <a:p>
            <a:endParaRPr lang="ru-RU"/>
          </a:p>
        </p:txBody>
      </p:sp>
      <p:sp>
        <p:nvSpPr>
          <p:cNvPr id="9" name="Объект 8">
            <a:extLst>
              <a:ext uri="{FF2B5EF4-FFF2-40B4-BE49-F238E27FC236}">
                <a16:creationId xmlns:a16="http://schemas.microsoft.com/office/drawing/2014/main" id="{B89F468A-AC61-4CA7-9136-5F6462F8BBC9}"/>
              </a:ext>
            </a:extLst>
          </p:cNvPr>
          <p:cNvSpPr>
            <a:spLocks noGrp="1"/>
          </p:cNvSpPr>
          <p:nvPr>
            <p:ph idx="1"/>
          </p:nvPr>
        </p:nvSpPr>
        <p:spPr/>
        <p:txBody>
          <a:bodyPr/>
          <a:lstStyle/>
          <a:p>
            <a:endParaRPr lang="ru-RU"/>
          </a:p>
        </p:txBody>
      </p:sp>
      <p:pic>
        <p:nvPicPr>
          <p:cNvPr id="10" name="Picture 2" descr="C:\Documents and Settings\Пользователь\Рабочий стол\фон3.jpg">
            <a:extLst>
              <a:ext uri="{FF2B5EF4-FFF2-40B4-BE49-F238E27FC236}">
                <a16:creationId xmlns:a16="http://schemas.microsoft.com/office/drawing/2014/main" id="{3C67E2FE-6603-45A2-ADEB-2FB5E50B53D3}"/>
              </a:ext>
            </a:extLst>
          </p:cNvPr>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
        <p:nvSpPr>
          <p:cNvPr id="11" name="Прямоугольник 10">
            <a:extLst>
              <a:ext uri="{FF2B5EF4-FFF2-40B4-BE49-F238E27FC236}">
                <a16:creationId xmlns:a16="http://schemas.microsoft.com/office/drawing/2014/main" id="{D5D9CAD0-3C6B-4A7A-A0BA-CBD2773FDF11}"/>
              </a:ext>
            </a:extLst>
          </p:cNvPr>
          <p:cNvSpPr/>
          <p:nvPr/>
        </p:nvSpPr>
        <p:spPr>
          <a:xfrm>
            <a:off x="179512" y="1"/>
            <a:ext cx="8964488" cy="954107"/>
          </a:xfrm>
          <a:prstGeom prst="rect">
            <a:avLst/>
          </a:prstGeom>
        </p:spPr>
        <p:txBody>
          <a:bodyPr wrap="square">
            <a:spAutoFit/>
          </a:bodyPr>
          <a:lstStyle/>
          <a:p>
            <a:pPr indent="450215" algn="ctr">
              <a:spcAft>
                <a:spcPts val="0"/>
              </a:spcAft>
            </a:pPr>
            <a:r>
              <a:rPr lang="ru-RU" sz="2800" b="1" dirty="0">
                <a:solidFill>
                  <a:srgbClr val="000000"/>
                </a:solidFill>
                <a:latin typeface="Times New Roman" panose="02020603050405020304" pitchFamily="18" charset="0"/>
                <a:ea typeface="Times New Roman" panose="02020603050405020304" pitchFamily="18" charset="0"/>
              </a:rPr>
              <a:t>Для работы с детьми какой возрастной группы используются следующие произведения:</a:t>
            </a:r>
            <a:endParaRPr lang="ru-RU" sz="2800" dirty="0">
              <a:latin typeface="Times New Roman" panose="02020603050405020304" pitchFamily="18" charset="0"/>
              <a:ea typeface="Times New Roman" panose="02020603050405020304" pitchFamily="18" charset="0"/>
            </a:endParaRPr>
          </a:p>
        </p:txBody>
      </p:sp>
      <p:sp>
        <p:nvSpPr>
          <p:cNvPr id="12" name="Прямоугольник 11">
            <a:extLst>
              <a:ext uri="{FF2B5EF4-FFF2-40B4-BE49-F238E27FC236}">
                <a16:creationId xmlns:a16="http://schemas.microsoft.com/office/drawing/2014/main" id="{0898D071-850C-4961-9BDC-FAD82F753506}"/>
              </a:ext>
            </a:extLst>
          </p:cNvPr>
          <p:cNvSpPr/>
          <p:nvPr/>
        </p:nvSpPr>
        <p:spPr>
          <a:xfrm>
            <a:off x="287524" y="5053508"/>
            <a:ext cx="8229600" cy="1569660"/>
          </a:xfrm>
          <a:prstGeom prst="rect">
            <a:avLst/>
          </a:prstGeom>
        </p:spPr>
        <p:txBody>
          <a:bodyPr wrap="square">
            <a:spAutoFit/>
          </a:bodyPr>
          <a:lstStyle/>
          <a:p>
            <a:r>
              <a:rPr lang="ru-RU" sz="2400" dirty="0">
                <a:solidFill>
                  <a:srgbClr val="000000"/>
                </a:solidFill>
                <a:latin typeface="Times New Roman" panose="02020603050405020304" pitchFamily="18" charset="0"/>
                <a:ea typeface="Calibri" panose="020F0502020204030204" pitchFamily="34" charset="0"/>
              </a:rPr>
              <a:t>- «Лисичка со скалочкой», «Гуси-Лебеди», «Два жадных</a:t>
            </a:r>
            <a:r>
              <a:rPr lang="ru-RU" sz="2400" dirty="0">
                <a:latin typeface="Times New Roman" panose="02020603050405020304" pitchFamily="18" charset="0"/>
                <a:ea typeface="Calibri" panose="020F0502020204030204" pitchFamily="34" charset="0"/>
                <a:cs typeface="Times New Roman" panose="02020603050405020304" pitchFamily="18" charset="0"/>
              </a:rPr>
              <a:t> </a:t>
            </a:r>
            <a:endParaRPr lang="ru-RU" sz="2400" b="1" dirty="0">
              <a:latin typeface="Times New Roman" panose="02020603050405020304" pitchFamily="18" charset="0"/>
              <a:cs typeface="Times New Roman" panose="02020603050405020304" pitchFamily="18" charset="0"/>
            </a:endParaRPr>
          </a:p>
          <a:p>
            <a:r>
              <a:rPr lang="ru-RU" sz="2400" dirty="0">
                <a:solidFill>
                  <a:srgbClr val="000000"/>
                </a:solidFill>
                <a:latin typeface="Times New Roman" panose="02020603050405020304" pitchFamily="18" charset="0"/>
                <a:ea typeface="Calibri" panose="020F0502020204030204" pitchFamily="34" charset="0"/>
              </a:rPr>
              <a:t> медвежонка», «Зимовье»; </a:t>
            </a:r>
            <a:r>
              <a:rPr lang="ru-RU" sz="2400" dirty="0" err="1">
                <a:solidFill>
                  <a:srgbClr val="000000"/>
                </a:solidFill>
                <a:latin typeface="Times New Roman" panose="02020603050405020304" pitchFamily="18" charset="0"/>
                <a:ea typeface="Calibri" panose="020F0502020204030204" pitchFamily="34" charset="0"/>
              </a:rPr>
              <a:t>Я.Тайц</a:t>
            </a:r>
            <a:r>
              <a:rPr lang="ru-RU" sz="2400" dirty="0">
                <a:solidFill>
                  <a:srgbClr val="000000"/>
                </a:solidFill>
                <a:latin typeface="Times New Roman" panose="02020603050405020304" pitchFamily="18" charset="0"/>
                <a:ea typeface="Calibri" panose="020F0502020204030204" pitchFamily="34" charset="0"/>
              </a:rPr>
              <a:t> «По грибы», </a:t>
            </a:r>
            <a:r>
              <a:rPr lang="ru-RU" sz="2400" dirty="0" err="1">
                <a:solidFill>
                  <a:srgbClr val="000000"/>
                </a:solidFill>
                <a:latin typeface="Times New Roman" panose="02020603050405020304" pitchFamily="18" charset="0"/>
                <a:ea typeface="Calibri" panose="020F0502020204030204" pitchFamily="34" charset="0"/>
              </a:rPr>
              <a:t>К.Чуковский</a:t>
            </a:r>
            <a:r>
              <a:rPr lang="ru-RU" sz="2400" dirty="0">
                <a:solidFill>
                  <a:srgbClr val="000000"/>
                </a:solidFill>
                <a:latin typeface="Times New Roman" panose="02020603050405020304" pitchFamily="18" charset="0"/>
                <a:ea typeface="Calibri" panose="020F0502020204030204" pitchFamily="34" charset="0"/>
              </a:rPr>
              <a:t> «</a:t>
            </a:r>
            <a:r>
              <a:rPr lang="ru-RU" sz="2400" dirty="0" err="1">
                <a:solidFill>
                  <a:srgbClr val="000000"/>
                </a:solidFill>
                <a:latin typeface="Times New Roman" panose="02020603050405020304" pitchFamily="18" charset="0"/>
                <a:ea typeface="Calibri" panose="020F0502020204030204" pitchFamily="34" charset="0"/>
              </a:rPr>
              <a:t>Федорино</a:t>
            </a:r>
            <a:r>
              <a:rPr lang="ru-RU" sz="2400" dirty="0">
                <a:solidFill>
                  <a:srgbClr val="000000"/>
                </a:solidFill>
                <a:latin typeface="Times New Roman" panose="02020603050405020304" pitchFamily="18" charset="0"/>
                <a:ea typeface="Calibri" panose="020F0502020204030204" pitchFamily="34" charset="0"/>
              </a:rPr>
              <a:t> горе», </a:t>
            </a:r>
            <a:r>
              <a:rPr lang="ru-RU" sz="2400" dirty="0" err="1">
                <a:solidFill>
                  <a:srgbClr val="000000"/>
                </a:solidFill>
                <a:latin typeface="Times New Roman" panose="02020603050405020304" pitchFamily="18" charset="0"/>
                <a:ea typeface="Calibri" panose="020F0502020204030204" pitchFamily="34" charset="0"/>
              </a:rPr>
              <a:t>З.Александрова</a:t>
            </a:r>
            <a:r>
              <a:rPr lang="ru-RU" sz="2400" dirty="0">
                <a:solidFill>
                  <a:srgbClr val="000000"/>
                </a:solidFill>
                <a:latin typeface="Times New Roman" panose="02020603050405020304" pitchFamily="18" charset="0"/>
                <a:ea typeface="Calibri" panose="020F0502020204030204" pitchFamily="34" charset="0"/>
              </a:rPr>
              <a:t> «Ветер на речке», «Одуванчик» </a:t>
            </a:r>
            <a:endParaRPr lang="ru-RU" sz="2400" dirty="0"/>
          </a:p>
        </p:txBody>
      </p:sp>
      <p:sp>
        <p:nvSpPr>
          <p:cNvPr id="13" name="Прямоугольник 12">
            <a:extLst>
              <a:ext uri="{FF2B5EF4-FFF2-40B4-BE49-F238E27FC236}">
                <a16:creationId xmlns:a16="http://schemas.microsoft.com/office/drawing/2014/main" id="{80D31E63-F539-484D-933B-2BEF9D0BA5D9}"/>
              </a:ext>
            </a:extLst>
          </p:cNvPr>
          <p:cNvSpPr/>
          <p:nvPr/>
        </p:nvSpPr>
        <p:spPr>
          <a:xfrm>
            <a:off x="7313500" y="6298859"/>
            <a:ext cx="1277722" cy="400110"/>
          </a:xfrm>
          <a:prstGeom prst="rect">
            <a:avLst/>
          </a:prstGeom>
        </p:spPr>
        <p:txBody>
          <a:bodyPr wrap="none">
            <a:spAutoFit/>
          </a:bodyPr>
          <a:lstStyle/>
          <a:p>
            <a:r>
              <a:rPr lang="ru-RU" sz="2000" b="1" dirty="0">
                <a:solidFill>
                  <a:srgbClr val="000000"/>
                </a:solidFill>
                <a:latin typeface="Times New Roman" panose="02020603050405020304" pitchFamily="18" charset="0"/>
                <a:ea typeface="Calibri" panose="020F0502020204030204" pitchFamily="34" charset="0"/>
              </a:rPr>
              <a:t>(средняя)</a:t>
            </a:r>
            <a:endParaRPr lang="ru-RU" sz="2000" b="1" dirty="0"/>
          </a:p>
        </p:txBody>
      </p:sp>
      <p:sp>
        <p:nvSpPr>
          <p:cNvPr id="14" name="Прямоугольник 13">
            <a:extLst>
              <a:ext uri="{FF2B5EF4-FFF2-40B4-BE49-F238E27FC236}">
                <a16:creationId xmlns:a16="http://schemas.microsoft.com/office/drawing/2014/main" id="{C43068F8-43FE-4DCD-89C3-BAE06EC7D7E7}"/>
              </a:ext>
            </a:extLst>
          </p:cNvPr>
          <p:cNvSpPr/>
          <p:nvPr/>
        </p:nvSpPr>
        <p:spPr>
          <a:xfrm>
            <a:off x="179512" y="1009087"/>
            <a:ext cx="8568952" cy="1015663"/>
          </a:xfrm>
          <a:prstGeom prst="rect">
            <a:avLst/>
          </a:prstGeom>
        </p:spPr>
        <p:txBody>
          <a:bodyPr wrap="square">
            <a:spAutoFit/>
          </a:bodyPr>
          <a:lstStyle/>
          <a:p>
            <a:pPr indent="228600">
              <a:spcAft>
                <a:spcPts val="0"/>
              </a:spcAft>
            </a:pPr>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Н.Носов</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«Живая шляпа»;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Айога</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«Крошечка-</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Хаврошечка</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П. Бажов «Серебряное копытце», </a:t>
            </a:r>
            <a:r>
              <a:rPr lang="ru-RU" sz="20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Х.К.Андерсен</a:t>
            </a:r>
            <a:r>
              <a:rPr lang="ru-RU"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«Гадкий утенок»; А. Пушкин «Сказка о царе Салтане…», «Сказка о мертвой царевне и семи богатырях» </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Прямоугольник 14">
            <a:extLst>
              <a:ext uri="{FF2B5EF4-FFF2-40B4-BE49-F238E27FC236}">
                <a16:creationId xmlns:a16="http://schemas.microsoft.com/office/drawing/2014/main" id="{412DB6E4-117C-45FB-AB1D-8FE11DD9D588}"/>
              </a:ext>
            </a:extLst>
          </p:cNvPr>
          <p:cNvSpPr/>
          <p:nvPr/>
        </p:nvSpPr>
        <p:spPr>
          <a:xfrm>
            <a:off x="5125226" y="1941730"/>
            <a:ext cx="2454775" cy="400110"/>
          </a:xfrm>
          <a:prstGeom prst="rect">
            <a:avLst/>
          </a:prstGeom>
        </p:spPr>
        <p:txBody>
          <a:bodyPr wrap="none">
            <a:spAutoFit/>
          </a:bodyPr>
          <a:lstStyle/>
          <a:p>
            <a:r>
              <a:rPr lang="ru-RU" sz="20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(подготовительная)</a:t>
            </a:r>
            <a:endParaRPr lang="ru-RU" sz="2000" b="1" dirty="0"/>
          </a:p>
        </p:txBody>
      </p:sp>
      <p:sp>
        <p:nvSpPr>
          <p:cNvPr id="3" name="Прямоугольник 2">
            <a:extLst>
              <a:ext uri="{FF2B5EF4-FFF2-40B4-BE49-F238E27FC236}">
                <a16:creationId xmlns:a16="http://schemas.microsoft.com/office/drawing/2014/main" id="{196EEDBA-C60B-4A37-BE5F-1F8F78EA0408}"/>
              </a:ext>
            </a:extLst>
          </p:cNvPr>
          <p:cNvSpPr/>
          <p:nvPr/>
        </p:nvSpPr>
        <p:spPr>
          <a:xfrm>
            <a:off x="179512" y="2825881"/>
            <a:ext cx="8507288" cy="1631216"/>
          </a:xfrm>
          <a:prstGeom prst="rect">
            <a:avLst/>
          </a:prstGeom>
        </p:spPr>
        <p:txBody>
          <a:bodyPr wrap="square">
            <a:spAutoFit/>
          </a:bodyPr>
          <a:lstStyle/>
          <a:p>
            <a:pPr>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«Заяц-хвастун», «Лиса и кувшин», обр. О.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Капицы</a:t>
            </a:r>
            <a:r>
              <a:rPr lang="ru-RU" sz="2000" dirty="0">
                <a:latin typeface="Times New Roman" panose="02020603050405020304" pitchFamily="18" charset="0"/>
                <a:ea typeface="Calibri" panose="020F0502020204030204" pitchFamily="34" charset="0"/>
                <a:cs typeface="Times New Roman" panose="02020603050405020304" pitchFamily="18" charset="0"/>
              </a:rPr>
              <a:t>;</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«Крылатый, мохнатый да масляный», обр. И. Карнауховой;</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«Царевна-лягушка», «Сивка-Бурка», обр. М. Булатова;</a:t>
            </a:r>
            <a:r>
              <a:rPr lang="ru-RU" sz="1600" dirty="0">
                <a:latin typeface="Calibri" panose="020F0502020204030204" pitchFamily="34" charset="0"/>
                <a:ea typeface="Calibri" panose="020F0502020204030204" pitchFamily="34" charset="0"/>
                <a:cs typeface="Times New Roman" panose="02020603050405020304" pitchFamily="18" charset="0"/>
              </a:rPr>
              <a:t> </a:t>
            </a:r>
            <a:r>
              <a:rPr lang="ru-RU" sz="2000" dirty="0">
                <a:latin typeface="Times New Roman" panose="02020603050405020304" pitchFamily="18" charset="0"/>
                <a:ea typeface="Calibri" panose="020F0502020204030204" pitchFamily="34" charset="0"/>
                <a:cs typeface="Times New Roman" panose="02020603050405020304" pitchFamily="18" charset="0"/>
              </a:rPr>
              <a:t>Б. Житков. «Белый домик», «Как я ловил человечков», Ю. Казаков. «Жадный Чик и кот Васька»</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М. Москвина. «Кроха»;                                                           </a:t>
            </a:r>
            <a:r>
              <a:rPr lang="ru-RU"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D8FF4A2E-33F3-4B39-AF05-8DE17E764B10}"/>
              </a:ext>
            </a:extLst>
          </p:cNvPr>
          <p:cNvSpPr/>
          <p:nvPr/>
        </p:nvSpPr>
        <p:spPr>
          <a:xfrm>
            <a:off x="7120260" y="4246872"/>
            <a:ext cx="1356269" cy="369332"/>
          </a:xfrm>
          <a:prstGeom prst="rect">
            <a:avLst/>
          </a:prstGeom>
        </p:spPr>
        <p:txBody>
          <a:bodyPr wrap="none">
            <a:spAutoFit/>
          </a:bodyPr>
          <a:lstStyle/>
          <a:p>
            <a:pPr>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a:t>
            </a:r>
            <a:r>
              <a:rPr lang="ru-RU" b="1" dirty="0">
                <a:latin typeface="Times New Roman" panose="02020603050405020304" pitchFamily="18" charset="0"/>
                <a:cs typeface="Times New Roman" panose="02020603050405020304" pitchFamily="18" charset="0"/>
              </a:rPr>
              <a:t>Старшая )</a:t>
            </a:r>
          </a:p>
        </p:txBody>
      </p:sp>
    </p:spTree>
    <p:extLst>
      <p:ext uri="{BB962C8B-B14F-4D97-AF65-F5344CB8AC3E}">
        <p14:creationId xmlns:p14="http://schemas.microsoft.com/office/powerpoint/2010/main" val="196197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wipe(down)">
                                      <p:cBhvr>
                                        <p:cTn id="7" dur="500"/>
                                        <p:tgtEl>
                                          <p:spTgt spid="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xEl>
                                              <p:pRg st="0" end="0"/>
                                            </p:txEl>
                                          </p:spTgt>
                                        </p:tgtEl>
                                        <p:attrNameLst>
                                          <p:attrName>style.visibility</p:attrName>
                                        </p:attrNameLst>
                                      </p:cBhvr>
                                      <p:to>
                                        <p:strVal val="visible"/>
                                      </p:to>
                                    </p:set>
                                    <p:animEffect transition="in" filter="wipe(down)">
                                      <p:cBhvr>
                                        <p:cTn id="12" dur="500"/>
                                        <p:tgtEl>
                                          <p:spTgt spid="1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Effect transition="in" filter="wipe(down)">
                                      <p:cBhvr>
                                        <p:cTn id="37" dur="500"/>
                                        <p:tgtEl>
                                          <p:spTgt spid="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2">
                                            <p:txEl>
                                              <p:pRg st="0" end="0"/>
                                            </p:txEl>
                                          </p:spTgt>
                                        </p:tgtEl>
                                        <p:attrNameLst>
                                          <p:attrName>style.visibility</p:attrName>
                                        </p:attrNameLst>
                                      </p:cBhvr>
                                      <p:to>
                                        <p:strVal val="visible"/>
                                      </p:to>
                                    </p:set>
                                    <p:animEffect transition="in" filter="wipe(down)">
                                      <p:cBhvr>
                                        <p:cTn id="42" dur="500"/>
                                        <p:tgtEl>
                                          <p:spTgt spid="1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2">
                                            <p:txEl>
                                              <p:pRg st="1" end="1"/>
                                            </p:txEl>
                                          </p:spTgt>
                                        </p:tgtEl>
                                        <p:attrNameLst>
                                          <p:attrName>style.visibility</p:attrName>
                                        </p:attrNameLst>
                                      </p:cBhvr>
                                      <p:to>
                                        <p:strVal val="visible"/>
                                      </p:to>
                                    </p:set>
                                    <p:animEffect transition="in" filter="wipe(down)">
                                      <p:cBhvr>
                                        <p:cTn id="47" dur="500"/>
                                        <p:tgtEl>
                                          <p:spTgt spid="12">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3">
                                            <p:txEl>
                                              <p:pRg st="0" end="0"/>
                                            </p:txEl>
                                          </p:spTgt>
                                        </p:tgtEl>
                                        <p:attrNameLst>
                                          <p:attrName>style.visibility</p:attrName>
                                        </p:attrNameLst>
                                      </p:cBhvr>
                                      <p:to>
                                        <p:strVal val="visible"/>
                                      </p:to>
                                    </p:set>
                                    <p:animEffect transition="in" filter="wipe(down)">
                                      <p:cBhvr>
                                        <p:cTn id="52"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E15B2125-6E3B-44C8-9D63-651A762A0F1F}"/>
              </a:ext>
            </a:extLst>
          </p:cNvPr>
          <p:cNvPicPr>
            <a:picLocks noChangeAspect="1"/>
          </p:cNvPicPr>
          <p:nvPr/>
        </p:nvPicPr>
        <p:blipFill>
          <a:blip r:embed="rId2"/>
          <a:stretch>
            <a:fillRect/>
          </a:stretch>
        </p:blipFill>
        <p:spPr>
          <a:xfrm>
            <a:off x="0" y="0"/>
            <a:ext cx="9144000" cy="6857999"/>
          </a:xfrm>
          <a:prstGeom prst="rect">
            <a:avLst/>
          </a:prstGeom>
        </p:spPr>
      </p:pic>
      <p:sp>
        <p:nvSpPr>
          <p:cNvPr id="2" name="Заголовок 1">
            <a:extLst>
              <a:ext uri="{FF2B5EF4-FFF2-40B4-BE49-F238E27FC236}">
                <a16:creationId xmlns:a16="http://schemas.microsoft.com/office/drawing/2014/main" id="{8DF466A3-19B4-41C4-BE55-BA1552285BB8}"/>
              </a:ext>
            </a:extLst>
          </p:cNvPr>
          <p:cNvSpPr>
            <a:spLocks noGrp="1"/>
          </p:cNvSpPr>
          <p:nvPr>
            <p:ph type="title"/>
          </p:nvPr>
        </p:nvSpPr>
        <p:spPr>
          <a:xfrm>
            <a:off x="457200" y="274638"/>
            <a:ext cx="8229600" cy="593726"/>
          </a:xfrm>
        </p:spPr>
        <p:txBody>
          <a:bodyPr>
            <a:normAutofit/>
          </a:bodyPr>
          <a:lstStyle/>
          <a:p>
            <a:r>
              <a:rPr lang="ru-RU" sz="3200" b="1" dirty="0">
                <a:solidFill>
                  <a:srgbClr val="FF0000"/>
                </a:solidFill>
                <a:latin typeface="Times New Roman" panose="02020603050405020304" pitchFamily="18" charset="0"/>
                <a:cs typeface="Times New Roman" panose="02020603050405020304" pitchFamily="18" charset="0"/>
              </a:rPr>
              <a:t>Творческое задание 4.</a:t>
            </a:r>
          </a:p>
        </p:txBody>
      </p:sp>
      <p:sp>
        <p:nvSpPr>
          <p:cNvPr id="3" name="Объект 2">
            <a:extLst>
              <a:ext uri="{FF2B5EF4-FFF2-40B4-BE49-F238E27FC236}">
                <a16:creationId xmlns:a16="http://schemas.microsoft.com/office/drawing/2014/main" id="{4A115A9C-08B3-4ACC-B368-5ED8F727EB0E}"/>
              </a:ext>
            </a:extLst>
          </p:cNvPr>
          <p:cNvSpPr>
            <a:spLocks noGrp="1"/>
          </p:cNvSpPr>
          <p:nvPr>
            <p:ph idx="1"/>
          </p:nvPr>
        </p:nvSpPr>
        <p:spPr>
          <a:xfrm>
            <a:off x="107504" y="1143002"/>
            <a:ext cx="8928992" cy="4983161"/>
          </a:xfrm>
        </p:spPr>
        <p:txBody>
          <a:bodyPr/>
          <a:lstStyle/>
          <a:p>
            <a:pPr marL="0" indent="0" algn="ctr">
              <a:buNone/>
            </a:pPr>
            <a:r>
              <a:rPr lang="ru-RU" sz="2400" b="1" dirty="0">
                <a:latin typeface="Times New Roman" panose="02020603050405020304" pitchFamily="18" charset="0"/>
                <a:cs typeface="Times New Roman" panose="02020603050405020304" pitchFamily="18" charset="0"/>
              </a:rPr>
              <a:t>Нарисуйте пословицу так, чтобы противоположная команда смогла ее «прочитать».</a:t>
            </a:r>
          </a:p>
          <a:p>
            <a:pPr marL="0" indent="0">
              <a:buNone/>
            </a:pPr>
            <a:endParaRPr lang="ru-RU" dirty="0"/>
          </a:p>
          <a:p>
            <a:pPr marL="0" indent="0">
              <a:buNone/>
            </a:pPr>
            <a:r>
              <a:rPr lang="ru-RU" dirty="0">
                <a:latin typeface="Times New Roman" panose="02020603050405020304" pitchFamily="18" charset="0"/>
                <a:cs typeface="Times New Roman" panose="02020603050405020304" pitchFamily="18" charset="0"/>
              </a:rPr>
              <a:t>«У страха глаза велики».</a:t>
            </a:r>
          </a:p>
          <a:p>
            <a:pPr marL="0" indent="0">
              <a:buNone/>
            </a:pPr>
            <a:endParaRPr lang="ru-RU" dirty="0"/>
          </a:p>
          <a:p>
            <a:pPr marL="0" indent="0">
              <a:buNone/>
            </a:pPr>
            <a:r>
              <a:rPr lang="ru-RU" dirty="0">
                <a:latin typeface="Times New Roman" panose="02020603050405020304" pitchFamily="18" charset="0"/>
                <a:cs typeface="Times New Roman" panose="02020603050405020304" pitchFamily="18" charset="0"/>
              </a:rPr>
              <a:t>«За двумя зайцами погонишься, ни одного не поймаешь».</a:t>
            </a:r>
          </a:p>
        </p:txBody>
      </p:sp>
    </p:spTree>
    <p:extLst>
      <p:ext uri="{BB962C8B-B14F-4D97-AF65-F5344CB8AC3E}">
        <p14:creationId xmlns:p14="http://schemas.microsoft.com/office/powerpoint/2010/main" val="714337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E15B2125-6E3B-44C8-9D63-651A762A0F1F}"/>
              </a:ext>
            </a:extLst>
          </p:cNvPr>
          <p:cNvPicPr>
            <a:picLocks noChangeAspect="1"/>
          </p:cNvPicPr>
          <p:nvPr/>
        </p:nvPicPr>
        <p:blipFill>
          <a:blip r:embed="rId2"/>
          <a:stretch>
            <a:fillRect/>
          </a:stretch>
        </p:blipFill>
        <p:spPr>
          <a:xfrm>
            <a:off x="0" y="0"/>
            <a:ext cx="9144000" cy="6857999"/>
          </a:xfrm>
          <a:prstGeom prst="rect">
            <a:avLst/>
          </a:prstGeom>
        </p:spPr>
      </p:pic>
      <p:sp>
        <p:nvSpPr>
          <p:cNvPr id="2" name="Заголовок 1">
            <a:extLst>
              <a:ext uri="{FF2B5EF4-FFF2-40B4-BE49-F238E27FC236}">
                <a16:creationId xmlns:a16="http://schemas.microsoft.com/office/drawing/2014/main" id="{8DF466A3-19B4-41C4-BE55-BA1552285BB8}"/>
              </a:ext>
            </a:extLst>
          </p:cNvPr>
          <p:cNvSpPr>
            <a:spLocks noGrp="1"/>
          </p:cNvSpPr>
          <p:nvPr>
            <p:ph type="title"/>
          </p:nvPr>
        </p:nvSpPr>
        <p:spPr>
          <a:xfrm>
            <a:off x="457200" y="404664"/>
            <a:ext cx="8229600" cy="593726"/>
          </a:xfrm>
        </p:spPr>
        <p:txBody>
          <a:bodyPr>
            <a:normAutofit fontScale="90000"/>
          </a:bodyPr>
          <a:lstStyle/>
          <a:p>
            <a:r>
              <a:rPr lang="ru-RU" sz="3600" dirty="0"/>
              <a:t> </a:t>
            </a:r>
            <a:r>
              <a:rPr lang="ru-RU" sz="3600" b="1" dirty="0">
                <a:solidFill>
                  <a:srgbClr val="FF0000"/>
                </a:solidFill>
                <a:latin typeface="Times New Roman" pitchFamily="18" charset="0"/>
                <a:cs typeface="Times New Roman" pitchFamily="18" charset="0"/>
              </a:rPr>
              <a:t>«Подбери приемы» задание 5</a:t>
            </a:r>
            <a:br>
              <a:rPr lang="ru-RU" sz="3600" b="1" dirty="0">
                <a:solidFill>
                  <a:srgbClr val="FF0000"/>
                </a:solidFill>
                <a:latin typeface="Times New Roman" pitchFamily="18" charset="0"/>
                <a:cs typeface="Times New Roman" pitchFamily="18" charset="0"/>
              </a:rPr>
            </a:br>
            <a:endParaRPr lang="ru-RU" sz="27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4A115A9C-08B3-4ACC-B368-5ED8F727EB0E}"/>
              </a:ext>
            </a:extLst>
          </p:cNvPr>
          <p:cNvSpPr>
            <a:spLocks noGrp="1"/>
          </p:cNvSpPr>
          <p:nvPr>
            <p:ph idx="1"/>
          </p:nvPr>
        </p:nvSpPr>
        <p:spPr>
          <a:xfrm>
            <a:off x="107504" y="1143002"/>
            <a:ext cx="8928992" cy="4983161"/>
          </a:xfrm>
        </p:spPr>
        <p:txBody>
          <a:bodyPr/>
          <a:lstStyle/>
          <a:p>
            <a:pPr marL="0" indent="0" algn="ctr">
              <a:buNone/>
            </a:pPr>
            <a:r>
              <a:rPr lang="ru-RU" dirty="0">
                <a:latin typeface="Times New Roman" panose="02020603050405020304" pitchFamily="18" charset="0"/>
                <a:cs typeface="Times New Roman" panose="02020603050405020304" pitchFamily="18" charset="0"/>
              </a:rPr>
              <a:t> </a:t>
            </a:r>
          </a:p>
        </p:txBody>
      </p:sp>
      <p:sp>
        <p:nvSpPr>
          <p:cNvPr id="5" name="Прямоугольник 4"/>
          <p:cNvSpPr/>
          <p:nvPr/>
        </p:nvSpPr>
        <p:spPr>
          <a:xfrm>
            <a:off x="467544" y="1412776"/>
            <a:ext cx="2088232"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1"/>
                </a:solidFill>
                <a:latin typeface="Times New Roman" pitchFamily="18" charset="0"/>
                <a:cs typeface="Times New Roman" pitchFamily="18" charset="0"/>
              </a:rPr>
              <a:t>Словесный</a:t>
            </a:r>
          </a:p>
        </p:txBody>
      </p:sp>
      <p:sp>
        <p:nvSpPr>
          <p:cNvPr id="6" name="Прямоугольник 5"/>
          <p:cNvSpPr/>
          <p:nvPr/>
        </p:nvSpPr>
        <p:spPr>
          <a:xfrm>
            <a:off x="3563888" y="908720"/>
            <a:ext cx="1872208"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b="1" dirty="0">
                <a:solidFill>
                  <a:schemeClr val="tx1"/>
                </a:solidFill>
                <a:latin typeface="Times New Roman" pitchFamily="18" charset="0"/>
                <a:cs typeface="Times New Roman" pitchFamily="18" charset="0"/>
              </a:rPr>
              <a:t>Практический</a:t>
            </a:r>
          </a:p>
        </p:txBody>
      </p:sp>
      <p:sp>
        <p:nvSpPr>
          <p:cNvPr id="7" name="Прямоугольник 6"/>
          <p:cNvSpPr/>
          <p:nvPr/>
        </p:nvSpPr>
        <p:spPr>
          <a:xfrm>
            <a:off x="6372200" y="1412776"/>
            <a:ext cx="216024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a:solidFill>
                  <a:schemeClr val="tx1"/>
                </a:solidFill>
                <a:latin typeface="Times New Roman" pitchFamily="18" charset="0"/>
                <a:cs typeface="Times New Roman" pitchFamily="18" charset="0"/>
              </a:rPr>
              <a:t>Наглядный</a:t>
            </a:r>
          </a:p>
        </p:txBody>
      </p:sp>
      <p:cxnSp>
        <p:nvCxnSpPr>
          <p:cNvPr id="9" name="Прямая со стрелкой 8"/>
          <p:cNvCxnSpPr/>
          <p:nvPr/>
        </p:nvCxnSpPr>
        <p:spPr>
          <a:xfrm>
            <a:off x="1511660" y="1916832"/>
            <a:ext cx="0" cy="15121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a:off x="4499992" y="1412776"/>
            <a:ext cx="0"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a:off x="7452320" y="1916832"/>
            <a:ext cx="0" cy="151216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Прямоугольник 15"/>
          <p:cNvSpPr/>
          <p:nvPr/>
        </p:nvSpPr>
        <p:spPr>
          <a:xfrm>
            <a:off x="22860" y="4437112"/>
            <a:ext cx="3541028" cy="23083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ru-RU" dirty="0">
                <a:solidFill>
                  <a:schemeClr val="tx1"/>
                </a:solidFill>
              </a:rPr>
              <a:t>Чтение произведение</a:t>
            </a:r>
          </a:p>
          <a:p>
            <a:r>
              <a:rPr lang="ru-RU" dirty="0">
                <a:solidFill>
                  <a:schemeClr val="tx1"/>
                </a:solidFill>
              </a:rPr>
              <a:t>Вопросы к детям по содержанию произведений</a:t>
            </a:r>
          </a:p>
          <a:p>
            <a:r>
              <a:rPr lang="ru-RU" dirty="0">
                <a:solidFill>
                  <a:schemeClr val="tx1"/>
                </a:solidFill>
              </a:rPr>
              <a:t>Пересказ произведения</a:t>
            </a:r>
          </a:p>
          <a:p>
            <a:r>
              <a:rPr lang="ru-RU" dirty="0">
                <a:solidFill>
                  <a:schemeClr val="tx1"/>
                </a:solidFill>
              </a:rPr>
              <a:t>Заучивание наизусть</a:t>
            </a:r>
          </a:p>
          <a:p>
            <a:r>
              <a:rPr lang="ru-RU" dirty="0">
                <a:solidFill>
                  <a:schemeClr val="tx1"/>
                </a:solidFill>
              </a:rPr>
              <a:t>Выразительное чтение</a:t>
            </a:r>
          </a:p>
          <a:p>
            <a:r>
              <a:rPr lang="ru-RU" dirty="0">
                <a:solidFill>
                  <a:schemeClr val="tx1"/>
                </a:solidFill>
              </a:rPr>
              <a:t>Беседа по произведению</a:t>
            </a:r>
          </a:p>
          <a:p>
            <a:r>
              <a:rPr lang="ru-RU" dirty="0">
                <a:solidFill>
                  <a:schemeClr val="tx1"/>
                </a:solidFill>
              </a:rPr>
              <a:t>Прослушивание грамзаписи</a:t>
            </a:r>
          </a:p>
        </p:txBody>
      </p:sp>
      <p:sp>
        <p:nvSpPr>
          <p:cNvPr id="17" name="Прямоугольник 16"/>
          <p:cNvSpPr/>
          <p:nvPr/>
        </p:nvSpPr>
        <p:spPr>
          <a:xfrm>
            <a:off x="2657480" y="2116293"/>
            <a:ext cx="3726160" cy="2031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ru-RU" dirty="0">
                <a:solidFill>
                  <a:schemeClr val="tx1"/>
                </a:solidFill>
              </a:rPr>
              <a:t>Элементы инсценировки</a:t>
            </a:r>
          </a:p>
          <a:p>
            <a:r>
              <a:rPr lang="ru-RU" dirty="0">
                <a:solidFill>
                  <a:schemeClr val="tx1"/>
                </a:solidFill>
              </a:rPr>
              <a:t>Игры-драматизации</a:t>
            </a:r>
          </a:p>
          <a:p>
            <a:r>
              <a:rPr lang="ru-RU" dirty="0">
                <a:solidFill>
                  <a:schemeClr val="tx1"/>
                </a:solidFill>
              </a:rPr>
              <a:t>Дидактические игры</a:t>
            </a:r>
          </a:p>
          <a:p>
            <a:r>
              <a:rPr lang="ru-RU" dirty="0">
                <a:solidFill>
                  <a:schemeClr val="tx1"/>
                </a:solidFill>
              </a:rPr>
              <a:t>Театрализованные игры</a:t>
            </a:r>
          </a:p>
          <a:p>
            <a:r>
              <a:rPr lang="ru-RU" dirty="0">
                <a:solidFill>
                  <a:schemeClr val="tx1"/>
                </a:solidFill>
              </a:rPr>
              <a:t>Использование разных видов театра</a:t>
            </a:r>
          </a:p>
          <a:p>
            <a:r>
              <a:rPr lang="ru-RU" dirty="0">
                <a:solidFill>
                  <a:schemeClr val="tx1"/>
                </a:solidFill>
              </a:rPr>
              <a:t>Игровая деятельность</a:t>
            </a:r>
          </a:p>
        </p:txBody>
      </p:sp>
      <p:sp>
        <p:nvSpPr>
          <p:cNvPr id="18" name="Прямоугольник 17"/>
          <p:cNvSpPr/>
          <p:nvPr/>
        </p:nvSpPr>
        <p:spPr>
          <a:xfrm>
            <a:off x="5082922" y="4437112"/>
            <a:ext cx="4032448" cy="23083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ru-RU" dirty="0">
                <a:solidFill>
                  <a:schemeClr val="tx1"/>
                </a:solidFill>
              </a:rPr>
              <a:t>Показ иллюстраций, картинок, игрушек</a:t>
            </a:r>
          </a:p>
          <a:p>
            <a:r>
              <a:rPr lang="ru-RU" dirty="0">
                <a:solidFill>
                  <a:schemeClr val="tx1"/>
                </a:solidFill>
              </a:rPr>
              <a:t>Элементы инсценировки</a:t>
            </a:r>
          </a:p>
          <a:p>
            <a:r>
              <a:rPr lang="ru-RU" dirty="0">
                <a:solidFill>
                  <a:schemeClr val="tx1"/>
                </a:solidFill>
              </a:rPr>
              <a:t>Движение пальцами, руками</a:t>
            </a:r>
          </a:p>
          <a:p>
            <a:r>
              <a:rPr lang="ru-RU" dirty="0">
                <a:solidFill>
                  <a:schemeClr val="tx1"/>
                </a:solidFill>
              </a:rPr>
              <a:t>Схемы</a:t>
            </a:r>
          </a:p>
          <a:p>
            <a:r>
              <a:rPr lang="ru-RU" dirty="0">
                <a:solidFill>
                  <a:schemeClr val="tx1"/>
                </a:solidFill>
              </a:rPr>
              <a:t>Алгоритмы</a:t>
            </a:r>
          </a:p>
          <a:p>
            <a:r>
              <a:rPr lang="ru-RU" dirty="0">
                <a:solidFill>
                  <a:schemeClr val="tx1"/>
                </a:solidFill>
              </a:rPr>
              <a:t>Просмотр видеофильмов, диафильмов</a:t>
            </a:r>
          </a:p>
          <a:p>
            <a:r>
              <a:rPr lang="ru-RU" dirty="0">
                <a:solidFill>
                  <a:schemeClr val="tx1"/>
                </a:solidFill>
              </a:rPr>
              <a:t>Оформление выставки</a:t>
            </a:r>
          </a:p>
        </p:txBody>
      </p:sp>
    </p:spTree>
    <p:extLst>
      <p:ext uri="{BB962C8B-B14F-4D97-AF65-F5344CB8AC3E}">
        <p14:creationId xmlns:p14="http://schemas.microsoft.com/office/powerpoint/2010/main" val="88483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down)">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E15B2125-6E3B-44C8-9D63-651A762A0F1F}"/>
              </a:ext>
            </a:extLst>
          </p:cNvPr>
          <p:cNvPicPr>
            <a:picLocks noChangeAspect="1"/>
          </p:cNvPicPr>
          <p:nvPr/>
        </p:nvPicPr>
        <p:blipFill>
          <a:blip r:embed="rId2"/>
          <a:stretch>
            <a:fillRect/>
          </a:stretch>
        </p:blipFill>
        <p:spPr>
          <a:xfrm>
            <a:off x="0" y="0"/>
            <a:ext cx="9167957" cy="6875967"/>
          </a:xfrm>
          <a:prstGeom prst="rect">
            <a:avLst/>
          </a:prstGeom>
        </p:spPr>
      </p:pic>
      <p:sp>
        <p:nvSpPr>
          <p:cNvPr id="2" name="Заголовок 1">
            <a:extLst>
              <a:ext uri="{FF2B5EF4-FFF2-40B4-BE49-F238E27FC236}">
                <a16:creationId xmlns:a16="http://schemas.microsoft.com/office/drawing/2014/main" id="{8DF466A3-19B4-41C4-BE55-BA1552285BB8}"/>
              </a:ext>
            </a:extLst>
          </p:cNvPr>
          <p:cNvSpPr>
            <a:spLocks noGrp="1"/>
          </p:cNvSpPr>
          <p:nvPr>
            <p:ph type="title"/>
          </p:nvPr>
        </p:nvSpPr>
        <p:spPr>
          <a:xfrm>
            <a:off x="457200" y="274638"/>
            <a:ext cx="8229600" cy="593726"/>
          </a:xfrm>
        </p:spPr>
        <p:txBody>
          <a:bodyPr>
            <a:normAutofit fontScale="90000"/>
          </a:bodyPr>
          <a:lstStyle/>
          <a:p>
            <a:r>
              <a:rPr lang="ru-RU" sz="3600" b="1" dirty="0">
                <a:solidFill>
                  <a:srgbClr val="FF0000"/>
                </a:solidFill>
                <a:latin typeface="Times New Roman" pitchFamily="18" charset="0"/>
                <a:cs typeface="Times New Roman" pitchFamily="18" charset="0"/>
              </a:rPr>
              <a:t>«Русские народные сказки» задание 6</a:t>
            </a:r>
            <a:endParaRPr lang="ru-RU" sz="4000" b="1" dirty="0">
              <a:solidFill>
                <a:srgbClr val="FF0000"/>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4A115A9C-08B3-4ACC-B368-5ED8F727EB0E}"/>
              </a:ext>
            </a:extLst>
          </p:cNvPr>
          <p:cNvSpPr>
            <a:spLocks noGrp="1"/>
          </p:cNvSpPr>
          <p:nvPr>
            <p:ph idx="1"/>
          </p:nvPr>
        </p:nvSpPr>
        <p:spPr>
          <a:xfrm>
            <a:off x="107504" y="1268761"/>
            <a:ext cx="2232248" cy="576063"/>
          </a:xfrm>
        </p:spPr>
        <p:txBody>
          <a:bodyPr>
            <a:normAutofit fontScale="40000" lnSpcReduction="20000"/>
          </a:bodyPr>
          <a:lstStyle/>
          <a:p>
            <a:pPr marL="0" indent="0">
              <a:buNone/>
            </a:pPr>
            <a:r>
              <a:rPr lang="ru-RU" sz="6000" dirty="0" err="1">
                <a:latin typeface="Times New Roman" pitchFamily="18" charset="0"/>
                <a:cs typeface="Times New Roman" pitchFamily="18" charset="0"/>
              </a:rPr>
              <a:t>Кашечрохав</a:t>
            </a:r>
            <a:r>
              <a:rPr lang="ru-RU" sz="6000" dirty="0">
                <a:latin typeface="Times New Roman" pitchFamily="18" charset="0"/>
                <a:cs typeface="Times New Roman" pitchFamily="18" charset="0"/>
              </a:rPr>
              <a:t>   </a:t>
            </a:r>
            <a:r>
              <a:rPr lang="ru-RU" sz="2800" dirty="0">
                <a:latin typeface="Times New Roman" pitchFamily="18" charset="0"/>
                <a:cs typeface="Times New Roman" pitchFamily="18" charset="0"/>
              </a:rPr>
              <a:t>                   </a:t>
            </a:r>
          </a:p>
          <a:p>
            <a:pPr marL="0" indent="0">
              <a:buNone/>
            </a:pPr>
            <a:r>
              <a:rPr lang="ru-RU" sz="2800" dirty="0">
                <a:latin typeface="Times New Roman" pitchFamily="18" charset="0"/>
                <a:cs typeface="Times New Roman" pitchFamily="18" charset="0"/>
              </a:rPr>
              <a:t>  </a:t>
            </a:r>
          </a:p>
        </p:txBody>
      </p:sp>
      <p:sp>
        <p:nvSpPr>
          <p:cNvPr id="5" name="Прямоугольник 4"/>
          <p:cNvSpPr/>
          <p:nvPr/>
        </p:nvSpPr>
        <p:spPr>
          <a:xfrm>
            <a:off x="2987824" y="980728"/>
            <a:ext cx="2344124" cy="738664"/>
          </a:xfrm>
          <a:prstGeom prst="rect">
            <a:avLst/>
          </a:prstGeom>
        </p:spPr>
        <p:txBody>
          <a:bodyPr wrap="square">
            <a:spAutoFit/>
          </a:bodyPr>
          <a:lstStyle/>
          <a:p>
            <a:r>
              <a:rPr lang="ru-RU" dirty="0">
                <a:latin typeface="Times New Roman" pitchFamily="18" charset="0"/>
                <a:cs typeface="Times New Roman" pitchFamily="18" charset="0"/>
              </a:rPr>
              <a:t>                       </a:t>
            </a:r>
            <a:r>
              <a:rPr lang="ru-RU" sz="2400" dirty="0">
                <a:latin typeface="Times New Roman" pitchFamily="18" charset="0"/>
                <a:cs typeface="Times New Roman" pitchFamily="18" charset="0"/>
              </a:rPr>
              <a:t>(</a:t>
            </a:r>
            <a:r>
              <a:rPr lang="ru-RU" sz="2400" i="1" dirty="0">
                <a:latin typeface="Times New Roman" pitchFamily="18" charset="0"/>
                <a:cs typeface="Times New Roman" pitchFamily="18" charset="0"/>
              </a:rPr>
              <a:t>«</a:t>
            </a:r>
            <a:r>
              <a:rPr lang="ru-RU" sz="2400" i="1" dirty="0" err="1">
                <a:latin typeface="Times New Roman" pitchFamily="18" charset="0"/>
                <a:cs typeface="Times New Roman" pitchFamily="18" charset="0"/>
              </a:rPr>
              <a:t>Хаврошечка</a:t>
            </a:r>
            <a:r>
              <a:rPr lang="ru-RU" sz="2400" i="1" dirty="0">
                <a:latin typeface="Times New Roman" pitchFamily="18" charset="0"/>
                <a:cs typeface="Times New Roman" pitchFamily="18" charset="0"/>
              </a:rPr>
              <a:t>»</a:t>
            </a:r>
            <a:r>
              <a:rPr lang="ru-RU" sz="2400" dirty="0">
                <a:latin typeface="Times New Roman" panose="02020603050405020304" pitchFamily="18" charset="0"/>
                <a:cs typeface="Times New Roman" panose="02020603050405020304" pitchFamily="18" charset="0"/>
              </a:rPr>
              <a:t>)</a:t>
            </a:r>
          </a:p>
        </p:txBody>
      </p:sp>
      <p:sp>
        <p:nvSpPr>
          <p:cNvPr id="6" name="Прямоугольник 5"/>
          <p:cNvSpPr/>
          <p:nvPr/>
        </p:nvSpPr>
        <p:spPr>
          <a:xfrm>
            <a:off x="179512" y="1844824"/>
            <a:ext cx="1239827" cy="461665"/>
          </a:xfrm>
          <a:prstGeom prst="rect">
            <a:avLst/>
          </a:prstGeom>
        </p:spPr>
        <p:txBody>
          <a:bodyPr wrap="none">
            <a:spAutoFit/>
          </a:bodyPr>
          <a:lstStyle/>
          <a:p>
            <a:r>
              <a:rPr lang="ru-RU" sz="2400" dirty="0" err="1">
                <a:latin typeface="Times New Roman" pitchFamily="18" charset="0"/>
                <a:cs typeface="Times New Roman" pitchFamily="18" charset="0"/>
              </a:rPr>
              <a:t>боклоко</a:t>
            </a:r>
            <a:endParaRPr lang="ru-RU" sz="2400" dirty="0">
              <a:latin typeface="Times New Roman" pitchFamily="18" charset="0"/>
              <a:cs typeface="Times New Roman" pitchFamily="18" charset="0"/>
            </a:endParaRPr>
          </a:p>
        </p:txBody>
      </p:sp>
      <p:sp>
        <p:nvSpPr>
          <p:cNvPr id="7" name="Прямоугольник 6"/>
          <p:cNvSpPr/>
          <p:nvPr/>
        </p:nvSpPr>
        <p:spPr>
          <a:xfrm>
            <a:off x="3131841" y="1937157"/>
            <a:ext cx="2132336" cy="461665"/>
          </a:xfrm>
          <a:prstGeom prst="rect">
            <a:avLst/>
          </a:prstGeom>
        </p:spPr>
        <p:txBody>
          <a:bodyPr wrap="square">
            <a:spAutoFit/>
          </a:bodyPr>
          <a:lstStyle/>
          <a:p>
            <a:r>
              <a:rPr lang="ru-RU" sz="2400" dirty="0">
                <a:latin typeface="Times New Roman" pitchFamily="18" charset="0"/>
                <a:cs typeface="Times New Roman" pitchFamily="18" charset="0"/>
              </a:rPr>
              <a:t>(</a:t>
            </a:r>
            <a:r>
              <a:rPr lang="ru-RU" sz="2400" i="1" dirty="0">
                <a:latin typeface="Times New Roman" pitchFamily="18" charset="0"/>
                <a:cs typeface="Times New Roman" pitchFamily="18" charset="0"/>
              </a:rPr>
              <a:t>«Колобок»</a:t>
            </a:r>
            <a:r>
              <a:rPr lang="ru-RU" sz="2400" dirty="0">
                <a:latin typeface="Times New Roman" pitchFamily="18" charset="0"/>
                <a:cs typeface="Times New Roman" pitchFamily="18" charset="0"/>
              </a:rPr>
              <a:t>)</a:t>
            </a:r>
          </a:p>
        </p:txBody>
      </p:sp>
      <p:sp>
        <p:nvSpPr>
          <p:cNvPr id="8" name="Прямоугольник 7"/>
          <p:cNvSpPr/>
          <p:nvPr/>
        </p:nvSpPr>
        <p:spPr>
          <a:xfrm>
            <a:off x="251520" y="2569488"/>
            <a:ext cx="1800200" cy="461665"/>
          </a:xfrm>
          <a:prstGeom prst="rect">
            <a:avLst/>
          </a:prstGeom>
        </p:spPr>
        <p:txBody>
          <a:bodyPr wrap="square">
            <a:spAutoFit/>
          </a:bodyPr>
          <a:lstStyle/>
          <a:p>
            <a:r>
              <a:rPr lang="ru-RU" sz="2400" dirty="0" err="1">
                <a:latin typeface="Times New Roman" pitchFamily="18" charset="0"/>
                <a:cs typeface="Times New Roman" pitchFamily="18" charset="0"/>
              </a:rPr>
              <a:t>зоркомо</a:t>
            </a:r>
            <a:endParaRPr lang="ru-RU" sz="2400" dirty="0">
              <a:latin typeface="Times New Roman" pitchFamily="18" charset="0"/>
              <a:cs typeface="Times New Roman" pitchFamily="18" charset="0"/>
            </a:endParaRPr>
          </a:p>
        </p:txBody>
      </p:sp>
      <p:sp>
        <p:nvSpPr>
          <p:cNvPr id="9" name="Прямоугольник 8"/>
          <p:cNvSpPr/>
          <p:nvPr/>
        </p:nvSpPr>
        <p:spPr>
          <a:xfrm>
            <a:off x="2987824" y="2661821"/>
            <a:ext cx="2446626" cy="461665"/>
          </a:xfrm>
          <a:prstGeom prst="rect">
            <a:avLst/>
          </a:prstGeom>
        </p:spPr>
        <p:txBody>
          <a:bodyPr wrap="square">
            <a:spAutoFit/>
          </a:bodyPr>
          <a:lstStyle/>
          <a:p>
            <a:r>
              <a:rPr lang="ru-RU" sz="2400" dirty="0">
                <a:latin typeface="Times New Roman" pitchFamily="18" charset="0"/>
                <a:cs typeface="Times New Roman" pitchFamily="18" charset="0"/>
              </a:rPr>
              <a:t>(</a:t>
            </a:r>
            <a:r>
              <a:rPr lang="ru-RU" sz="2400" i="1" dirty="0">
                <a:latin typeface="Times New Roman" pitchFamily="18" charset="0"/>
                <a:cs typeface="Times New Roman" pitchFamily="18" charset="0"/>
              </a:rPr>
              <a:t>«Морозко»</a:t>
            </a:r>
            <a:r>
              <a:rPr lang="ru-RU" sz="2400" dirty="0">
                <a:latin typeface="Times New Roman" pitchFamily="18" charset="0"/>
                <a:cs typeface="Times New Roman" pitchFamily="18" charset="0"/>
              </a:rPr>
              <a:t>)</a:t>
            </a:r>
          </a:p>
        </p:txBody>
      </p:sp>
      <p:sp>
        <p:nvSpPr>
          <p:cNvPr id="10" name="Прямоугольник 9"/>
          <p:cNvSpPr/>
          <p:nvPr/>
        </p:nvSpPr>
        <p:spPr>
          <a:xfrm>
            <a:off x="179512" y="3244334"/>
            <a:ext cx="1795748" cy="461665"/>
          </a:xfrm>
          <a:prstGeom prst="rect">
            <a:avLst/>
          </a:prstGeom>
        </p:spPr>
        <p:txBody>
          <a:bodyPr wrap="none">
            <a:spAutoFit/>
          </a:bodyPr>
          <a:lstStyle/>
          <a:p>
            <a:r>
              <a:rPr lang="ru-RU" sz="2400" dirty="0" err="1">
                <a:latin typeface="Times New Roman" pitchFamily="18" charset="0"/>
                <a:cs typeface="Times New Roman" pitchFamily="18" charset="0"/>
              </a:rPr>
              <a:t>очвокамйюд</a:t>
            </a:r>
            <a:endParaRPr lang="ru-RU" sz="2400" dirty="0">
              <a:latin typeface="Times New Roman" pitchFamily="18" charset="0"/>
              <a:cs typeface="Times New Roman" pitchFamily="18" charset="0"/>
            </a:endParaRPr>
          </a:p>
        </p:txBody>
      </p:sp>
      <p:sp>
        <p:nvSpPr>
          <p:cNvPr id="11" name="Прямоугольник 10"/>
          <p:cNvSpPr/>
          <p:nvPr/>
        </p:nvSpPr>
        <p:spPr>
          <a:xfrm>
            <a:off x="3045525" y="3397408"/>
            <a:ext cx="2331224" cy="462875"/>
          </a:xfrm>
          <a:prstGeom prst="rect">
            <a:avLst/>
          </a:prstGeom>
        </p:spPr>
        <p:txBody>
          <a:bodyPr wrap="square">
            <a:spAutoFit/>
          </a:bodyPr>
          <a:lstStyle/>
          <a:p>
            <a:r>
              <a:rPr lang="ru-RU" sz="2400" dirty="0">
                <a:latin typeface="Times New Roman" pitchFamily="18" charset="0"/>
                <a:cs typeface="Times New Roman" pitchFamily="18" charset="0"/>
              </a:rPr>
              <a:t>(</a:t>
            </a:r>
            <a:r>
              <a:rPr lang="ru-RU" sz="2400" i="1" dirty="0">
                <a:latin typeface="Times New Roman" pitchFamily="18" charset="0"/>
                <a:cs typeface="Times New Roman" pitchFamily="18" charset="0"/>
              </a:rPr>
              <a:t>«</a:t>
            </a:r>
            <a:r>
              <a:rPr lang="ru-RU" sz="2400" i="1" dirty="0" err="1">
                <a:latin typeface="Times New Roman" pitchFamily="18" charset="0"/>
                <a:cs typeface="Times New Roman" pitchFamily="18" charset="0"/>
              </a:rPr>
              <a:t>Дюймовочка</a:t>
            </a:r>
            <a:r>
              <a:rPr lang="ru-RU" sz="2400" i="1" dirty="0">
                <a:latin typeface="Times New Roman" pitchFamily="18" charset="0"/>
                <a:cs typeface="Times New Roman" pitchFamily="18" charset="0"/>
              </a:rPr>
              <a:t>»</a:t>
            </a:r>
            <a:r>
              <a:rPr lang="ru-RU" sz="2400" dirty="0">
                <a:latin typeface="Times New Roman" pitchFamily="18" charset="0"/>
                <a:cs typeface="Times New Roman" pitchFamily="18" charset="0"/>
              </a:rPr>
              <a:t>)</a:t>
            </a:r>
          </a:p>
        </p:txBody>
      </p:sp>
      <p:sp>
        <p:nvSpPr>
          <p:cNvPr id="12" name="Прямоугольник 11"/>
          <p:cNvSpPr/>
          <p:nvPr/>
        </p:nvSpPr>
        <p:spPr>
          <a:xfrm>
            <a:off x="179512" y="4005064"/>
            <a:ext cx="1517467" cy="461665"/>
          </a:xfrm>
          <a:prstGeom prst="rect">
            <a:avLst/>
          </a:prstGeom>
        </p:spPr>
        <p:txBody>
          <a:bodyPr wrap="none">
            <a:spAutoFit/>
          </a:bodyPr>
          <a:lstStyle/>
          <a:p>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рожахико</a:t>
            </a:r>
            <a:endParaRPr lang="ru-RU" sz="2400" dirty="0">
              <a:latin typeface="Times New Roman" pitchFamily="18" charset="0"/>
              <a:cs typeface="Times New Roman" pitchFamily="18" charset="0"/>
            </a:endParaRPr>
          </a:p>
        </p:txBody>
      </p:sp>
      <p:sp>
        <p:nvSpPr>
          <p:cNvPr id="13" name="Прямоугольник 12"/>
          <p:cNvSpPr/>
          <p:nvPr/>
        </p:nvSpPr>
        <p:spPr>
          <a:xfrm>
            <a:off x="3131841" y="4005064"/>
            <a:ext cx="1711494" cy="461665"/>
          </a:xfrm>
          <a:prstGeom prst="rect">
            <a:avLst/>
          </a:prstGeom>
        </p:spPr>
        <p:txBody>
          <a:bodyPr wrap="none">
            <a:spAutoFit/>
          </a:bodyPr>
          <a:lstStyle/>
          <a:p>
            <a:r>
              <a:rPr lang="ru-RU" dirty="0"/>
              <a:t>(</a:t>
            </a:r>
            <a:r>
              <a:rPr lang="ru-RU" i="1" dirty="0"/>
              <a:t>«</a:t>
            </a:r>
            <a:r>
              <a:rPr lang="ru-RU" sz="2400" i="1" dirty="0" err="1">
                <a:latin typeface="Times New Roman" pitchFamily="18" charset="0"/>
                <a:cs typeface="Times New Roman" pitchFamily="18" charset="0"/>
              </a:rPr>
              <a:t>Жихорка</a:t>
            </a:r>
            <a:r>
              <a:rPr lang="ru-RU" i="1" dirty="0"/>
              <a:t>»</a:t>
            </a:r>
            <a:r>
              <a:rPr lang="ru-RU" dirty="0"/>
              <a:t>)</a:t>
            </a:r>
          </a:p>
        </p:txBody>
      </p:sp>
      <p:sp>
        <p:nvSpPr>
          <p:cNvPr id="14" name="Прямоугольник 13"/>
          <p:cNvSpPr/>
          <p:nvPr/>
        </p:nvSpPr>
        <p:spPr>
          <a:xfrm>
            <a:off x="179512" y="4782343"/>
            <a:ext cx="1802866" cy="461665"/>
          </a:xfrm>
          <a:prstGeom prst="rect">
            <a:avLst/>
          </a:prstGeom>
        </p:spPr>
        <p:txBody>
          <a:bodyPr wrap="none">
            <a:spAutoFit/>
          </a:bodyPr>
          <a:lstStyle/>
          <a:p>
            <a:r>
              <a:rPr lang="ru-RU" sz="2400" dirty="0" err="1">
                <a:latin typeface="Times New Roman" pitchFamily="18" charset="0"/>
                <a:cs typeface="Times New Roman" pitchFamily="18" charset="0"/>
              </a:rPr>
              <a:t>щеинакатар</a:t>
            </a:r>
            <a:r>
              <a:rPr lang="ru-RU" sz="2400" dirty="0">
                <a:latin typeface="Times New Roman" pitchFamily="18" charset="0"/>
                <a:cs typeface="Times New Roman" pitchFamily="18" charset="0"/>
              </a:rPr>
              <a:t> </a:t>
            </a:r>
          </a:p>
        </p:txBody>
      </p:sp>
      <p:sp>
        <p:nvSpPr>
          <p:cNvPr id="16" name="Прямоугольник 15"/>
          <p:cNvSpPr/>
          <p:nvPr/>
        </p:nvSpPr>
        <p:spPr>
          <a:xfrm>
            <a:off x="2987824" y="4874676"/>
            <a:ext cx="2292744" cy="461665"/>
          </a:xfrm>
          <a:prstGeom prst="rect">
            <a:avLst/>
          </a:prstGeom>
        </p:spPr>
        <p:txBody>
          <a:bodyPr wrap="none">
            <a:spAutoFit/>
          </a:bodyPr>
          <a:lstStyle/>
          <a:p>
            <a:r>
              <a:rPr lang="ru-RU" sz="2400" dirty="0">
                <a:latin typeface="Times New Roman" pitchFamily="18" charset="0"/>
                <a:cs typeface="Times New Roman" pitchFamily="18" charset="0"/>
              </a:rPr>
              <a:t>(</a:t>
            </a:r>
            <a:r>
              <a:rPr lang="ru-RU" sz="2400" i="1" dirty="0">
                <a:latin typeface="Times New Roman" pitchFamily="18" charset="0"/>
                <a:cs typeface="Times New Roman" pitchFamily="18" charset="0"/>
              </a:rPr>
              <a:t>«</a:t>
            </a:r>
            <a:r>
              <a:rPr lang="ru-RU" sz="2400" i="1" dirty="0" err="1">
                <a:latin typeface="Times New Roman" pitchFamily="18" charset="0"/>
                <a:cs typeface="Times New Roman" pitchFamily="18" charset="0"/>
              </a:rPr>
              <a:t>Тараканище</a:t>
            </a:r>
            <a:r>
              <a:rPr lang="ru-RU" sz="2400" i="1" dirty="0">
                <a:latin typeface="Times New Roman" pitchFamily="18" charset="0"/>
                <a:cs typeface="Times New Roman" pitchFamily="18" charset="0"/>
              </a:rPr>
              <a:t>»</a:t>
            </a:r>
            <a:r>
              <a:rPr lang="ru-RU" sz="2400" dirty="0">
                <a:latin typeface="Times New Roman" pitchFamily="18" charset="0"/>
                <a:cs typeface="Times New Roman" pitchFamily="18" charset="0"/>
              </a:rPr>
              <a:t>)</a:t>
            </a:r>
          </a:p>
        </p:txBody>
      </p:sp>
      <p:sp>
        <p:nvSpPr>
          <p:cNvPr id="17" name="Прямоугольник 16"/>
          <p:cNvSpPr/>
          <p:nvPr/>
        </p:nvSpPr>
        <p:spPr>
          <a:xfrm>
            <a:off x="242432" y="5692606"/>
            <a:ext cx="1646733" cy="461665"/>
          </a:xfrm>
          <a:prstGeom prst="rect">
            <a:avLst/>
          </a:prstGeom>
        </p:spPr>
        <p:txBody>
          <a:bodyPr wrap="none">
            <a:spAutoFit/>
          </a:bodyPr>
          <a:lstStyle/>
          <a:p>
            <a:r>
              <a:rPr lang="ru-RU" sz="2400" dirty="0" err="1">
                <a:latin typeface="Times New Roman" pitchFamily="18" charset="0"/>
                <a:cs typeface="Times New Roman" pitchFamily="18" charset="0"/>
              </a:rPr>
              <a:t>гукароснеч</a:t>
            </a:r>
            <a:endParaRPr lang="ru-RU" sz="2400" dirty="0">
              <a:latin typeface="Times New Roman" pitchFamily="18" charset="0"/>
              <a:cs typeface="Times New Roman" pitchFamily="18" charset="0"/>
            </a:endParaRPr>
          </a:p>
        </p:txBody>
      </p:sp>
      <p:sp>
        <p:nvSpPr>
          <p:cNvPr id="18" name="Прямоугольник 17"/>
          <p:cNvSpPr/>
          <p:nvPr/>
        </p:nvSpPr>
        <p:spPr>
          <a:xfrm>
            <a:off x="3014082" y="5670192"/>
            <a:ext cx="2181559" cy="461665"/>
          </a:xfrm>
          <a:prstGeom prst="rect">
            <a:avLst/>
          </a:prstGeom>
        </p:spPr>
        <p:txBody>
          <a:bodyPr wrap="none">
            <a:spAutoFit/>
          </a:bodyPr>
          <a:lstStyle/>
          <a:p>
            <a:r>
              <a:rPr lang="ru-RU" sz="2400" dirty="0">
                <a:latin typeface="Times New Roman" pitchFamily="18" charset="0"/>
                <a:cs typeface="Times New Roman" pitchFamily="18" charset="0"/>
              </a:rPr>
              <a:t>(</a:t>
            </a:r>
            <a:r>
              <a:rPr lang="ru-RU" sz="2400" i="1" dirty="0">
                <a:latin typeface="Times New Roman" pitchFamily="18" charset="0"/>
                <a:cs typeface="Times New Roman" pitchFamily="18" charset="0"/>
              </a:rPr>
              <a:t>«Снегурочка»</a:t>
            </a:r>
            <a:r>
              <a:rPr lang="ru-RU" sz="2400" dirty="0">
                <a:latin typeface="Times New Roman" pitchFamily="18" charset="0"/>
                <a:cs typeface="Times New Roman" pitchFamily="18" charset="0"/>
              </a:rPr>
              <a:t>)</a:t>
            </a:r>
          </a:p>
        </p:txBody>
      </p:sp>
    </p:spTree>
    <p:extLst>
      <p:ext uri="{BB962C8B-B14F-4D97-AF65-F5344CB8AC3E}">
        <p14:creationId xmlns:p14="http://schemas.microsoft.com/office/powerpoint/2010/main" val="88483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anim calcmode="lin" valueType="num">
                                      <p:cBhvr>
                                        <p:cTn id="43" dur="1000" fill="hold"/>
                                        <p:tgtEl>
                                          <p:spTgt spid="16"/>
                                        </p:tgtEl>
                                        <p:attrNameLst>
                                          <p:attrName>ppt_x</p:attrName>
                                        </p:attrNameLst>
                                      </p:cBhvr>
                                      <p:tavLst>
                                        <p:tav tm="0">
                                          <p:val>
                                            <p:strVal val="#ppt_x"/>
                                          </p:val>
                                        </p:tav>
                                        <p:tav tm="100000">
                                          <p:val>
                                            <p:strVal val="#ppt_x"/>
                                          </p:val>
                                        </p:tav>
                                      </p:tavLst>
                                    </p:anim>
                                    <p:anim calcmode="lin" valueType="num">
                                      <p:cBhvr>
                                        <p:cTn id="4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1000"/>
                                        <p:tgtEl>
                                          <p:spTgt spid="18"/>
                                        </p:tgtEl>
                                      </p:cBhvr>
                                    </p:animEffect>
                                    <p:anim calcmode="lin" valueType="num">
                                      <p:cBhvr>
                                        <p:cTn id="50" dur="1000" fill="hold"/>
                                        <p:tgtEl>
                                          <p:spTgt spid="18"/>
                                        </p:tgtEl>
                                        <p:attrNameLst>
                                          <p:attrName>ppt_x</p:attrName>
                                        </p:attrNameLst>
                                      </p:cBhvr>
                                      <p:tavLst>
                                        <p:tav tm="0">
                                          <p:val>
                                            <p:strVal val="#ppt_x"/>
                                          </p:val>
                                        </p:tav>
                                        <p:tav tm="100000">
                                          <p:val>
                                            <p:strVal val="#ppt_x"/>
                                          </p:val>
                                        </p:tav>
                                      </p:tavLst>
                                    </p:anim>
                                    <p:anim calcmode="lin" valueType="num">
                                      <p:cBhvr>
                                        <p:cTn id="5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1" grpId="0"/>
      <p:bldP spid="13" grpId="0"/>
      <p:bldP spid="16"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4" name="TextBox 3"/>
          <p:cNvSpPr txBox="1"/>
          <p:nvPr/>
        </p:nvSpPr>
        <p:spPr>
          <a:xfrm>
            <a:off x="428596" y="285728"/>
            <a:ext cx="8429684" cy="923330"/>
          </a:xfrm>
          <a:prstGeom prst="rect">
            <a:avLst/>
          </a:prstGeom>
          <a:noFill/>
        </p:spPr>
        <p:txBody>
          <a:bodyPr wrap="square" rtlCol="0">
            <a:spAutoFit/>
          </a:bodyPr>
          <a:lstStyle/>
          <a:p>
            <a:pPr algn="ctr"/>
            <a:r>
              <a:rPr lang="ru-RU" sz="5400" b="1" dirty="0">
                <a:solidFill>
                  <a:srgbClr val="FF0000"/>
                </a:solidFill>
                <a:latin typeface="Times New Roman" pitchFamily="18" charset="0"/>
                <a:cs typeface="Times New Roman" pitchFamily="18" charset="0"/>
              </a:rPr>
              <a:t>Речевые игры</a:t>
            </a:r>
          </a:p>
        </p:txBody>
      </p:sp>
      <p:sp>
        <p:nvSpPr>
          <p:cNvPr id="5" name="TextBox 4"/>
          <p:cNvSpPr txBox="1"/>
          <p:nvPr/>
        </p:nvSpPr>
        <p:spPr>
          <a:xfrm>
            <a:off x="357158" y="1357298"/>
            <a:ext cx="8501122" cy="4585871"/>
          </a:xfrm>
          <a:prstGeom prst="rect">
            <a:avLst/>
          </a:prstGeom>
          <a:noFill/>
        </p:spPr>
        <p:txBody>
          <a:bodyPr wrap="square" rtlCol="0">
            <a:spAutoFit/>
          </a:bodyPr>
          <a:lstStyle/>
          <a:p>
            <a:r>
              <a:rPr lang="ru-RU" sz="4000" b="1" dirty="0">
                <a:solidFill>
                  <a:srgbClr val="008A3E"/>
                </a:solidFill>
                <a:latin typeface="Times New Roman" pitchFamily="18" charset="0"/>
                <a:cs typeface="Times New Roman" pitchFamily="18" charset="0"/>
              </a:rPr>
              <a:t>«Я знаю пять названий…….»</a:t>
            </a:r>
          </a:p>
          <a:p>
            <a:r>
              <a:rPr lang="ru-RU" sz="2400" b="1" i="1" dirty="0">
                <a:solidFill>
                  <a:srgbClr val="FF0000"/>
                </a:solidFill>
                <a:latin typeface="Times New Roman" pitchFamily="18" charset="0"/>
                <a:cs typeface="Times New Roman" pitchFamily="18" charset="0"/>
              </a:rPr>
              <a:t>Цель: </a:t>
            </a:r>
            <a:r>
              <a:rPr lang="ru-RU" sz="2000" b="1" dirty="0">
                <a:latin typeface="Times New Roman" pitchFamily="18" charset="0"/>
                <a:cs typeface="Times New Roman" pitchFamily="18" charset="0"/>
              </a:rPr>
              <a:t>Обогащение и активизация словаря детей. </a:t>
            </a:r>
          </a:p>
          <a:p>
            <a:r>
              <a:rPr lang="ru-RU" sz="2400" b="1" i="1" dirty="0">
                <a:solidFill>
                  <a:srgbClr val="FF0000"/>
                </a:solidFill>
                <a:latin typeface="Times New Roman" pitchFamily="18" charset="0"/>
                <a:cs typeface="Times New Roman" pitchFamily="18" charset="0"/>
              </a:rPr>
              <a:t>Задачи: </a:t>
            </a:r>
          </a:p>
          <a:p>
            <a:pPr>
              <a:buFont typeface="Wingdings" pitchFamily="2" charset="2"/>
              <a:buChar char="q"/>
            </a:pPr>
            <a:r>
              <a:rPr lang="ru-RU" sz="2000" b="1" dirty="0">
                <a:latin typeface="Times New Roman" pitchFamily="18" charset="0"/>
                <a:cs typeface="Times New Roman" pitchFamily="18" charset="0"/>
              </a:rPr>
              <a:t> Формирование представлений об окружающем; </a:t>
            </a:r>
          </a:p>
          <a:p>
            <a:pPr>
              <a:buFont typeface="Wingdings" pitchFamily="2" charset="2"/>
              <a:buChar char="q"/>
            </a:pPr>
            <a:r>
              <a:rPr lang="ru-RU" sz="2000" b="1" dirty="0">
                <a:latin typeface="Times New Roman" pitchFamily="18" charset="0"/>
                <a:cs typeface="Times New Roman" pitchFamily="18" charset="0"/>
              </a:rPr>
              <a:t> Закрепление обобщающих понятий (овощи, фрукты, деревья и т.д.);</a:t>
            </a:r>
          </a:p>
          <a:p>
            <a:pPr>
              <a:buFont typeface="Wingdings" pitchFamily="2" charset="2"/>
              <a:buChar char="q"/>
            </a:pPr>
            <a:r>
              <a:rPr lang="ru-RU" sz="2000" b="1" dirty="0">
                <a:latin typeface="Times New Roman" pitchFamily="18" charset="0"/>
                <a:cs typeface="Times New Roman" pitchFamily="18" charset="0"/>
              </a:rPr>
              <a:t> Обогащение и активизации словаря детей;</a:t>
            </a:r>
          </a:p>
          <a:p>
            <a:pPr>
              <a:buFont typeface="Wingdings" pitchFamily="2" charset="2"/>
              <a:buChar char="q"/>
            </a:pPr>
            <a:r>
              <a:rPr lang="ru-RU" sz="2000" b="1" dirty="0">
                <a:latin typeface="Times New Roman" pitchFamily="18" charset="0"/>
                <a:cs typeface="Times New Roman" pitchFamily="18" charset="0"/>
              </a:rPr>
              <a:t> Развитие логического мышления, внимания. </a:t>
            </a:r>
          </a:p>
          <a:p>
            <a:endParaRPr lang="ru-RU" sz="2000" b="1" dirty="0">
              <a:latin typeface="Times New Roman" pitchFamily="18" charset="0"/>
              <a:cs typeface="Times New Roman" pitchFamily="18" charset="0"/>
            </a:endParaRPr>
          </a:p>
          <a:p>
            <a:r>
              <a:rPr lang="ru-RU" sz="2400" b="1" i="1" dirty="0">
                <a:solidFill>
                  <a:srgbClr val="FF0000"/>
                </a:solidFill>
                <a:latin typeface="Times New Roman" pitchFamily="18" charset="0"/>
                <a:cs typeface="Times New Roman" pitchFamily="18" charset="0"/>
              </a:rPr>
              <a:t>Ход игры: </a:t>
            </a:r>
          </a:p>
          <a:p>
            <a:r>
              <a:rPr lang="ru-RU" sz="2000" b="1" dirty="0">
                <a:latin typeface="Times New Roman" pitchFamily="18" charset="0"/>
                <a:cs typeface="Times New Roman" pitchFamily="18" charset="0"/>
              </a:rPr>
              <a:t>Взрослый говорит «Я знаю пять названий……. ? </a:t>
            </a:r>
          </a:p>
          <a:p>
            <a:r>
              <a:rPr lang="ru-RU" sz="2000" b="1" dirty="0">
                <a:latin typeface="Times New Roman" pitchFamily="18" charset="0"/>
                <a:cs typeface="Times New Roman" pitchFamily="18" charset="0"/>
              </a:rPr>
              <a:t>Ребенок (на первом этапе с опорой на картинку-подсказку) называет объекты-предметы. </a:t>
            </a:r>
          </a:p>
          <a:p>
            <a:r>
              <a:rPr lang="ru-RU" sz="2000" b="1" dirty="0">
                <a:latin typeface="Times New Roman" pitchFamily="18" charset="0"/>
                <a:cs typeface="Times New Roman" pitchFamily="18" charset="0"/>
              </a:rPr>
              <a:t>Взрослый считает: 1…2….3….4….5….. (используйте МЯЧ)</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4" name="Прямоугольник 3"/>
          <p:cNvSpPr/>
          <p:nvPr/>
        </p:nvSpPr>
        <p:spPr>
          <a:xfrm>
            <a:off x="285720" y="285728"/>
            <a:ext cx="8501122" cy="646331"/>
          </a:xfrm>
          <a:prstGeom prst="rect">
            <a:avLst/>
          </a:prstGeom>
        </p:spPr>
        <p:txBody>
          <a:bodyPr wrap="square">
            <a:spAutoFit/>
          </a:bodyPr>
          <a:lstStyle/>
          <a:p>
            <a:pPr algn="ctr"/>
            <a:r>
              <a:rPr lang="ru-RU" sz="3600" b="1" dirty="0">
                <a:solidFill>
                  <a:srgbClr val="FF0000"/>
                </a:solidFill>
                <a:latin typeface="Times New Roman" pitchFamily="18" charset="0"/>
                <a:cs typeface="Times New Roman" pitchFamily="18" charset="0"/>
              </a:rPr>
              <a:t>Я знаю пять названий </a:t>
            </a:r>
            <a:r>
              <a:rPr lang="ru-RU" sz="3600" b="1" i="1" dirty="0">
                <a:solidFill>
                  <a:srgbClr val="FF0000"/>
                </a:solidFill>
                <a:latin typeface="Times New Roman" pitchFamily="18" charset="0"/>
                <a:cs typeface="Times New Roman" pitchFamily="18" charset="0"/>
              </a:rPr>
              <a:t>ФРУКТОВ!</a:t>
            </a:r>
          </a:p>
        </p:txBody>
      </p:sp>
      <p:pic>
        <p:nvPicPr>
          <p:cNvPr id="5" name="Picture 4" descr="http://lenagold.ru/fon/clipart/g/grush/grusha101.jpg"/>
          <p:cNvPicPr>
            <a:picLocks noChangeAspect="1" noChangeArrowheads="1"/>
          </p:cNvPicPr>
          <p:nvPr/>
        </p:nvPicPr>
        <p:blipFill>
          <a:blip r:embed="rId3">
            <a:extLst>
              <a:ext uri="{28A0092B-C50C-407E-A947-70E740481C1C}">
                <a14:useLocalDpi xmlns:a14="http://schemas.microsoft.com/office/drawing/2010/main" val="0"/>
              </a:ext>
            </a:extLst>
          </a:blip>
          <a:srcRect l="9729" r="12441"/>
          <a:stretch>
            <a:fillRect/>
          </a:stretch>
        </p:blipFill>
        <p:spPr bwMode="auto">
          <a:xfrm>
            <a:off x="6286512" y="1071546"/>
            <a:ext cx="2500330" cy="2582412"/>
          </a:xfrm>
          <a:prstGeom prst="rect">
            <a:avLst/>
          </a:prstGeom>
          <a:noFill/>
          <a:ln>
            <a:solidFill>
              <a:schemeClr val="accent6">
                <a:lumMod val="75000"/>
              </a:schemeClr>
            </a:solidFill>
          </a:ln>
          <a:extLst>
            <a:ext uri="{909E8E84-426E-40DD-AFC4-6F175D3DCCD1}">
              <a14:hiddenFill xmlns:a14="http://schemas.microsoft.com/office/drawing/2010/main">
                <a:solidFill>
                  <a:srgbClr val="FFFFFF"/>
                </a:solidFill>
              </a14:hiddenFill>
            </a:ext>
          </a:extLst>
        </p:spPr>
      </p:pic>
      <p:pic>
        <p:nvPicPr>
          <p:cNvPr id="6" name="Picture 8" descr="http://www.lenagold.ru/fon/clipart/a/apel/apels3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282" y="1071546"/>
            <a:ext cx="2702257" cy="2432295"/>
          </a:xfrm>
          <a:prstGeom prst="rect">
            <a:avLst/>
          </a:prstGeom>
          <a:noFill/>
          <a:ln>
            <a:solidFill>
              <a:schemeClr val="accent6">
                <a:lumMod val="75000"/>
              </a:schemeClr>
            </a:solidFill>
          </a:ln>
          <a:extLst>
            <a:ext uri="{909E8E84-426E-40DD-AFC4-6F175D3DCCD1}">
              <a14:hiddenFill xmlns:a14="http://schemas.microsoft.com/office/drawing/2010/main">
                <a:solidFill>
                  <a:srgbClr val="FFFFFF"/>
                </a:solidFill>
              </a14:hiddenFill>
            </a:ext>
          </a:extLst>
        </p:spPr>
      </p:pic>
      <p:pic>
        <p:nvPicPr>
          <p:cNvPr id="8" name="Picture 10" descr=" Fruits, Фрукты, растр, raster, clipart, collection, Tropical, fruit, banana, Тропический, фрукт, банан, PNG, горшок, мороженое, pot, ice, cream"/>
          <p:cNvPicPr>
            <a:picLocks noChangeAspect="1" noChangeArrowheads="1"/>
          </p:cNvPicPr>
          <p:nvPr/>
        </p:nvPicPr>
        <p:blipFill>
          <a:blip r:embed="rId5" cstate="email">
            <a:extLst>
              <a:ext uri="{28A0092B-C50C-407E-A947-70E740481C1C}">
                <a14:useLocalDpi xmlns:a14="http://schemas.microsoft.com/office/drawing/2010/main"/>
              </a:ext>
            </a:extLst>
          </a:blip>
          <a:srcRect r="5686"/>
          <a:stretch>
            <a:fillRect/>
          </a:stretch>
        </p:blipFill>
        <p:spPr bwMode="auto">
          <a:xfrm>
            <a:off x="214282" y="4071942"/>
            <a:ext cx="2857520" cy="2432295"/>
          </a:xfrm>
          <a:prstGeom prst="rect">
            <a:avLst/>
          </a:prstGeom>
          <a:noFill/>
          <a:ln>
            <a:solidFill>
              <a:schemeClr val="accent6">
                <a:lumMod val="75000"/>
              </a:schemeClr>
            </a:solidFill>
          </a:ln>
          <a:extLst>
            <a:ext uri="{909E8E84-426E-40DD-AFC4-6F175D3DCCD1}">
              <a14:hiddenFill xmlns:a14="http://schemas.microsoft.com/office/drawing/2010/main">
                <a:solidFill>
                  <a:srgbClr val="FFFFFF"/>
                </a:solidFill>
              </a14:hiddenFill>
            </a:ext>
          </a:extLst>
        </p:spPr>
      </p:pic>
      <p:pic>
        <p:nvPicPr>
          <p:cNvPr id="9" name="Picture 6" descr="Apricots"/>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a:stretch/>
        </p:blipFill>
        <p:spPr bwMode="auto">
          <a:xfrm>
            <a:off x="6000760" y="4143380"/>
            <a:ext cx="2950825" cy="2361061"/>
          </a:xfrm>
          <a:prstGeom prst="rect">
            <a:avLst/>
          </a:prstGeom>
          <a:noFill/>
          <a:ln>
            <a:solidFill>
              <a:schemeClr val="accent6">
                <a:lumMod val="75000"/>
              </a:schemeClr>
            </a:solidFill>
          </a:ln>
          <a:extLst>
            <a:ext uri="{909E8E84-426E-40DD-AFC4-6F175D3DCCD1}">
              <a14:hiddenFill xmlns:a14="http://schemas.microsoft.com/office/drawing/2010/main">
                <a:solidFill>
                  <a:srgbClr val="FFFFFF"/>
                </a:solidFill>
              </a14:hiddenFill>
            </a:ext>
          </a:extLst>
        </p:spPr>
      </p:pic>
      <p:pic>
        <p:nvPicPr>
          <p:cNvPr id="10" name="Picture 12" descr="http://www.lenagold.ru/fon/clipart/p/pers/pers05.jpg"/>
          <p:cNvPicPr>
            <a:picLocks noChangeAspect="1" noChangeArrowheads="1"/>
          </p:cNvPicPr>
          <p:nvPr/>
        </p:nvPicPr>
        <p:blipFill>
          <a:blip r:embed="rId7">
            <a:extLst>
              <a:ext uri="{28A0092B-C50C-407E-A947-70E740481C1C}">
                <a14:useLocalDpi xmlns:a14="http://schemas.microsoft.com/office/drawing/2010/main" val="0"/>
              </a:ext>
            </a:extLst>
          </a:blip>
          <a:srcRect r="2712"/>
          <a:stretch>
            <a:fillRect/>
          </a:stretch>
        </p:blipFill>
        <p:spPr bwMode="auto">
          <a:xfrm>
            <a:off x="3214678" y="2428868"/>
            <a:ext cx="2857520" cy="2432295"/>
          </a:xfrm>
          <a:prstGeom prst="rect">
            <a:avLst/>
          </a:prstGeom>
          <a:noFill/>
          <a:ln>
            <a:solidFill>
              <a:schemeClr val="accent6">
                <a:lumMod val="75000"/>
              </a:schemeClr>
            </a:solidFill>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4" name="TextBox 3"/>
          <p:cNvSpPr txBox="1"/>
          <p:nvPr/>
        </p:nvSpPr>
        <p:spPr>
          <a:xfrm>
            <a:off x="571472" y="785794"/>
            <a:ext cx="5857916" cy="523220"/>
          </a:xfrm>
          <a:prstGeom prst="rect">
            <a:avLst/>
          </a:prstGeom>
          <a:noFill/>
        </p:spPr>
        <p:txBody>
          <a:bodyPr wrap="square" rtlCol="0">
            <a:spAutoFit/>
          </a:bodyPr>
          <a:lstStyle/>
          <a:p>
            <a:r>
              <a:rPr lang="ru-RU" sz="2800" b="1" dirty="0">
                <a:solidFill>
                  <a:srgbClr val="008A3E"/>
                </a:solidFill>
                <a:latin typeface="Times New Roman" pitchFamily="18" charset="0"/>
                <a:cs typeface="Times New Roman" pitchFamily="18" charset="0"/>
              </a:rPr>
              <a:t>Я знаю пять названий </a:t>
            </a:r>
            <a:r>
              <a:rPr lang="ru-RU" sz="2800" b="1" i="1" dirty="0">
                <a:solidFill>
                  <a:srgbClr val="FF0000"/>
                </a:solidFill>
                <a:latin typeface="Times New Roman" pitchFamily="18" charset="0"/>
                <a:cs typeface="Times New Roman" pitchFamily="18" charset="0"/>
              </a:rPr>
              <a:t>ПТИЦ</a:t>
            </a:r>
            <a:r>
              <a:rPr lang="ru-RU" sz="2800" b="1" i="1" dirty="0">
                <a:solidFill>
                  <a:srgbClr val="279935"/>
                </a:solidFill>
                <a:latin typeface="Times New Roman" pitchFamily="18" charset="0"/>
                <a:cs typeface="Times New Roman" pitchFamily="18" charset="0"/>
              </a:rPr>
              <a:t>!</a:t>
            </a:r>
          </a:p>
        </p:txBody>
      </p:sp>
      <p:sp>
        <p:nvSpPr>
          <p:cNvPr id="5" name="TextBox 4"/>
          <p:cNvSpPr txBox="1"/>
          <p:nvPr/>
        </p:nvSpPr>
        <p:spPr>
          <a:xfrm>
            <a:off x="857224" y="1857364"/>
            <a:ext cx="8072494" cy="523220"/>
          </a:xfrm>
          <a:prstGeom prst="rect">
            <a:avLst/>
          </a:prstGeom>
          <a:noFill/>
        </p:spPr>
        <p:txBody>
          <a:bodyPr wrap="square" rtlCol="0">
            <a:spAutoFit/>
          </a:bodyPr>
          <a:lstStyle/>
          <a:p>
            <a:pPr algn="r"/>
            <a:r>
              <a:rPr lang="ru-RU" sz="2800" b="1" dirty="0">
                <a:solidFill>
                  <a:srgbClr val="279935"/>
                </a:solidFill>
                <a:latin typeface="Times New Roman" pitchFamily="18" charset="0"/>
                <a:cs typeface="Times New Roman" pitchFamily="18" charset="0"/>
              </a:rPr>
              <a:t>Я знаю пять названий </a:t>
            </a:r>
            <a:r>
              <a:rPr lang="ru-RU" sz="2800" b="1" i="1" dirty="0">
                <a:solidFill>
                  <a:srgbClr val="FF0000"/>
                </a:solidFill>
                <a:latin typeface="Times New Roman" pitchFamily="18" charset="0"/>
                <a:cs typeface="Times New Roman" pitchFamily="18" charset="0"/>
              </a:rPr>
              <a:t>ДИКИХ ЖИВОТНЫХ</a:t>
            </a:r>
            <a:r>
              <a:rPr lang="ru-RU" sz="2800" b="1" i="1" dirty="0">
                <a:solidFill>
                  <a:srgbClr val="008A3E"/>
                </a:solidFill>
                <a:latin typeface="Times New Roman" pitchFamily="18" charset="0"/>
                <a:cs typeface="Times New Roman" pitchFamily="18" charset="0"/>
              </a:rPr>
              <a:t>!</a:t>
            </a:r>
          </a:p>
        </p:txBody>
      </p:sp>
      <p:sp>
        <p:nvSpPr>
          <p:cNvPr id="6" name="TextBox 5"/>
          <p:cNvSpPr txBox="1"/>
          <p:nvPr/>
        </p:nvSpPr>
        <p:spPr>
          <a:xfrm>
            <a:off x="571472" y="3000372"/>
            <a:ext cx="6858048" cy="523220"/>
          </a:xfrm>
          <a:prstGeom prst="rect">
            <a:avLst/>
          </a:prstGeom>
          <a:noFill/>
        </p:spPr>
        <p:txBody>
          <a:bodyPr wrap="square" rtlCol="0">
            <a:spAutoFit/>
          </a:bodyPr>
          <a:lstStyle/>
          <a:p>
            <a:r>
              <a:rPr lang="ru-RU" sz="2800" b="1" dirty="0">
                <a:solidFill>
                  <a:srgbClr val="008A3E"/>
                </a:solidFill>
                <a:latin typeface="Times New Roman" pitchFamily="18" charset="0"/>
                <a:cs typeface="Times New Roman" pitchFamily="18" charset="0"/>
              </a:rPr>
              <a:t>Я знаю пять названий </a:t>
            </a:r>
            <a:r>
              <a:rPr lang="ru-RU" sz="2800" b="1" i="1" dirty="0">
                <a:solidFill>
                  <a:srgbClr val="FF0000"/>
                </a:solidFill>
                <a:latin typeface="Times New Roman" pitchFamily="18" charset="0"/>
                <a:cs typeface="Times New Roman" pitchFamily="18" charset="0"/>
              </a:rPr>
              <a:t>ТРАНСПОРТА</a:t>
            </a:r>
            <a:r>
              <a:rPr lang="ru-RU" sz="2800" b="1" i="1" dirty="0">
                <a:solidFill>
                  <a:srgbClr val="008A3E"/>
                </a:solidFill>
                <a:latin typeface="Times New Roman" pitchFamily="18" charset="0"/>
                <a:cs typeface="Times New Roman" pitchFamily="18" charset="0"/>
              </a:rPr>
              <a:t>!</a:t>
            </a:r>
          </a:p>
        </p:txBody>
      </p:sp>
      <p:sp>
        <p:nvSpPr>
          <p:cNvPr id="7" name="TextBox 6"/>
          <p:cNvSpPr txBox="1"/>
          <p:nvPr/>
        </p:nvSpPr>
        <p:spPr>
          <a:xfrm>
            <a:off x="500034" y="5500702"/>
            <a:ext cx="8358246" cy="523220"/>
          </a:xfrm>
          <a:prstGeom prst="rect">
            <a:avLst/>
          </a:prstGeom>
          <a:noFill/>
        </p:spPr>
        <p:txBody>
          <a:bodyPr wrap="square" rtlCol="0">
            <a:spAutoFit/>
          </a:bodyPr>
          <a:lstStyle/>
          <a:p>
            <a:r>
              <a:rPr lang="ru-RU" sz="2800" b="1" dirty="0">
                <a:solidFill>
                  <a:srgbClr val="279935"/>
                </a:solidFill>
                <a:latin typeface="Times New Roman" pitchFamily="18" charset="0"/>
                <a:cs typeface="Times New Roman" pitchFamily="18" charset="0"/>
              </a:rPr>
              <a:t>Я знаю пять названий </a:t>
            </a:r>
            <a:r>
              <a:rPr lang="ru-RU" sz="2800" b="1" i="1" dirty="0">
                <a:solidFill>
                  <a:srgbClr val="FF0000"/>
                </a:solidFill>
                <a:latin typeface="Times New Roman" pitchFamily="18" charset="0"/>
                <a:cs typeface="Times New Roman" pitchFamily="18" charset="0"/>
              </a:rPr>
              <a:t>НАСЕКОМЫХ</a:t>
            </a:r>
            <a:r>
              <a:rPr lang="ru-RU" sz="2800" b="1" i="1" dirty="0">
                <a:solidFill>
                  <a:srgbClr val="279935"/>
                </a:solidFill>
                <a:latin typeface="Times New Roman" pitchFamily="18" charset="0"/>
                <a:cs typeface="Times New Roman" pitchFamily="18" charset="0"/>
              </a:rPr>
              <a:t>!</a:t>
            </a:r>
          </a:p>
        </p:txBody>
      </p:sp>
      <p:sp>
        <p:nvSpPr>
          <p:cNvPr id="8" name="TextBox 7"/>
          <p:cNvSpPr txBox="1"/>
          <p:nvPr/>
        </p:nvSpPr>
        <p:spPr>
          <a:xfrm>
            <a:off x="1142976" y="4286256"/>
            <a:ext cx="7786742" cy="523220"/>
          </a:xfrm>
          <a:prstGeom prst="rect">
            <a:avLst/>
          </a:prstGeom>
          <a:noFill/>
        </p:spPr>
        <p:txBody>
          <a:bodyPr wrap="square" rtlCol="0">
            <a:spAutoFit/>
          </a:bodyPr>
          <a:lstStyle/>
          <a:p>
            <a:pPr algn="r"/>
            <a:r>
              <a:rPr lang="ru-RU" sz="2800" b="1" dirty="0">
                <a:solidFill>
                  <a:srgbClr val="279935"/>
                </a:solidFill>
                <a:latin typeface="Times New Roman" pitchFamily="18" charset="0"/>
                <a:cs typeface="Times New Roman" pitchFamily="18" charset="0"/>
              </a:rPr>
              <a:t>Я знаю пять названий предметов </a:t>
            </a:r>
            <a:r>
              <a:rPr lang="ru-RU" sz="2800" b="1" i="1" dirty="0">
                <a:solidFill>
                  <a:srgbClr val="FF0000"/>
                </a:solidFill>
                <a:latin typeface="Times New Roman" pitchFamily="18" charset="0"/>
                <a:cs typeface="Times New Roman" pitchFamily="18" charset="0"/>
              </a:rPr>
              <a:t>ПОСУДЫ</a:t>
            </a:r>
            <a:r>
              <a:rPr lang="ru-RU" sz="2800" b="1" i="1" dirty="0">
                <a:solidFill>
                  <a:srgbClr val="279935"/>
                </a:solidFill>
                <a:latin typeface="Times New Roman" pitchFamily="18" charset="0"/>
                <a:cs typeface="Times New Roman" pitchFamily="18" charset="0"/>
              </a:rPr>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357158" y="357166"/>
            <a:ext cx="8501122" cy="5478423"/>
          </a:xfrm>
          <a:prstGeom prst="rect">
            <a:avLst/>
          </a:prstGeom>
        </p:spPr>
        <p:txBody>
          <a:bodyPr wrap="square">
            <a:spAutoFit/>
          </a:bodyPr>
          <a:lstStyle/>
          <a:p>
            <a:r>
              <a:rPr lang="ru-RU" sz="3600" b="1" dirty="0">
                <a:solidFill>
                  <a:srgbClr val="008A3E"/>
                </a:solidFill>
                <a:latin typeface="Times New Roman" pitchFamily="18" charset="0"/>
                <a:cs typeface="Times New Roman" pitchFamily="18" charset="0"/>
              </a:rPr>
              <a:t>«Картинки – загадки»</a:t>
            </a:r>
          </a:p>
          <a:p>
            <a:r>
              <a:rPr lang="ru-RU" sz="2000" b="1" i="1" dirty="0">
                <a:solidFill>
                  <a:srgbClr val="FF0000"/>
                </a:solidFill>
                <a:latin typeface="Times New Roman" pitchFamily="18" charset="0"/>
                <a:cs typeface="Times New Roman" pitchFamily="18" charset="0"/>
              </a:rPr>
              <a:t>Цель: </a:t>
            </a:r>
            <a:r>
              <a:rPr lang="ru-RU" b="1" dirty="0">
                <a:latin typeface="Times New Roman" pitchFamily="18" charset="0"/>
                <a:cs typeface="Times New Roman" pitchFamily="18" charset="0"/>
              </a:rPr>
              <a:t>Обогащение и активизация словаря детей. </a:t>
            </a:r>
          </a:p>
          <a:p>
            <a:r>
              <a:rPr lang="ru-RU" sz="2000" b="1" i="1" dirty="0">
                <a:solidFill>
                  <a:srgbClr val="FF0000"/>
                </a:solidFill>
                <a:latin typeface="Times New Roman" pitchFamily="18" charset="0"/>
                <a:cs typeface="Times New Roman" pitchFamily="18" charset="0"/>
              </a:rPr>
              <a:t>Задачи: </a:t>
            </a:r>
            <a:endParaRPr lang="ru-RU" b="1" dirty="0">
              <a:latin typeface="Times New Roman" pitchFamily="18" charset="0"/>
              <a:cs typeface="Times New Roman" pitchFamily="18" charset="0"/>
            </a:endParaRPr>
          </a:p>
          <a:p>
            <a:pPr>
              <a:buFont typeface="Wingdings" pitchFamily="2" charset="2"/>
              <a:buChar char="q"/>
            </a:pPr>
            <a:r>
              <a:rPr lang="ru-RU" b="1" dirty="0">
                <a:latin typeface="Times New Roman" pitchFamily="18" charset="0"/>
                <a:cs typeface="Times New Roman" pitchFamily="18" charset="0"/>
              </a:rPr>
              <a:t> Закрепление обобщающих понятий (овощи, фрукты, деревья и т.д.);</a:t>
            </a:r>
          </a:p>
          <a:p>
            <a:pPr>
              <a:buFont typeface="Wingdings" pitchFamily="2" charset="2"/>
              <a:buChar char="q"/>
            </a:pPr>
            <a:r>
              <a:rPr lang="ru-RU" b="1" dirty="0">
                <a:latin typeface="Times New Roman" pitchFamily="18" charset="0"/>
                <a:cs typeface="Times New Roman" pitchFamily="18" charset="0"/>
              </a:rPr>
              <a:t> Обогащение и активизации словаря детей;</a:t>
            </a:r>
          </a:p>
          <a:p>
            <a:pPr>
              <a:buFont typeface="Wingdings" pitchFamily="2" charset="2"/>
              <a:buChar char="q"/>
            </a:pPr>
            <a:r>
              <a:rPr lang="ru-RU" b="1" dirty="0">
                <a:latin typeface="Times New Roman" pitchFamily="18" charset="0"/>
                <a:cs typeface="Times New Roman" pitchFamily="18" charset="0"/>
              </a:rPr>
              <a:t> Развитие умения задавать вопросы, используя разнообразные конструкции;</a:t>
            </a:r>
          </a:p>
          <a:p>
            <a:pPr>
              <a:buFont typeface="Wingdings" pitchFamily="2" charset="2"/>
              <a:buChar char="q"/>
            </a:pPr>
            <a:r>
              <a:rPr lang="ru-RU" sz="2000" b="1" dirty="0">
                <a:latin typeface="Times New Roman" pitchFamily="18" charset="0"/>
                <a:cs typeface="Times New Roman" pitchFamily="18" charset="0"/>
              </a:rPr>
              <a:t> </a:t>
            </a:r>
            <a:r>
              <a:rPr lang="ru-RU" b="1" dirty="0">
                <a:latin typeface="Times New Roman" pitchFamily="18" charset="0"/>
                <a:cs typeface="Times New Roman" pitchFamily="18" charset="0"/>
              </a:rPr>
              <a:t>Воспитывать сообразительность, находчивость, любознательность, интерес к окружающему миру, усидчивость, умение применять знания в соответствии с обстоятельствами. </a:t>
            </a:r>
          </a:p>
          <a:p>
            <a:endParaRPr lang="ru-RU" b="1" dirty="0">
              <a:latin typeface="Times New Roman" pitchFamily="18" charset="0"/>
              <a:cs typeface="Times New Roman" pitchFamily="18" charset="0"/>
            </a:endParaRPr>
          </a:p>
          <a:p>
            <a:r>
              <a:rPr lang="ru-RU" sz="2000" b="1" i="1" dirty="0">
                <a:solidFill>
                  <a:srgbClr val="FF0000"/>
                </a:solidFill>
                <a:latin typeface="Times New Roman" pitchFamily="18" charset="0"/>
                <a:cs typeface="Times New Roman" pitchFamily="18" charset="0"/>
              </a:rPr>
              <a:t>Ход игры: </a:t>
            </a:r>
          </a:p>
          <a:p>
            <a:r>
              <a:rPr lang="ru-RU" b="1" i="1" dirty="0">
                <a:latin typeface="Times New Roman" pitchFamily="18" charset="0"/>
                <a:cs typeface="Times New Roman" pitchFamily="18" charset="0"/>
              </a:rPr>
              <a:t>Вариант 1: </a:t>
            </a:r>
            <a:r>
              <a:rPr lang="ru-RU" b="1" dirty="0">
                <a:latin typeface="Times New Roman" pitchFamily="18" charset="0"/>
                <a:cs typeface="Times New Roman" pitchFamily="18" charset="0"/>
              </a:rPr>
              <a:t>Из группы детей выбирается водящий, остальные садятся на стулья, они должны отгадывать. Водящий  выбирает из коробки с изображением различных предметов, картинку. Не показывая ее остальным детям, он описывает предмет. Дети предлагают свои версии. </a:t>
            </a:r>
          </a:p>
          <a:p>
            <a:r>
              <a:rPr lang="ru-RU" b="1" dirty="0">
                <a:latin typeface="Times New Roman" pitchFamily="18" charset="0"/>
                <a:cs typeface="Times New Roman" pitchFamily="18" charset="0"/>
              </a:rPr>
              <a:t>Следующим водящим становится тот, кто первый отгадал правильный ответ</a:t>
            </a:r>
          </a:p>
          <a:p>
            <a:r>
              <a:rPr lang="ru-RU" b="1" i="1" dirty="0">
                <a:latin typeface="Times New Roman" pitchFamily="18" charset="0"/>
                <a:cs typeface="Times New Roman" pitchFamily="18" charset="0"/>
              </a:rPr>
              <a:t>Вариант 2: </a:t>
            </a:r>
            <a:r>
              <a:rPr lang="ru-RU" b="1" dirty="0">
                <a:latin typeface="Times New Roman" pitchFamily="18" charset="0"/>
                <a:cs typeface="Times New Roman" pitchFamily="18" charset="0"/>
              </a:rPr>
              <a:t>Водящий не видит изображения, а задавая вопросы детям ,должен угадать, что за предмет нарисован на картинке.</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500034" y="571480"/>
            <a:ext cx="7837029" cy="369332"/>
          </a:xfrm>
          <a:prstGeom prst="rect">
            <a:avLst/>
          </a:prstGeom>
          <a:noFill/>
        </p:spPr>
        <p:txBody>
          <a:bodyPr wrap="square" rtlCol="0">
            <a:spAutoFit/>
          </a:bodyPr>
          <a:lstStyle/>
          <a:p>
            <a:endParaRPr lang="ru-RU" dirty="0"/>
          </a:p>
        </p:txBody>
      </p:sp>
      <p:sp>
        <p:nvSpPr>
          <p:cNvPr id="12" name="TextBox 11"/>
          <p:cNvSpPr txBox="1"/>
          <p:nvPr/>
        </p:nvSpPr>
        <p:spPr>
          <a:xfrm>
            <a:off x="214282" y="1785926"/>
            <a:ext cx="5572164" cy="461665"/>
          </a:xfrm>
          <a:prstGeom prst="rect">
            <a:avLst/>
          </a:prstGeom>
          <a:noFill/>
        </p:spPr>
        <p:txBody>
          <a:bodyPr wrap="square" rtlCol="0">
            <a:spAutoFit/>
          </a:bodyPr>
          <a:lstStyle/>
          <a:p>
            <a:pPr lvl="0">
              <a:buFont typeface="Wingdings" pitchFamily="2" charset="2"/>
              <a:buChar char="q"/>
            </a:pPr>
            <a:r>
              <a:rPr lang="ru-RU" sz="2200" b="1" dirty="0">
                <a:solidFill>
                  <a:srgbClr val="009900"/>
                </a:solidFill>
                <a:latin typeface="Times New Roman" pitchFamily="18" charset="0"/>
                <a:cs typeface="Times New Roman" pitchFamily="18" charset="0"/>
              </a:rPr>
              <a:t> </a:t>
            </a:r>
            <a:r>
              <a:rPr lang="ru-RU" sz="2400" b="1" dirty="0">
                <a:solidFill>
                  <a:srgbClr val="008A3E"/>
                </a:solidFill>
                <a:latin typeface="Times New Roman" pitchFamily="18" charset="0"/>
                <a:cs typeface="Times New Roman" pitchFamily="18" charset="0"/>
              </a:rPr>
              <a:t>На переходе улицы…..</a:t>
            </a:r>
            <a:endParaRPr lang="ru-RU" sz="2200" b="1" dirty="0">
              <a:solidFill>
                <a:srgbClr val="008A3E"/>
              </a:solidFill>
              <a:latin typeface="Times New Roman" pitchFamily="18" charset="0"/>
              <a:cs typeface="Times New Roman" pitchFamily="18" charset="0"/>
            </a:endParaRPr>
          </a:p>
        </p:txBody>
      </p:sp>
      <p:sp>
        <p:nvSpPr>
          <p:cNvPr id="8" name="TextBox 7"/>
          <p:cNvSpPr txBox="1"/>
          <p:nvPr/>
        </p:nvSpPr>
        <p:spPr>
          <a:xfrm>
            <a:off x="199455" y="5854531"/>
            <a:ext cx="4801174" cy="461665"/>
          </a:xfrm>
          <a:prstGeom prst="rect">
            <a:avLst/>
          </a:prstGeom>
          <a:noFill/>
        </p:spPr>
        <p:txBody>
          <a:bodyPr wrap="square" rtlCol="0">
            <a:spAutoFit/>
          </a:bodyPr>
          <a:lstStyle/>
          <a:p>
            <a:pPr lvl="0">
              <a:buFont typeface="Wingdings" pitchFamily="2" charset="2"/>
              <a:buChar char="q"/>
            </a:pPr>
            <a:r>
              <a:rPr lang="ru-RU" sz="2400" b="1" dirty="0">
                <a:solidFill>
                  <a:srgbClr val="008A3E"/>
                </a:solidFill>
                <a:latin typeface="Times New Roman" pitchFamily="18" charset="0"/>
                <a:cs typeface="Times New Roman" pitchFamily="18" charset="0"/>
              </a:rPr>
              <a:t> В бассейне….</a:t>
            </a:r>
            <a:r>
              <a:rPr lang="ru-RU" sz="2200" b="1" dirty="0">
                <a:solidFill>
                  <a:srgbClr val="009900"/>
                </a:solidFill>
                <a:latin typeface="Times New Roman" pitchFamily="18" charset="0"/>
                <a:cs typeface="Times New Roman" pitchFamily="18" charset="0"/>
              </a:rPr>
              <a:t> </a:t>
            </a:r>
            <a:endParaRPr lang="ru-RU" sz="2200" b="1" dirty="0">
              <a:solidFill>
                <a:srgbClr val="FF0000"/>
              </a:solidFill>
              <a:latin typeface="Times New Roman" pitchFamily="18" charset="0"/>
              <a:cs typeface="Times New Roman" pitchFamily="18" charset="0"/>
            </a:endParaRPr>
          </a:p>
        </p:txBody>
      </p:sp>
      <p:sp>
        <p:nvSpPr>
          <p:cNvPr id="16" name="TextBox 15"/>
          <p:cNvSpPr txBox="1"/>
          <p:nvPr/>
        </p:nvSpPr>
        <p:spPr>
          <a:xfrm rot="10800000" flipV="1">
            <a:off x="6572259" y="1830575"/>
            <a:ext cx="2340865" cy="430887"/>
          </a:xfrm>
          <a:prstGeom prst="rect">
            <a:avLst/>
          </a:prstGeom>
          <a:noFill/>
        </p:spPr>
        <p:txBody>
          <a:bodyPr wrap="square" rtlCol="0">
            <a:spAutoFit/>
          </a:bodyPr>
          <a:lstStyle/>
          <a:p>
            <a:r>
              <a:rPr lang="ru-RU" sz="2200" b="1" dirty="0">
                <a:solidFill>
                  <a:srgbClr val="FF0000"/>
                </a:solidFill>
                <a:latin typeface="Times New Roman" pitchFamily="18" charset="0"/>
                <a:cs typeface="Times New Roman" pitchFamily="18" charset="0"/>
              </a:rPr>
              <a:t>ПЕШЕХОД</a:t>
            </a:r>
          </a:p>
        </p:txBody>
      </p:sp>
      <p:sp>
        <p:nvSpPr>
          <p:cNvPr id="17" name="TextBox 16"/>
          <p:cNvSpPr txBox="1"/>
          <p:nvPr/>
        </p:nvSpPr>
        <p:spPr>
          <a:xfrm>
            <a:off x="199579" y="2428868"/>
            <a:ext cx="5372554" cy="461665"/>
          </a:xfrm>
          <a:prstGeom prst="rect">
            <a:avLst/>
          </a:prstGeom>
          <a:noFill/>
        </p:spPr>
        <p:txBody>
          <a:bodyPr wrap="square" rtlCol="0">
            <a:spAutoFit/>
          </a:bodyPr>
          <a:lstStyle/>
          <a:p>
            <a:pPr lvl="0">
              <a:buFont typeface="Wingdings" pitchFamily="2" charset="2"/>
              <a:buChar char="q"/>
            </a:pPr>
            <a:r>
              <a:rPr lang="ru-RU" sz="2400" b="1" dirty="0">
                <a:solidFill>
                  <a:srgbClr val="279935"/>
                </a:solidFill>
                <a:latin typeface="Times New Roman" pitchFamily="18" charset="0"/>
                <a:cs typeface="Times New Roman" pitchFamily="18" charset="0"/>
              </a:rPr>
              <a:t> На собственных именинах….</a:t>
            </a:r>
            <a:endParaRPr lang="ru-RU" sz="2200" b="1" dirty="0">
              <a:solidFill>
                <a:srgbClr val="279935"/>
              </a:solidFill>
              <a:latin typeface="Times New Roman" pitchFamily="18" charset="0"/>
              <a:cs typeface="Times New Roman" pitchFamily="18" charset="0"/>
            </a:endParaRPr>
          </a:p>
        </p:txBody>
      </p:sp>
      <p:sp>
        <p:nvSpPr>
          <p:cNvPr id="18" name="TextBox 17"/>
          <p:cNvSpPr txBox="1"/>
          <p:nvPr/>
        </p:nvSpPr>
        <p:spPr>
          <a:xfrm rot="10800000" flipV="1">
            <a:off x="6572264" y="2482447"/>
            <a:ext cx="2214578" cy="430887"/>
          </a:xfrm>
          <a:prstGeom prst="rect">
            <a:avLst/>
          </a:prstGeom>
          <a:noFill/>
        </p:spPr>
        <p:txBody>
          <a:bodyPr wrap="square" rtlCol="0">
            <a:spAutoFit/>
          </a:bodyPr>
          <a:lstStyle/>
          <a:p>
            <a:r>
              <a:rPr lang="ru-RU" sz="2200" b="1" dirty="0">
                <a:solidFill>
                  <a:srgbClr val="FF0000"/>
                </a:solidFill>
                <a:latin typeface="Times New Roman" pitchFamily="18" charset="0"/>
                <a:cs typeface="Times New Roman" pitchFamily="18" charset="0"/>
              </a:rPr>
              <a:t>ИМЕНИННИК</a:t>
            </a:r>
          </a:p>
        </p:txBody>
      </p:sp>
      <p:sp>
        <p:nvSpPr>
          <p:cNvPr id="19" name="TextBox 18"/>
          <p:cNvSpPr txBox="1"/>
          <p:nvPr/>
        </p:nvSpPr>
        <p:spPr>
          <a:xfrm>
            <a:off x="214283" y="3000372"/>
            <a:ext cx="5286412" cy="461665"/>
          </a:xfrm>
          <a:prstGeom prst="rect">
            <a:avLst/>
          </a:prstGeom>
          <a:noFill/>
        </p:spPr>
        <p:txBody>
          <a:bodyPr wrap="square" rtlCol="0">
            <a:spAutoFit/>
          </a:bodyPr>
          <a:lstStyle/>
          <a:p>
            <a:pPr lvl="0">
              <a:buFont typeface="Wingdings" pitchFamily="2" charset="2"/>
              <a:buChar char="q"/>
            </a:pPr>
            <a:r>
              <a:rPr lang="ru-RU" sz="2400" b="1" dirty="0">
                <a:solidFill>
                  <a:srgbClr val="008A3E"/>
                </a:solidFill>
                <a:latin typeface="Times New Roman" pitchFamily="18" charset="0"/>
                <a:cs typeface="Times New Roman" pitchFamily="18" charset="0"/>
              </a:rPr>
              <a:t> В школе….. </a:t>
            </a:r>
          </a:p>
        </p:txBody>
      </p:sp>
      <p:sp>
        <p:nvSpPr>
          <p:cNvPr id="20" name="TextBox 19"/>
          <p:cNvSpPr txBox="1"/>
          <p:nvPr/>
        </p:nvSpPr>
        <p:spPr>
          <a:xfrm>
            <a:off x="6572264" y="3143248"/>
            <a:ext cx="2143141" cy="430887"/>
          </a:xfrm>
          <a:prstGeom prst="rect">
            <a:avLst/>
          </a:prstGeom>
          <a:noFill/>
        </p:spPr>
        <p:txBody>
          <a:bodyPr wrap="square" rtlCol="0">
            <a:spAutoFit/>
          </a:bodyPr>
          <a:lstStyle/>
          <a:p>
            <a:r>
              <a:rPr lang="ru-RU" sz="2200" b="1" dirty="0">
                <a:solidFill>
                  <a:srgbClr val="FF0000"/>
                </a:solidFill>
                <a:latin typeface="Times New Roman" pitchFamily="18" charset="0"/>
                <a:cs typeface="Times New Roman" pitchFamily="18" charset="0"/>
              </a:rPr>
              <a:t>ШКОЛЬНИК</a:t>
            </a:r>
          </a:p>
        </p:txBody>
      </p:sp>
      <p:sp>
        <p:nvSpPr>
          <p:cNvPr id="21" name="TextBox 20"/>
          <p:cNvSpPr txBox="1"/>
          <p:nvPr/>
        </p:nvSpPr>
        <p:spPr>
          <a:xfrm>
            <a:off x="184231" y="3643314"/>
            <a:ext cx="4244894" cy="461665"/>
          </a:xfrm>
          <a:prstGeom prst="rect">
            <a:avLst/>
          </a:prstGeom>
          <a:noFill/>
        </p:spPr>
        <p:txBody>
          <a:bodyPr wrap="square" rtlCol="0">
            <a:spAutoFit/>
          </a:bodyPr>
          <a:lstStyle/>
          <a:p>
            <a:pPr lvl="0">
              <a:buFont typeface="Wingdings" pitchFamily="2" charset="2"/>
              <a:buChar char="q"/>
            </a:pPr>
            <a:r>
              <a:rPr lang="ru-RU" sz="2400" b="1" dirty="0">
                <a:solidFill>
                  <a:srgbClr val="279935"/>
                </a:solidFill>
                <a:latin typeface="Times New Roman" pitchFamily="18" charset="0"/>
                <a:cs typeface="Times New Roman" pitchFamily="18" charset="0"/>
              </a:rPr>
              <a:t> На рынке…..</a:t>
            </a:r>
          </a:p>
        </p:txBody>
      </p:sp>
      <p:sp>
        <p:nvSpPr>
          <p:cNvPr id="27" name="TextBox 26"/>
          <p:cNvSpPr txBox="1"/>
          <p:nvPr/>
        </p:nvSpPr>
        <p:spPr>
          <a:xfrm>
            <a:off x="6572264" y="3714752"/>
            <a:ext cx="2357455" cy="430887"/>
          </a:xfrm>
          <a:prstGeom prst="rect">
            <a:avLst/>
          </a:prstGeom>
          <a:noFill/>
        </p:spPr>
        <p:txBody>
          <a:bodyPr wrap="square" rtlCol="0">
            <a:spAutoFit/>
          </a:bodyPr>
          <a:lstStyle/>
          <a:p>
            <a:r>
              <a:rPr lang="ru-RU" sz="2200" b="1" dirty="0">
                <a:solidFill>
                  <a:srgbClr val="FF0000"/>
                </a:solidFill>
                <a:latin typeface="Times New Roman" pitchFamily="18" charset="0"/>
                <a:cs typeface="Times New Roman" pitchFamily="18" charset="0"/>
              </a:rPr>
              <a:t>ПОКУПАТЕЛЬ</a:t>
            </a:r>
          </a:p>
        </p:txBody>
      </p:sp>
      <p:sp>
        <p:nvSpPr>
          <p:cNvPr id="28" name="TextBox 27"/>
          <p:cNvSpPr txBox="1"/>
          <p:nvPr/>
        </p:nvSpPr>
        <p:spPr>
          <a:xfrm>
            <a:off x="160310" y="4286256"/>
            <a:ext cx="4626004" cy="461665"/>
          </a:xfrm>
          <a:prstGeom prst="rect">
            <a:avLst/>
          </a:prstGeom>
          <a:noFill/>
        </p:spPr>
        <p:txBody>
          <a:bodyPr wrap="square" rtlCol="0">
            <a:spAutoFit/>
          </a:bodyPr>
          <a:lstStyle/>
          <a:p>
            <a:pPr lvl="0">
              <a:buFont typeface="Wingdings" pitchFamily="2" charset="2"/>
              <a:buChar char="q"/>
            </a:pPr>
            <a:r>
              <a:rPr lang="ru-RU" sz="2400" b="1" dirty="0">
                <a:solidFill>
                  <a:srgbClr val="008A3E"/>
                </a:solidFill>
                <a:latin typeface="Times New Roman" pitchFamily="18" charset="0"/>
                <a:cs typeface="Times New Roman" pitchFamily="18" charset="0"/>
              </a:rPr>
              <a:t> В седле….. </a:t>
            </a:r>
          </a:p>
        </p:txBody>
      </p:sp>
      <p:sp>
        <p:nvSpPr>
          <p:cNvPr id="29" name="TextBox 28"/>
          <p:cNvSpPr txBox="1"/>
          <p:nvPr/>
        </p:nvSpPr>
        <p:spPr>
          <a:xfrm>
            <a:off x="6643702" y="4429132"/>
            <a:ext cx="2143140" cy="430887"/>
          </a:xfrm>
          <a:prstGeom prst="rect">
            <a:avLst/>
          </a:prstGeom>
          <a:noFill/>
        </p:spPr>
        <p:txBody>
          <a:bodyPr wrap="square" rtlCol="0">
            <a:spAutoFit/>
          </a:bodyPr>
          <a:lstStyle/>
          <a:p>
            <a:r>
              <a:rPr lang="ru-RU" sz="2200" b="1" dirty="0">
                <a:solidFill>
                  <a:srgbClr val="FF0000"/>
                </a:solidFill>
                <a:latin typeface="Times New Roman" pitchFamily="18" charset="0"/>
                <a:cs typeface="Times New Roman" pitchFamily="18" charset="0"/>
              </a:rPr>
              <a:t>НАЕЗДНИК</a:t>
            </a:r>
          </a:p>
        </p:txBody>
      </p:sp>
      <p:sp>
        <p:nvSpPr>
          <p:cNvPr id="30" name="TextBox 29"/>
          <p:cNvSpPr txBox="1"/>
          <p:nvPr/>
        </p:nvSpPr>
        <p:spPr>
          <a:xfrm>
            <a:off x="199454" y="4786322"/>
            <a:ext cx="4658298" cy="461665"/>
          </a:xfrm>
          <a:prstGeom prst="rect">
            <a:avLst/>
          </a:prstGeom>
          <a:noFill/>
        </p:spPr>
        <p:txBody>
          <a:bodyPr wrap="square" rtlCol="0">
            <a:spAutoFit/>
          </a:bodyPr>
          <a:lstStyle/>
          <a:p>
            <a:pPr lvl="0">
              <a:buFont typeface="Wingdings" pitchFamily="2" charset="2"/>
              <a:buChar char="q"/>
            </a:pPr>
            <a:r>
              <a:rPr lang="ru-RU" sz="2400" b="1" dirty="0">
                <a:solidFill>
                  <a:srgbClr val="008A3E"/>
                </a:solidFill>
                <a:latin typeface="Times New Roman" pitchFamily="18" charset="0"/>
                <a:cs typeface="Times New Roman" pitchFamily="18" charset="0"/>
              </a:rPr>
              <a:t> В походе….</a:t>
            </a:r>
            <a:endParaRPr lang="ru-RU" sz="2200" b="1" dirty="0">
              <a:solidFill>
                <a:srgbClr val="008A3E"/>
              </a:solidFill>
              <a:latin typeface="Times New Roman" pitchFamily="18" charset="0"/>
              <a:cs typeface="Times New Roman" pitchFamily="18" charset="0"/>
            </a:endParaRPr>
          </a:p>
        </p:txBody>
      </p:sp>
      <p:sp>
        <p:nvSpPr>
          <p:cNvPr id="31" name="TextBox 30"/>
          <p:cNvSpPr txBox="1"/>
          <p:nvPr/>
        </p:nvSpPr>
        <p:spPr>
          <a:xfrm>
            <a:off x="6643702" y="4929198"/>
            <a:ext cx="2269427" cy="430887"/>
          </a:xfrm>
          <a:prstGeom prst="rect">
            <a:avLst/>
          </a:prstGeom>
          <a:noFill/>
        </p:spPr>
        <p:txBody>
          <a:bodyPr wrap="square" rtlCol="0">
            <a:spAutoFit/>
          </a:bodyPr>
          <a:lstStyle/>
          <a:p>
            <a:r>
              <a:rPr lang="ru-RU" sz="2200" b="1" dirty="0">
                <a:solidFill>
                  <a:srgbClr val="FF0000"/>
                </a:solidFill>
                <a:latin typeface="Times New Roman" pitchFamily="18" charset="0"/>
                <a:cs typeface="Times New Roman" pitchFamily="18" charset="0"/>
              </a:rPr>
              <a:t>ТУРИСТ</a:t>
            </a:r>
          </a:p>
        </p:txBody>
      </p:sp>
      <p:sp>
        <p:nvSpPr>
          <p:cNvPr id="32" name="TextBox 31"/>
          <p:cNvSpPr txBox="1"/>
          <p:nvPr/>
        </p:nvSpPr>
        <p:spPr>
          <a:xfrm>
            <a:off x="160310" y="5286388"/>
            <a:ext cx="4125938" cy="461665"/>
          </a:xfrm>
          <a:prstGeom prst="rect">
            <a:avLst/>
          </a:prstGeom>
          <a:noFill/>
        </p:spPr>
        <p:txBody>
          <a:bodyPr wrap="square" rtlCol="0">
            <a:spAutoFit/>
          </a:bodyPr>
          <a:lstStyle/>
          <a:p>
            <a:pPr lvl="0">
              <a:buFont typeface="Wingdings" pitchFamily="2" charset="2"/>
              <a:buChar char="q"/>
            </a:pPr>
            <a:r>
              <a:rPr lang="ru-RU" sz="2400" b="1" dirty="0">
                <a:solidFill>
                  <a:srgbClr val="279935"/>
                </a:solidFill>
                <a:latin typeface="Times New Roman" pitchFamily="18" charset="0"/>
                <a:cs typeface="Times New Roman" pitchFamily="18" charset="0"/>
              </a:rPr>
              <a:t> В кинотеатре…. </a:t>
            </a:r>
          </a:p>
        </p:txBody>
      </p:sp>
      <p:sp>
        <p:nvSpPr>
          <p:cNvPr id="33" name="TextBox 32"/>
          <p:cNvSpPr txBox="1"/>
          <p:nvPr/>
        </p:nvSpPr>
        <p:spPr>
          <a:xfrm>
            <a:off x="6643702" y="5500702"/>
            <a:ext cx="2254599" cy="430887"/>
          </a:xfrm>
          <a:prstGeom prst="rect">
            <a:avLst/>
          </a:prstGeom>
          <a:noFill/>
        </p:spPr>
        <p:txBody>
          <a:bodyPr wrap="square" rtlCol="0">
            <a:spAutoFit/>
          </a:bodyPr>
          <a:lstStyle/>
          <a:p>
            <a:r>
              <a:rPr lang="ru-RU" sz="2200" b="1" dirty="0">
                <a:solidFill>
                  <a:srgbClr val="FF0000"/>
                </a:solidFill>
                <a:latin typeface="Times New Roman" pitchFamily="18" charset="0"/>
                <a:cs typeface="Times New Roman" pitchFamily="18" charset="0"/>
              </a:rPr>
              <a:t>ЗРИТЕЛЬ</a:t>
            </a:r>
          </a:p>
        </p:txBody>
      </p:sp>
      <p:sp>
        <p:nvSpPr>
          <p:cNvPr id="34" name="TextBox 33"/>
          <p:cNvSpPr txBox="1"/>
          <p:nvPr/>
        </p:nvSpPr>
        <p:spPr>
          <a:xfrm>
            <a:off x="6786579" y="6023807"/>
            <a:ext cx="1928826" cy="430887"/>
          </a:xfrm>
          <a:prstGeom prst="rect">
            <a:avLst/>
          </a:prstGeom>
          <a:noFill/>
        </p:spPr>
        <p:txBody>
          <a:bodyPr wrap="square" rtlCol="0">
            <a:spAutoFit/>
          </a:bodyPr>
          <a:lstStyle/>
          <a:p>
            <a:r>
              <a:rPr lang="ru-RU" sz="2200" b="1" dirty="0">
                <a:solidFill>
                  <a:srgbClr val="FF0000"/>
                </a:solidFill>
                <a:latin typeface="Times New Roman" pitchFamily="18" charset="0"/>
                <a:cs typeface="Times New Roman" pitchFamily="18" charset="0"/>
              </a:rPr>
              <a:t>ПЛОВЕЦ</a:t>
            </a:r>
          </a:p>
        </p:txBody>
      </p:sp>
      <p:sp>
        <p:nvSpPr>
          <p:cNvPr id="22" name="Прямоугольник 21"/>
          <p:cNvSpPr/>
          <p:nvPr/>
        </p:nvSpPr>
        <p:spPr>
          <a:xfrm>
            <a:off x="214282" y="214290"/>
            <a:ext cx="8786874" cy="2062103"/>
          </a:xfrm>
          <a:prstGeom prst="rect">
            <a:avLst/>
          </a:prstGeom>
        </p:spPr>
        <p:txBody>
          <a:bodyPr wrap="square">
            <a:spAutoFit/>
          </a:bodyPr>
          <a:lstStyle/>
          <a:p>
            <a:r>
              <a:rPr lang="ru-RU" sz="3600" b="1" dirty="0">
                <a:solidFill>
                  <a:srgbClr val="008A3E"/>
                </a:solidFill>
                <a:latin typeface="Times New Roman" pitchFamily="18" charset="0"/>
                <a:cs typeface="Times New Roman" pitchFamily="18" charset="0"/>
              </a:rPr>
              <a:t>«Забавные превращения»</a:t>
            </a:r>
          </a:p>
          <a:p>
            <a:endParaRPr lang="ru-RU" sz="800" b="1" dirty="0">
              <a:solidFill>
                <a:srgbClr val="008A3E"/>
              </a:solidFill>
              <a:latin typeface="Times New Roman" pitchFamily="18" charset="0"/>
              <a:cs typeface="Times New Roman" pitchFamily="18" charset="0"/>
            </a:endParaRPr>
          </a:p>
          <a:p>
            <a:r>
              <a:rPr lang="ru-RU" sz="2400" b="1" dirty="0">
                <a:latin typeface="Times New Roman" pitchFamily="18" charset="0"/>
                <a:cs typeface="Times New Roman" pitchFamily="18" charset="0"/>
              </a:rPr>
              <a:t>Назови – в кого превратится обычный человек, </a:t>
            </a:r>
          </a:p>
          <a:p>
            <a:r>
              <a:rPr lang="ru-RU" sz="2400" b="1" dirty="0">
                <a:latin typeface="Times New Roman" pitchFamily="18" charset="0"/>
                <a:cs typeface="Times New Roman" pitchFamily="18" charset="0"/>
              </a:rPr>
              <a:t>если окажется:</a:t>
            </a:r>
          </a:p>
          <a:p>
            <a:endParaRPr lang="ru-RU" sz="3600" b="1" dirty="0">
              <a:solidFill>
                <a:srgbClr val="008A3E"/>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6" grpId="0"/>
      <p:bldP spid="17" grpId="0"/>
      <p:bldP spid="18" grpId="0"/>
      <p:bldP spid="19" grpId="0"/>
      <p:bldP spid="20" grpId="0"/>
      <p:bldP spid="21" grpId="0"/>
      <p:bldP spid="27" grpId="0"/>
      <p:bldP spid="28" grpId="0"/>
      <p:bldP spid="29" grpId="0"/>
      <p:bldP spid="30" grpId="0"/>
      <p:bldP spid="31" grpId="0"/>
      <p:bldP spid="32" grpId="0"/>
      <p:bldP spid="33" grpId="0"/>
      <p:bldP spid="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4" name="TextBox 3"/>
          <p:cNvSpPr txBox="1"/>
          <p:nvPr/>
        </p:nvSpPr>
        <p:spPr>
          <a:xfrm>
            <a:off x="0" y="4143379"/>
            <a:ext cx="9144000" cy="2123658"/>
          </a:xfrm>
          <a:prstGeom prst="rect">
            <a:avLst/>
          </a:prstGeom>
          <a:noFill/>
        </p:spPr>
        <p:txBody>
          <a:bodyPr wrap="square" rtlCol="0">
            <a:spAutoFit/>
          </a:bodyPr>
          <a:lstStyle/>
          <a:p>
            <a:pPr algn="ctr"/>
            <a:endParaRPr lang="ru-RU" sz="6600" b="1" i="1" dirty="0">
              <a:solidFill>
                <a:srgbClr val="009900"/>
              </a:solidFill>
              <a:latin typeface="Times New Roman" pitchFamily="18" charset="0"/>
              <a:cs typeface="Times New Roman" pitchFamily="18" charset="0"/>
            </a:endParaRPr>
          </a:p>
          <a:p>
            <a:pPr algn="ctr"/>
            <a:endParaRPr lang="ru-RU" sz="6600" b="1" i="1" dirty="0">
              <a:solidFill>
                <a:srgbClr val="009900"/>
              </a:solidFill>
              <a:latin typeface="Times New Roman" pitchFamily="18" charset="0"/>
              <a:cs typeface="Times New Roman" pitchFamily="18" charset="0"/>
            </a:endParaRPr>
          </a:p>
        </p:txBody>
      </p:sp>
      <p:sp>
        <p:nvSpPr>
          <p:cNvPr id="3" name="Прямоугольник 2"/>
          <p:cNvSpPr/>
          <p:nvPr/>
        </p:nvSpPr>
        <p:spPr>
          <a:xfrm>
            <a:off x="827584" y="404664"/>
            <a:ext cx="7416824" cy="5039841"/>
          </a:xfrm>
          <a:prstGeom prst="rect">
            <a:avLst/>
          </a:prstGeom>
        </p:spPr>
        <p:txBody>
          <a:bodyPr wrap="square">
            <a:spAutoFit/>
          </a:bodyPr>
          <a:lstStyle/>
          <a:p>
            <a:pPr algn="ctr">
              <a:lnSpc>
                <a:spcPts val="1470"/>
              </a:lnSpc>
              <a:spcAft>
                <a:spcPts val="0"/>
              </a:spcAft>
            </a:pPr>
            <a:r>
              <a:rPr lang="ru-RU" sz="3200" b="1" u="sng" dirty="0">
                <a:solidFill>
                  <a:srgbClr val="FF0000"/>
                </a:solidFill>
                <a:latin typeface="Times New Roman"/>
                <a:ea typeface="Times New Roman"/>
              </a:rPr>
              <a:t>Повестка дня</a:t>
            </a:r>
            <a:r>
              <a:rPr lang="ru-RU" sz="3200" b="1" dirty="0">
                <a:solidFill>
                  <a:srgbClr val="FF0000"/>
                </a:solidFill>
                <a:latin typeface="Times New Roman"/>
                <a:ea typeface="Times New Roman"/>
              </a:rPr>
              <a:t>:</a:t>
            </a:r>
          </a:p>
          <a:p>
            <a:pPr algn="ctr">
              <a:lnSpc>
                <a:spcPts val="1470"/>
              </a:lnSpc>
              <a:spcAft>
                <a:spcPts val="0"/>
              </a:spcAft>
            </a:pPr>
            <a:endParaRPr lang="ru-RU" sz="3200" b="1" dirty="0">
              <a:solidFill>
                <a:srgbClr val="FF0000"/>
              </a:solidFill>
              <a:latin typeface="Times New Roman"/>
              <a:ea typeface="Times New Roman"/>
            </a:endParaRPr>
          </a:p>
          <a:p>
            <a:pPr algn="ctr">
              <a:lnSpc>
                <a:spcPts val="1470"/>
              </a:lnSpc>
              <a:spcAft>
                <a:spcPts val="0"/>
              </a:spcAft>
            </a:pPr>
            <a:endParaRPr lang="ru-RU" sz="1600" dirty="0">
              <a:latin typeface="Times New Roman"/>
              <a:ea typeface="Times New Roman"/>
            </a:endParaRPr>
          </a:p>
          <a:p>
            <a:pPr>
              <a:spcAft>
                <a:spcPts val="0"/>
              </a:spcAft>
            </a:pPr>
            <a:r>
              <a:rPr lang="ru-RU" sz="2400" dirty="0">
                <a:solidFill>
                  <a:srgbClr val="111111"/>
                </a:solidFill>
                <a:latin typeface="Times New Roman"/>
                <a:ea typeface="Times New Roman"/>
              </a:rPr>
              <a:t>1. Актуальность проблемы речевого развития детей дошкольного возраста.</a:t>
            </a:r>
            <a:endParaRPr lang="ru-RU" sz="2000" dirty="0">
              <a:latin typeface="Times New Roman"/>
              <a:ea typeface="Times New Roman"/>
            </a:endParaRPr>
          </a:p>
          <a:p>
            <a:pPr>
              <a:spcAft>
                <a:spcPts val="0"/>
              </a:spcAft>
            </a:pPr>
            <a:r>
              <a:rPr lang="ru-RU" sz="2400" dirty="0">
                <a:solidFill>
                  <a:srgbClr val="111111"/>
                </a:solidFill>
                <a:latin typeface="Times New Roman"/>
                <a:ea typeface="Times New Roman"/>
              </a:rPr>
              <a:t>2. Итоги тематического контроля </a:t>
            </a:r>
            <a:r>
              <a:rPr lang="ru-RU" sz="2400" i="1" dirty="0">
                <a:solidFill>
                  <a:srgbClr val="111111"/>
                </a:solidFill>
                <a:latin typeface="Times New Roman"/>
                <a:ea typeface="Times New Roman"/>
              </a:rPr>
              <a:t>«Комплексный подход в речевом развитии дошкольников»</a:t>
            </a:r>
            <a:endParaRPr lang="ru-RU" sz="2000" dirty="0">
              <a:latin typeface="Times New Roman"/>
              <a:ea typeface="Times New Roman"/>
            </a:endParaRPr>
          </a:p>
          <a:p>
            <a:pPr>
              <a:spcAft>
                <a:spcPts val="0"/>
              </a:spcAft>
            </a:pPr>
            <a:r>
              <a:rPr lang="ru-RU" sz="2400" dirty="0">
                <a:solidFill>
                  <a:srgbClr val="111111"/>
                </a:solidFill>
                <a:latin typeface="Times New Roman"/>
                <a:ea typeface="Times New Roman"/>
              </a:rPr>
              <a:t>3. Деловая игра </a:t>
            </a:r>
            <a:r>
              <a:rPr lang="ru-RU" sz="2400" i="1" dirty="0">
                <a:solidFill>
                  <a:srgbClr val="111111"/>
                </a:solidFill>
                <a:latin typeface="Times New Roman"/>
                <a:ea typeface="Times New Roman"/>
              </a:rPr>
              <a:t>«Знатоки речи»</a:t>
            </a:r>
            <a:endParaRPr lang="ru-RU" sz="2000" dirty="0">
              <a:latin typeface="Times New Roman"/>
              <a:ea typeface="Times New Roman"/>
            </a:endParaRPr>
          </a:p>
          <a:p>
            <a:pPr>
              <a:spcAft>
                <a:spcPts val="0"/>
              </a:spcAft>
            </a:pPr>
            <a:r>
              <a:rPr lang="ru-RU" sz="2400" dirty="0">
                <a:solidFill>
                  <a:srgbClr val="111111"/>
                </a:solidFill>
                <a:latin typeface="Times New Roman"/>
                <a:ea typeface="Times New Roman"/>
              </a:rPr>
              <a:t>4. </a:t>
            </a:r>
            <a:r>
              <a:rPr lang="ru-RU" sz="2400" dirty="0">
                <a:latin typeface="Times New Roman" pitchFamily="18" charset="0"/>
                <a:cs typeface="Times New Roman" pitchFamily="18" charset="0"/>
              </a:rPr>
              <a:t>Эффективная методика рассказа по картине</a:t>
            </a:r>
            <a:endParaRPr lang="ru-RU" sz="2400" dirty="0">
              <a:solidFill>
                <a:srgbClr val="111111"/>
              </a:solidFill>
              <a:latin typeface="Times New Roman" pitchFamily="18" charset="0"/>
              <a:ea typeface="Times New Roman"/>
              <a:cs typeface="Times New Roman" pitchFamily="18" charset="0"/>
            </a:endParaRPr>
          </a:p>
          <a:p>
            <a:r>
              <a:rPr lang="ru-RU" sz="2400" dirty="0">
                <a:latin typeface="Times New Roman" pitchFamily="18" charset="0"/>
                <a:cs typeface="Times New Roman" pitchFamily="18" charset="0"/>
              </a:rPr>
              <a:t>5. Речевые игры </a:t>
            </a:r>
          </a:p>
          <a:p>
            <a:r>
              <a:rPr lang="ru-RU" sz="2400" dirty="0">
                <a:latin typeface="Times New Roman" pitchFamily="18" charset="0"/>
                <a:cs typeface="Times New Roman" pitchFamily="18" charset="0"/>
              </a:rPr>
              <a:t>6.Представление мини проектов в рамках реализации проекта ДОУ</a:t>
            </a:r>
            <a:r>
              <a:rPr lang="ru-RU" sz="2400" b="1" dirty="0"/>
              <a:t> </a:t>
            </a:r>
            <a:r>
              <a:rPr lang="ru-RU" b="1" dirty="0">
                <a:latin typeface="Times New Roman" pitchFamily="18" charset="0"/>
                <a:cs typeface="Times New Roman" pitchFamily="18" charset="0"/>
              </a:rPr>
              <a:t>«ПУТЕШЕСВИЕ В СТРАНУ КРАСИВОЙ</a:t>
            </a:r>
          </a:p>
          <a:p>
            <a:r>
              <a:rPr lang="ru-RU" b="1" dirty="0">
                <a:latin typeface="Times New Roman" pitchFamily="18" charset="0"/>
                <a:cs typeface="Times New Roman" pitchFamily="18" charset="0"/>
              </a:rPr>
              <a:t>И ГРАМОТНОЙ РЕЧИ»</a:t>
            </a:r>
          </a:p>
          <a:p>
            <a:endParaRPr lang="ru-RU" sz="2400" dirty="0">
              <a:latin typeface="Times New Roman" pitchFamily="18" charset="0"/>
              <a:cs typeface="Times New Roman" pitchFamily="18" charset="0"/>
            </a:endParaRPr>
          </a:p>
          <a:p>
            <a:pPr>
              <a:spcAft>
                <a:spcPts val="0"/>
              </a:spcAft>
            </a:pPr>
            <a:endParaRPr lang="ru-RU" sz="2000" dirty="0">
              <a:latin typeface="Times New Roman"/>
              <a:ea typeface="Times New Roman"/>
            </a:endParaRPr>
          </a:p>
        </p:txBody>
      </p:sp>
    </p:spTree>
    <p:extLst>
      <p:ext uri="{BB962C8B-B14F-4D97-AF65-F5344CB8AC3E}">
        <p14:creationId xmlns:p14="http://schemas.microsoft.com/office/powerpoint/2010/main" val="33066907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0" y="57130"/>
            <a:ext cx="9144000" cy="6858000"/>
          </a:xfrm>
          <a:prstGeom prst="rect">
            <a:avLst/>
          </a:prstGeom>
          <a:noFill/>
        </p:spPr>
      </p:pic>
      <p:sp>
        <p:nvSpPr>
          <p:cNvPr id="7" name="TextBox 6"/>
          <p:cNvSpPr txBox="1"/>
          <p:nvPr/>
        </p:nvSpPr>
        <p:spPr>
          <a:xfrm>
            <a:off x="500034" y="571480"/>
            <a:ext cx="7837029" cy="369332"/>
          </a:xfrm>
          <a:prstGeom prst="rect">
            <a:avLst/>
          </a:prstGeom>
          <a:noFill/>
        </p:spPr>
        <p:txBody>
          <a:bodyPr wrap="square" rtlCol="0">
            <a:spAutoFit/>
          </a:bodyPr>
          <a:lstStyle/>
          <a:p>
            <a:endParaRPr lang="ru-RU" dirty="0"/>
          </a:p>
        </p:txBody>
      </p:sp>
      <p:sp>
        <p:nvSpPr>
          <p:cNvPr id="12" name="TextBox 11"/>
          <p:cNvSpPr txBox="1"/>
          <p:nvPr/>
        </p:nvSpPr>
        <p:spPr>
          <a:xfrm>
            <a:off x="214282" y="1785926"/>
            <a:ext cx="6072230" cy="461665"/>
          </a:xfrm>
          <a:prstGeom prst="rect">
            <a:avLst/>
          </a:prstGeom>
          <a:noFill/>
        </p:spPr>
        <p:txBody>
          <a:bodyPr wrap="square" rtlCol="0">
            <a:spAutoFit/>
          </a:bodyPr>
          <a:lstStyle/>
          <a:p>
            <a:pPr>
              <a:buFont typeface="Wingdings" pitchFamily="2" charset="2"/>
              <a:buChar char="q"/>
            </a:pPr>
            <a:r>
              <a:rPr lang="ru-RU" sz="2200" b="1" dirty="0">
                <a:solidFill>
                  <a:srgbClr val="009900"/>
                </a:solidFill>
                <a:latin typeface="Times New Roman" pitchFamily="18" charset="0"/>
                <a:cs typeface="Times New Roman" pitchFamily="18" charset="0"/>
              </a:rPr>
              <a:t> </a:t>
            </a:r>
            <a:r>
              <a:rPr lang="ru-RU" sz="2400" b="1" dirty="0">
                <a:solidFill>
                  <a:srgbClr val="279935"/>
                </a:solidFill>
                <a:latin typeface="Times New Roman" pitchFamily="18" charset="0"/>
                <a:cs typeface="Times New Roman" pitchFamily="18" charset="0"/>
              </a:rPr>
              <a:t>Каждый знает, что </a:t>
            </a:r>
            <a:r>
              <a:rPr lang="ru-RU" sz="2400" b="1" i="1" dirty="0">
                <a:solidFill>
                  <a:srgbClr val="FF0000"/>
                </a:solidFill>
                <a:latin typeface="Times New Roman" pitchFamily="18" charset="0"/>
                <a:cs typeface="Times New Roman" pitchFamily="18" charset="0"/>
              </a:rPr>
              <a:t>ЖЁЛТЫМ</a:t>
            </a:r>
            <a:r>
              <a:rPr lang="ru-RU" sz="2400" b="1" dirty="0">
                <a:solidFill>
                  <a:srgbClr val="279935"/>
                </a:solidFill>
                <a:latin typeface="Times New Roman" pitchFamily="18" charset="0"/>
                <a:cs typeface="Times New Roman" pitchFamily="18" charset="0"/>
              </a:rPr>
              <a:t> бывает…</a:t>
            </a:r>
          </a:p>
        </p:txBody>
      </p:sp>
      <p:sp>
        <p:nvSpPr>
          <p:cNvPr id="8" name="TextBox 7"/>
          <p:cNvSpPr txBox="1"/>
          <p:nvPr/>
        </p:nvSpPr>
        <p:spPr>
          <a:xfrm>
            <a:off x="199454" y="5854531"/>
            <a:ext cx="6372809" cy="461665"/>
          </a:xfrm>
          <a:prstGeom prst="rect">
            <a:avLst/>
          </a:prstGeom>
          <a:noFill/>
        </p:spPr>
        <p:txBody>
          <a:bodyPr wrap="square" rtlCol="0">
            <a:spAutoFit/>
          </a:bodyPr>
          <a:lstStyle/>
          <a:p>
            <a:pPr lvl="0">
              <a:buFont typeface="Wingdings" pitchFamily="2" charset="2"/>
              <a:buChar char="q"/>
            </a:pPr>
            <a:r>
              <a:rPr lang="ru-RU" sz="2400" b="1" dirty="0">
                <a:solidFill>
                  <a:srgbClr val="008A3E"/>
                </a:solidFill>
                <a:latin typeface="Times New Roman" pitchFamily="18" charset="0"/>
                <a:cs typeface="Times New Roman" pitchFamily="18" charset="0"/>
              </a:rPr>
              <a:t> Каждый знает, что </a:t>
            </a:r>
            <a:r>
              <a:rPr lang="ru-RU" sz="2400" b="1" i="1" dirty="0">
                <a:solidFill>
                  <a:srgbClr val="FF0000"/>
                </a:solidFill>
                <a:latin typeface="Times New Roman" pitchFamily="18" charset="0"/>
                <a:cs typeface="Times New Roman" pitchFamily="18" charset="0"/>
              </a:rPr>
              <a:t>БЕЛЫМ</a:t>
            </a:r>
            <a:r>
              <a:rPr lang="ru-RU" sz="2400" b="1" i="1" dirty="0">
                <a:solidFill>
                  <a:srgbClr val="008A3E"/>
                </a:solidFill>
                <a:latin typeface="Times New Roman" pitchFamily="18" charset="0"/>
                <a:cs typeface="Times New Roman" pitchFamily="18" charset="0"/>
              </a:rPr>
              <a:t> </a:t>
            </a:r>
            <a:r>
              <a:rPr lang="ru-RU" sz="2400" b="1" dirty="0">
                <a:solidFill>
                  <a:srgbClr val="008A3E"/>
                </a:solidFill>
                <a:latin typeface="Times New Roman" pitchFamily="18" charset="0"/>
                <a:cs typeface="Times New Roman" pitchFamily="18" charset="0"/>
              </a:rPr>
              <a:t>бывает….</a:t>
            </a:r>
            <a:r>
              <a:rPr lang="ru-RU" sz="2200" b="1" dirty="0">
                <a:solidFill>
                  <a:srgbClr val="009900"/>
                </a:solidFill>
                <a:latin typeface="Times New Roman" pitchFamily="18" charset="0"/>
                <a:cs typeface="Times New Roman" pitchFamily="18" charset="0"/>
              </a:rPr>
              <a:t> </a:t>
            </a:r>
            <a:endParaRPr lang="ru-RU" sz="2200" b="1" dirty="0">
              <a:solidFill>
                <a:srgbClr val="FF0000"/>
              </a:solidFill>
              <a:latin typeface="Times New Roman" pitchFamily="18" charset="0"/>
              <a:cs typeface="Times New Roman" pitchFamily="18" charset="0"/>
            </a:endParaRPr>
          </a:p>
        </p:txBody>
      </p:sp>
      <p:sp>
        <p:nvSpPr>
          <p:cNvPr id="16" name="TextBox 15"/>
          <p:cNvSpPr txBox="1"/>
          <p:nvPr/>
        </p:nvSpPr>
        <p:spPr>
          <a:xfrm rot="10800000" flipV="1">
            <a:off x="6572263" y="1808251"/>
            <a:ext cx="2340857" cy="430887"/>
          </a:xfrm>
          <a:prstGeom prst="rect">
            <a:avLst/>
          </a:prstGeom>
          <a:noFill/>
        </p:spPr>
        <p:txBody>
          <a:bodyPr wrap="square" rtlCol="0">
            <a:spAutoFit/>
          </a:bodyPr>
          <a:lstStyle/>
          <a:p>
            <a:r>
              <a:rPr lang="ru-RU" sz="2200" b="1" dirty="0">
                <a:solidFill>
                  <a:srgbClr val="FF0000"/>
                </a:solidFill>
                <a:latin typeface="Times New Roman" pitchFamily="18" charset="0"/>
                <a:cs typeface="Times New Roman" pitchFamily="18" charset="0"/>
              </a:rPr>
              <a:t>лимон, солнце….</a:t>
            </a:r>
          </a:p>
        </p:txBody>
      </p:sp>
      <p:sp>
        <p:nvSpPr>
          <p:cNvPr id="17" name="TextBox 16"/>
          <p:cNvSpPr txBox="1"/>
          <p:nvPr/>
        </p:nvSpPr>
        <p:spPr>
          <a:xfrm>
            <a:off x="199578" y="2428868"/>
            <a:ext cx="6515562" cy="461665"/>
          </a:xfrm>
          <a:prstGeom prst="rect">
            <a:avLst/>
          </a:prstGeom>
          <a:noFill/>
        </p:spPr>
        <p:txBody>
          <a:bodyPr wrap="square" rtlCol="0">
            <a:spAutoFit/>
          </a:bodyPr>
          <a:lstStyle/>
          <a:p>
            <a:pPr lvl="0">
              <a:buFont typeface="Wingdings" pitchFamily="2" charset="2"/>
              <a:buChar char="q"/>
            </a:pPr>
            <a:r>
              <a:rPr lang="ru-RU" sz="2400" b="1" dirty="0">
                <a:solidFill>
                  <a:srgbClr val="279935"/>
                </a:solidFill>
                <a:latin typeface="Times New Roman" pitchFamily="18" charset="0"/>
                <a:cs typeface="Times New Roman" pitchFamily="18" charset="0"/>
              </a:rPr>
              <a:t> </a:t>
            </a:r>
            <a:r>
              <a:rPr lang="ru-RU" sz="2400" b="1" dirty="0">
                <a:solidFill>
                  <a:srgbClr val="008A3E"/>
                </a:solidFill>
                <a:latin typeface="Times New Roman" pitchFamily="18" charset="0"/>
                <a:cs typeface="Times New Roman" pitchFamily="18" charset="0"/>
              </a:rPr>
              <a:t>Каждый знает, что  </a:t>
            </a:r>
            <a:r>
              <a:rPr lang="ru-RU" sz="2400" b="1" i="1" dirty="0">
                <a:solidFill>
                  <a:srgbClr val="FF0000"/>
                </a:solidFill>
                <a:latin typeface="Times New Roman" pitchFamily="18" charset="0"/>
                <a:cs typeface="Times New Roman" pitchFamily="18" charset="0"/>
              </a:rPr>
              <a:t>СИЛЬНЫМ</a:t>
            </a:r>
            <a:r>
              <a:rPr lang="ru-RU" sz="2400" b="1" dirty="0">
                <a:solidFill>
                  <a:srgbClr val="008A3E"/>
                </a:solidFill>
                <a:latin typeface="Times New Roman" pitchFamily="18" charset="0"/>
                <a:cs typeface="Times New Roman" pitchFamily="18" charset="0"/>
              </a:rPr>
              <a:t> бывает….</a:t>
            </a:r>
            <a:endParaRPr lang="ru-RU" sz="2200" b="1" dirty="0">
              <a:solidFill>
                <a:srgbClr val="008A3E"/>
              </a:solidFill>
              <a:latin typeface="Times New Roman" pitchFamily="18" charset="0"/>
              <a:cs typeface="Times New Roman" pitchFamily="18" charset="0"/>
            </a:endParaRPr>
          </a:p>
        </p:txBody>
      </p:sp>
      <p:sp>
        <p:nvSpPr>
          <p:cNvPr id="19" name="TextBox 18"/>
          <p:cNvSpPr txBox="1"/>
          <p:nvPr/>
        </p:nvSpPr>
        <p:spPr>
          <a:xfrm>
            <a:off x="214282" y="3000372"/>
            <a:ext cx="6143667" cy="461665"/>
          </a:xfrm>
          <a:prstGeom prst="rect">
            <a:avLst/>
          </a:prstGeom>
          <a:noFill/>
        </p:spPr>
        <p:txBody>
          <a:bodyPr wrap="square" rtlCol="0">
            <a:spAutoFit/>
          </a:bodyPr>
          <a:lstStyle/>
          <a:p>
            <a:pPr lvl="0">
              <a:buFont typeface="Wingdings" pitchFamily="2" charset="2"/>
              <a:buChar char="q"/>
            </a:pPr>
            <a:r>
              <a:rPr lang="ru-RU" sz="2400" b="1" dirty="0">
                <a:solidFill>
                  <a:srgbClr val="008A3E"/>
                </a:solidFill>
                <a:latin typeface="Times New Roman" pitchFamily="18" charset="0"/>
                <a:cs typeface="Times New Roman" pitchFamily="18" charset="0"/>
              </a:rPr>
              <a:t> </a:t>
            </a:r>
            <a:r>
              <a:rPr lang="ru-RU" sz="2400" b="1" dirty="0">
                <a:solidFill>
                  <a:srgbClr val="279935"/>
                </a:solidFill>
                <a:latin typeface="Times New Roman" pitchFamily="18" charset="0"/>
                <a:cs typeface="Times New Roman" pitchFamily="18" charset="0"/>
              </a:rPr>
              <a:t>Каждый знает, что </a:t>
            </a:r>
            <a:r>
              <a:rPr lang="ru-RU" sz="2400" b="1" i="1" dirty="0">
                <a:solidFill>
                  <a:srgbClr val="FF0000"/>
                </a:solidFill>
                <a:latin typeface="Times New Roman" pitchFamily="18" charset="0"/>
                <a:cs typeface="Times New Roman" pitchFamily="18" charset="0"/>
              </a:rPr>
              <a:t>СТАРЫМ</a:t>
            </a:r>
            <a:r>
              <a:rPr lang="ru-RU" sz="2400" b="1" dirty="0">
                <a:solidFill>
                  <a:srgbClr val="279935"/>
                </a:solidFill>
                <a:latin typeface="Times New Roman" pitchFamily="18" charset="0"/>
                <a:cs typeface="Times New Roman" pitchFamily="18" charset="0"/>
              </a:rPr>
              <a:t> бывает</a:t>
            </a:r>
            <a:r>
              <a:rPr lang="ru-RU" sz="2400" b="1" dirty="0">
                <a:solidFill>
                  <a:srgbClr val="008A3E"/>
                </a:solidFill>
                <a:latin typeface="Times New Roman" pitchFamily="18" charset="0"/>
                <a:cs typeface="Times New Roman" pitchFamily="18" charset="0"/>
              </a:rPr>
              <a:t>….. </a:t>
            </a:r>
          </a:p>
        </p:txBody>
      </p:sp>
      <p:sp>
        <p:nvSpPr>
          <p:cNvPr id="21" name="TextBox 20"/>
          <p:cNvSpPr txBox="1"/>
          <p:nvPr/>
        </p:nvSpPr>
        <p:spPr>
          <a:xfrm>
            <a:off x="184230" y="3643314"/>
            <a:ext cx="6388034" cy="461665"/>
          </a:xfrm>
          <a:prstGeom prst="rect">
            <a:avLst/>
          </a:prstGeom>
          <a:noFill/>
        </p:spPr>
        <p:txBody>
          <a:bodyPr wrap="square" rtlCol="0">
            <a:spAutoFit/>
          </a:bodyPr>
          <a:lstStyle/>
          <a:p>
            <a:pPr lvl="0">
              <a:buFont typeface="Wingdings" pitchFamily="2" charset="2"/>
              <a:buChar char="q"/>
            </a:pPr>
            <a:r>
              <a:rPr lang="ru-RU" sz="2400" b="1" dirty="0">
                <a:solidFill>
                  <a:srgbClr val="279935"/>
                </a:solidFill>
                <a:latin typeface="Times New Roman" pitchFamily="18" charset="0"/>
                <a:cs typeface="Times New Roman" pitchFamily="18" charset="0"/>
              </a:rPr>
              <a:t> </a:t>
            </a:r>
            <a:r>
              <a:rPr lang="ru-RU" sz="2400" b="1" dirty="0">
                <a:solidFill>
                  <a:srgbClr val="008A3E"/>
                </a:solidFill>
                <a:latin typeface="Times New Roman" pitchFamily="18" charset="0"/>
                <a:cs typeface="Times New Roman" pitchFamily="18" charset="0"/>
              </a:rPr>
              <a:t>Каждый знает, что </a:t>
            </a:r>
            <a:r>
              <a:rPr lang="ru-RU" sz="2400" b="1" i="1" dirty="0">
                <a:solidFill>
                  <a:srgbClr val="FF0000"/>
                </a:solidFill>
                <a:latin typeface="Times New Roman" pitchFamily="18" charset="0"/>
                <a:cs typeface="Times New Roman" pitchFamily="18" charset="0"/>
              </a:rPr>
              <a:t>НУЖНЫМ</a:t>
            </a:r>
            <a:r>
              <a:rPr lang="ru-RU" sz="2400" b="1" dirty="0">
                <a:solidFill>
                  <a:srgbClr val="008A3E"/>
                </a:solidFill>
                <a:latin typeface="Times New Roman" pitchFamily="18" charset="0"/>
                <a:cs typeface="Times New Roman" pitchFamily="18" charset="0"/>
              </a:rPr>
              <a:t> бывает</a:t>
            </a:r>
            <a:r>
              <a:rPr lang="ru-RU" sz="2400" b="1" dirty="0">
                <a:solidFill>
                  <a:srgbClr val="279935"/>
                </a:solidFill>
                <a:latin typeface="Times New Roman" pitchFamily="18" charset="0"/>
                <a:cs typeface="Times New Roman" pitchFamily="18" charset="0"/>
              </a:rPr>
              <a:t>…..</a:t>
            </a:r>
          </a:p>
        </p:txBody>
      </p:sp>
      <p:sp>
        <p:nvSpPr>
          <p:cNvPr id="28" name="TextBox 27"/>
          <p:cNvSpPr txBox="1"/>
          <p:nvPr/>
        </p:nvSpPr>
        <p:spPr>
          <a:xfrm>
            <a:off x="160310" y="4214818"/>
            <a:ext cx="6197640" cy="461665"/>
          </a:xfrm>
          <a:prstGeom prst="rect">
            <a:avLst/>
          </a:prstGeom>
          <a:noFill/>
        </p:spPr>
        <p:txBody>
          <a:bodyPr wrap="square" rtlCol="0">
            <a:spAutoFit/>
          </a:bodyPr>
          <a:lstStyle/>
          <a:p>
            <a:pPr>
              <a:buFont typeface="Wingdings" pitchFamily="2" charset="2"/>
              <a:buChar char="q"/>
            </a:pPr>
            <a:r>
              <a:rPr lang="ru-RU" sz="2400" b="1" dirty="0">
                <a:solidFill>
                  <a:srgbClr val="008A3E"/>
                </a:solidFill>
                <a:latin typeface="Times New Roman" pitchFamily="18" charset="0"/>
                <a:cs typeface="Times New Roman" pitchFamily="18" charset="0"/>
              </a:rPr>
              <a:t> </a:t>
            </a:r>
            <a:r>
              <a:rPr lang="ru-RU" sz="2400" b="1" dirty="0">
                <a:solidFill>
                  <a:srgbClr val="279935"/>
                </a:solidFill>
                <a:latin typeface="Times New Roman" pitchFamily="18" charset="0"/>
                <a:cs typeface="Times New Roman" pitchFamily="18" charset="0"/>
              </a:rPr>
              <a:t>Каждый знает, что </a:t>
            </a:r>
            <a:r>
              <a:rPr lang="ru-RU" sz="2400" b="1" i="1" dirty="0">
                <a:solidFill>
                  <a:srgbClr val="FF0000"/>
                </a:solidFill>
                <a:latin typeface="Times New Roman" pitchFamily="18" charset="0"/>
                <a:cs typeface="Times New Roman" pitchFamily="18" charset="0"/>
              </a:rPr>
              <a:t>ОСТРЫМ</a:t>
            </a:r>
            <a:r>
              <a:rPr lang="ru-RU" sz="2400" b="1" dirty="0">
                <a:solidFill>
                  <a:srgbClr val="279935"/>
                </a:solidFill>
                <a:latin typeface="Times New Roman" pitchFamily="18" charset="0"/>
                <a:cs typeface="Times New Roman" pitchFamily="18" charset="0"/>
              </a:rPr>
              <a:t> бывает…</a:t>
            </a:r>
            <a:r>
              <a:rPr lang="ru-RU" sz="2400" b="1" dirty="0">
                <a:solidFill>
                  <a:srgbClr val="008A3E"/>
                </a:solidFill>
                <a:latin typeface="Times New Roman" pitchFamily="18" charset="0"/>
                <a:cs typeface="Times New Roman" pitchFamily="18" charset="0"/>
              </a:rPr>
              <a:t> </a:t>
            </a:r>
          </a:p>
        </p:txBody>
      </p:sp>
      <p:sp>
        <p:nvSpPr>
          <p:cNvPr id="30" name="TextBox 29"/>
          <p:cNvSpPr txBox="1"/>
          <p:nvPr/>
        </p:nvSpPr>
        <p:spPr>
          <a:xfrm>
            <a:off x="199454" y="4786322"/>
            <a:ext cx="6229934" cy="461665"/>
          </a:xfrm>
          <a:prstGeom prst="rect">
            <a:avLst/>
          </a:prstGeom>
          <a:noFill/>
        </p:spPr>
        <p:txBody>
          <a:bodyPr wrap="square" rtlCol="0">
            <a:spAutoFit/>
          </a:bodyPr>
          <a:lstStyle/>
          <a:p>
            <a:pPr lvl="0">
              <a:buFont typeface="Wingdings" pitchFamily="2" charset="2"/>
              <a:buChar char="q"/>
            </a:pPr>
            <a:r>
              <a:rPr lang="ru-RU" sz="2400" b="1" dirty="0">
                <a:solidFill>
                  <a:srgbClr val="008A3E"/>
                </a:solidFill>
                <a:latin typeface="Times New Roman" pitchFamily="18" charset="0"/>
                <a:cs typeface="Times New Roman" pitchFamily="18" charset="0"/>
              </a:rPr>
              <a:t> Каждый знает, что </a:t>
            </a:r>
            <a:r>
              <a:rPr lang="ru-RU" sz="2400" b="1" i="1" dirty="0">
                <a:solidFill>
                  <a:srgbClr val="FF0000"/>
                </a:solidFill>
                <a:latin typeface="Times New Roman" pitchFamily="18" charset="0"/>
                <a:cs typeface="Times New Roman" pitchFamily="18" charset="0"/>
              </a:rPr>
              <a:t>ХРУПКИМ</a:t>
            </a:r>
            <a:r>
              <a:rPr lang="ru-RU" sz="2400" b="1" dirty="0">
                <a:solidFill>
                  <a:srgbClr val="008A3E"/>
                </a:solidFill>
                <a:latin typeface="Times New Roman" pitchFamily="18" charset="0"/>
                <a:cs typeface="Times New Roman" pitchFamily="18" charset="0"/>
              </a:rPr>
              <a:t> бывает….</a:t>
            </a:r>
            <a:endParaRPr lang="ru-RU" sz="2200" b="1" dirty="0">
              <a:solidFill>
                <a:srgbClr val="008A3E"/>
              </a:solidFill>
              <a:latin typeface="Times New Roman" pitchFamily="18" charset="0"/>
              <a:cs typeface="Times New Roman" pitchFamily="18" charset="0"/>
            </a:endParaRPr>
          </a:p>
        </p:txBody>
      </p:sp>
      <p:sp>
        <p:nvSpPr>
          <p:cNvPr id="32" name="TextBox 31"/>
          <p:cNvSpPr txBox="1"/>
          <p:nvPr/>
        </p:nvSpPr>
        <p:spPr>
          <a:xfrm>
            <a:off x="160310" y="5286388"/>
            <a:ext cx="6340516" cy="461665"/>
          </a:xfrm>
          <a:prstGeom prst="rect">
            <a:avLst/>
          </a:prstGeom>
          <a:noFill/>
        </p:spPr>
        <p:txBody>
          <a:bodyPr wrap="square" rtlCol="0">
            <a:spAutoFit/>
          </a:bodyPr>
          <a:lstStyle/>
          <a:p>
            <a:pPr lvl="0">
              <a:buFont typeface="Wingdings" pitchFamily="2" charset="2"/>
              <a:buChar char="q"/>
            </a:pPr>
            <a:r>
              <a:rPr lang="ru-RU" sz="2400" b="1" dirty="0">
                <a:solidFill>
                  <a:srgbClr val="279935"/>
                </a:solidFill>
                <a:latin typeface="Times New Roman" pitchFamily="18" charset="0"/>
                <a:cs typeface="Times New Roman" pitchFamily="18" charset="0"/>
              </a:rPr>
              <a:t> Каждый знает, что </a:t>
            </a:r>
            <a:r>
              <a:rPr lang="ru-RU" sz="2400" b="1" i="1" dirty="0">
                <a:solidFill>
                  <a:srgbClr val="FF0000"/>
                </a:solidFill>
                <a:latin typeface="Times New Roman" pitchFamily="18" charset="0"/>
                <a:cs typeface="Times New Roman" pitchFamily="18" charset="0"/>
              </a:rPr>
              <a:t>НОВЫМ</a:t>
            </a:r>
            <a:r>
              <a:rPr lang="ru-RU" sz="2400" b="1" dirty="0">
                <a:solidFill>
                  <a:srgbClr val="279935"/>
                </a:solidFill>
                <a:latin typeface="Times New Roman" pitchFamily="18" charset="0"/>
                <a:cs typeface="Times New Roman" pitchFamily="18" charset="0"/>
              </a:rPr>
              <a:t> бывает…. </a:t>
            </a:r>
          </a:p>
        </p:txBody>
      </p:sp>
      <p:sp>
        <p:nvSpPr>
          <p:cNvPr id="22" name="Прямоугольник 21"/>
          <p:cNvSpPr/>
          <p:nvPr/>
        </p:nvSpPr>
        <p:spPr>
          <a:xfrm>
            <a:off x="214282" y="214290"/>
            <a:ext cx="8786874" cy="1508105"/>
          </a:xfrm>
          <a:prstGeom prst="rect">
            <a:avLst/>
          </a:prstGeom>
        </p:spPr>
        <p:txBody>
          <a:bodyPr wrap="square">
            <a:spAutoFit/>
          </a:bodyPr>
          <a:lstStyle/>
          <a:p>
            <a:r>
              <a:rPr lang="ru-RU" sz="3600" b="1" dirty="0">
                <a:solidFill>
                  <a:srgbClr val="008A3E"/>
                </a:solidFill>
                <a:latin typeface="Times New Roman" pitchFamily="18" charset="0"/>
                <a:cs typeface="Times New Roman" pitchFamily="18" charset="0"/>
              </a:rPr>
              <a:t>«Каждый знает»</a:t>
            </a:r>
          </a:p>
          <a:p>
            <a:endParaRPr lang="ru-RU" sz="800" b="1" dirty="0">
              <a:solidFill>
                <a:srgbClr val="008A3E"/>
              </a:solidFill>
              <a:latin typeface="Times New Roman" pitchFamily="18" charset="0"/>
              <a:cs typeface="Times New Roman" pitchFamily="18" charset="0"/>
            </a:endParaRPr>
          </a:p>
          <a:p>
            <a:r>
              <a:rPr lang="ru-RU" sz="2400" b="1" dirty="0">
                <a:latin typeface="Times New Roman" pitchFamily="18" charset="0"/>
                <a:cs typeface="Times New Roman" pitchFamily="18" charset="0"/>
              </a:rPr>
              <a:t>Пять раз повтори начало предложения, и каждый раз добавляй новое слово</a:t>
            </a:r>
            <a:endParaRPr lang="ru-RU" sz="3600" b="1" dirty="0">
              <a:solidFill>
                <a:srgbClr val="008A3E"/>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6" grpId="0"/>
      <p:bldP spid="17" grpId="0"/>
      <p:bldP spid="19" grpId="0"/>
      <p:bldP spid="21" grpId="0"/>
      <p:bldP spid="28" grpId="0"/>
      <p:bldP spid="30" grpId="0"/>
      <p:bldP spid="3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500034" y="571480"/>
            <a:ext cx="7837029" cy="369332"/>
          </a:xfrm>
          <a:prstGeom prst="rect">
            <a:avLst/>
          </a:prstGeom>
          <a:noFill/>
        </p:spPr>
        <p:txBody>
          <a:bodyPr wrap="square" rtlCol="0">
            <a:spAutoFit/>
          </a:bodyPr>
          <a:lstStyle/>
          <a:p>
            <a:endParaRPr lang="ru-RU" dirty="0"/>
          </a:p>
        </p:txBody>
      </p:sp>
      <p:sp>
        <p:nvSpPr>
          <p:cNvPr id="12" name="TextBox 11"/>
          <p:cNvSpPr txBox="1"/>
          <p:nvPr/>
        </p:nvSpPr>
        <p:spPr>
          <a:xfrm>
            <a:off x="214282" y="1785926"/>
            <a:ext cx="6072230" cy="461665"/>
          </a:xfrm>
          <a:prstGeom prst="rect">
            <a:avLst/>
          </a:prstGeom>
          <a:noFill/>
        </p:spPr>
        <p:txBody>
          <a:bodyPr wrap="square" rtlCol="0">
            <a:spAutoFit/>
          </a:bodyPr>
          <a:lstStyle/>
          <a:p>
            <a:pPr>
              <a:buFont typeface="Wingdings" pitchFamily="2" charset="2"/>
              <a:buChar char="q"/>
            </a:pPr>
            <a:r>
              <a:rPr lang="ru-RU" sz="2200" b="1" dirty="0">
                <a:solidFill>
                  <a:srgbClr val="009900"/>
                </a:solidFill>
                <a:latin typeface="Times New Roman" pitchFamily="18" charset="0"/>
                <a:cs typeface="Times New Roman" pitchFamily="18" charset="0"/>
              </a:rPr>
              <a:t> </a:t>
            </a:r>
            <a:r>
              <a:rPr lang="ru-RU" sz="2400" b="1" dirty="0">
                <a:solidFill>
                  <a:srgbClr val="279935"/>
                </a:solidFill>
                <a:latin typeface="Times New Roman" pitchFamily="18" charset="0"/>
                <a:cs typeface="Times New Roman" pitchFamily="18" charset="0"/>
              </a:rPr>
              <a:t>Что бывает </a:t>
            </a:r>
            <a:r>
              <a:rPr lang="ru-RU" sz="2400" b="1" i="1" dirty="0">
                <a:solidFill>
                  <a:srgbClr val="FF0000"/>
                </a:solidFill>
                <a:latin typeface="Times New Roman" pitchFamily="18" charset="0"/>
                <a:cs typeface="Times New Roman" pitchFamily="18" charset="0"/>
              </a:rPr>
              <a:t>ЛЁГКИМ</a:t>
            </a:r>
            <a:r>
              <a:rPr lang="ru-RU" sz="2400" b="1" i="1" dirty="0">
                <a:solidFill>
                  <a:srgbClr val="279935"/>
                </a:solidFill>
                <a:latin typeface="Times New Roman" pitchFamily="18" charset="0"/>
                <a:cs typeface="Times New Roman" pitchFamily="18" charset="0"/>
              </a:rPr>
              <a:t>?</a:t>
            </a:r>
            <a:endParaRPr lang="ru-RU" sz="2400" b="1" dirty="0">
              <a:solidFill>
                <a:srgbClr val="279935"/>
              </a:solidFill>
              <a:latin typeface="Times New Roman" pitchFamily="18" charset="0"/>
              <a:cs typeface="Times New Roman" pitchFamily="18" charset="0"/>
            </a:endParaRPr>
          </a:p>
        </p:txBody>
      </p:sp>
      <p:sp>
        <p:nvSpPr>
          <p:cNvPr id="8" name="TextBox 7"/>
          <p:cNvSpPr txBox="1"/>
          <p:nvPr/>
        </p:nvSpPr>
        <p:spPr>
          <a:xfrm>
            <a:off x="199454" y="5854531"/>
            <a:ext cx="6372809" cy="461665"/>
          </a:xfrm>
          <a:prstGeom prst="rect">
            <a:avLst/>
          </a:prstGeom>
          <a:noFill/>
        </p:spPr>
        <p:txBody>
          <a:bodyPr wrap="square" rtlCol="0">
            <a:spAutoFit/>
          </a:bodyPr>
          <a:lstStyle/>
          <a:p>
            <a:pPr lvl="0">
              <a:buFont typeface="Wingdings" pitchFamily="2" charset="2"/>
              <a:buChar char="q"/>
            </a:pPr>
            <a:r>
              <a:rPr lang="ru-RU" sz="2400" b="1" dirty="0">
                <a:solidFill>
                  <a:srgbClr val="008A3E"/>
                </a:solidFill>
                <a:latin typeface="Times New Roman" pitchFamily="18" charset="0"/>
                <a:cs typeface="Times New Roman" pitchFamily="18" charset="0"/>
              </a:rPr>
              <a:t> Что бывает </a:t>
            </a:r>
            <a:r>
              <a:rPr lang="ru-RU" sz="2400" b="1" i="1" dirty="0">
                <a:solidFill>
                  <a:srgbClr val="FF0000"/>
                </a:solidFill>
                <a:latin typeface="Times New Roman" pitchFamily="18" charset="0"/>
                <a:cs typeface="Times New Roman" pitchFamily="18" charset="0"/>
              </a:rPr>
              <a:t>КРУТЫМ</a:t>
            </a:r>
            <a:r>
              <a:rPr lang="ru-RU" sz="2400" b="1" dirty="0">
                <a:solidFill>
                  <a:srgbClr val="008A3E"/>
                </a:solidFill>
                <a:latin typeface="Times New Roman" pitchFamily="18" charset="0"/>
                <a:cs typeface="Times New Roman" pitchFamily="18" charset="0"/>
              </a:rPr>
              <a:t>?</a:t>
            </a:r>
            <a:r>
              <a:rPr lang="ru-RU" sz="2200" b="1" dirty="0">
                <a:solidFill>
                  <a:srgbClr val="009900"/>
                </a:solidFill>
                <a:latin typeface="Times New Roman" pitchFamily="18" charset="0"/>
                <a:cs typeface="Times New Roman" pitchFamily="18" charset="0"/>
              </a:rPr>
              <a:t> </a:t>
            </a:r>
            <a:endParaRPr lang="ru-RU" sz="2200" b="1" dirty="0">
              <a:solidFill>
                <a:srgbClr val="FF0000"/>
              </a:solidFill>
              <a:latin typeface="Times New Roman" pitchFamily="18" charset="0"/>
              <a:cs typeface="Times New Roman" pitchFamily="18" charset="0"/>
            </a:endParaRPr>
          </a:p>
        </p:txBody>
      </p:sp>
      <p:sp>
        <p:nvSpPr>
          <p:cNvPr id="16" name="TextBox 15"/>
          <p:cNvSpPr txBox="1"/>
          <p:nvPr/>
        </p:nvSpPr>
        <p:spPr>
          <a:xfrm rot="10800000" flipV="1">
            <a:off x="3786182" y="1808251"/>
            <a:ext cx="5214974" cy="430887"/>
          </a:xfrm>
          <a:prstGeom prst="rect">
            <a:avLst/>
          </a:prstGeom>
          <a:noFill/>
        </p:spPr>
        <p:txBody>
          <a:bodyPr wrap="square" rtlCol="0">
            <a:spAutoFit/>
          </a:bodyPr>
          <a:lstStyle/>
          <a:p>
            <a:r>
              <a:rPr lang="ru-RU" sz="2200" b="1" dirty="0" err="1">
                <a:solidFill>
                  <a:srgbClr val="FF0000"/>
                </a:solidFill>
                <a:latin typeface="Times New Roman" pitchFamily="18" charset="0"/>
                <a:cs typeface="Times New Roman" pitchFamily="18" charset="0"/>
              </a:rPr>
              <a:t>лёгк</a:t>
            </a:r>
            <a:r>
              <a:rPr lang="ru-RU" sz="2200" b="1" i="1" dirty="0" err="1">
                <a:solidFill>
                  <a:srgbClr val="279935"/>
                </a:solidFill>
                <a:latin typeface="Times New Roman" pitchFamily="18" charset="0"/>
                <a:cs typeface="Times New Roman" pitchFamily="18" charset="0"/>
              </a:rPr>
              <a:t>ОЕ</a:t>
            </a:r>
            <a:r>
              <a:rPr lang="ru-RU" sz="2200" b="1" i="1" dirty="0">
                <a:solidFill>
                  <a:srgbClr val="279935"/>
                </a:solidFill>
                <a:latin typeface="Times New Roman" pitchFamily="18" charset="0"/>
                <a:cs typeface="Times New Roman" pitchFamily="18" charset="0"/>
              </a:rPr>
              <a:t> </a:t>
            </a:r>
            <a:r>
              <a:rPr lang="ru-RU" sz="2200" b="1" dirty="0">
                <a:solidFill>
                  <a:srgbClr val="FF0000"/>
                </a:solidFill>
                <a:latin typeface="Times New Roman" pitchFamily="18" charset="0"/>
                <a:cs typeface="Times New Roman" pitchFamily="18" charset="0"/>
              </a:rPr>
              <a:t>пёрышко, </a:t>
            </a:r>
            <a:r>
              <a:rPr lang="ru-RU" sz="2200" b="1" dirty="0" err="1">
                <a:solidFill>
                  <a:srgbClr val="FF0000"/>
                </a:solidFill>
                <a:latin typeface="Times New Roman" pitchFamily="18" charset="0"/>
                <a:cs typeface="Times New Roman" pitchFamily="18" charset="0"/>
              </a:rPr>
              <a:t>лёгк</a:t>
            </a:r>
            <a:r>
              <a:rPr lang="ru-RU" sz="2200" b="1" i="1" dirty="0" err="1">
                <a:solidFill>
                  <a:srgbClr val="008A3E"/>
                </a:solidFill>
                <a:latin typeface="Times New Roman" pitchFamily="18" charset="0"/>
                <a:cs typeface="Times New Roman" pitchFamily="18" charset="0"/>
              </a:rPr>
              <a:t>ИЙ</a:t>
            </a:r>
            <a:r>
              <a:rPr lang="ru-RU" sz="2200" b="1" dirty="0">
                <a:solidFill>
                  <a:srgbClr val="FF0000"/>
                </a:solidFill>
                <a:latin typeface="Times New Roman" pitchFamily="18" charset="0"/>
                <a:cs typeface="Times New Roman" pitchFamily="18" charset="0"/>
              </a:rPr>
              <a:t> характер,….</a:t>
            </a:r>
          </a:p>
        </p:txBody>
      </p:sp>
      <p:sp>
        <p:nvSpPr>
          <p:cNvPr id="17" name="TextBox 16"/>
          <p:cNvSpPr txBox="1"/>
          <p:nvPr/>
        </p:nvSpPr>
        <p:spPr>
          <a:xfrm>
            <a:off x="199578" y="2428868"/>
            <a:ext cx="6515562" cy="461665"/>
          </a:xfrm>
          <a:prstGeom prst="rect">
            <a:avLst/>
          </a:prstGeom>
          <a:noFill/>
        </p:spPr>
        <p:txBody>
          <a:bodyPr wrap="square" rtlCol="0">
            <a:spAutoFit/>
          </a:bodyPr>
          <a:lstStyle/>
          <a:p>
            <a:pPr lvl="0">
              <a:buFont typeface="Wingdings" pitchFamily="2" charset="2"/>
              <a:buChar char="q"/>
            </a:pPr>
            <a:r>
              <a:rPr lang="ru-RU" sz="2400" b="1" dirty="0">
                <a:solidFill>
                  <a:srgbClr val="279935"/>
                </a:solidFill>
                <a:latin typeface="Times New Roman" pitchFamily="18" charset="0"/>
                <a:cs typeface="Times New Roman" pitchFamily="18" charset="0"/>
              </a:rPr>
              <a:t> </a:t>
            </a:r>
            <a:r>
              <a:rPr lang="ru-RU" sz="2400" b="1" dirty="0">
                <a:solidFill>
                  <a:srgbClr val="008A3E"/>
                </a:solidFill>
                <a:latin typeface="Times New Roman" pitchFamily="18" charset="0"/>
                <a:cs typeface="Times New Roman" pitchFamily="18" charset="0"/>
              </a:rPr>
              <a:t>Что бывает </a:t>
            </a:r>
            <a:r>
              <a:rPr lang="ru-RU" sz="2400" b="1" i="1" dirty="0">
                <a:solidFill>
                  <a:srgbClr val="FF0000"/>
                </a:solidFill>
                <a:latin typeface="Times New Roman" pitchFamily="18" charset="0"/>
                <a:cs typeface="Times New Roman" pitchFamily="18" charset="0"/>
              </a:rPr>
              <a:t>СЛАДКИМ</a:t>
            </a:r>
            <a:r>
              <a:rPr lang="ru-RU" sz="2400" b="1" dirty="0">
                <a:solidFill>
                  <a:srgbClr val="008A3E"/>
                </a:solidFill>
                <a:latin typeface="Times New Roman" pitchFamily="18" charset="0"/>
                <a:cs typeface="Times New Roman" pitchFamily="18" charset="0"/>
              </a:rPr>
              <a:t>?</a:t>
            </a:r>
            <a:endParaRPr lang="ru-RU" sz="2200" b="1" dirty="0">
              <a:solidFill>
                <a:srgbClr val="008A3E"/>
              </a:solidFill>
              <a:latin typeface="Times New Roman" pitchFamily="18" charset="0"/>
              <a:cs typeface="Times New Roman" pitchFamily="18" charset="0"/>
            </a:endParaRPr>
          </a:p>
        </p:txBody>
      </p:sp>
      <p:sp>
        <p:nvSpPr>
          <p:cNvPr id="19" name="TextBox 18"/>
          <p:cNvSpPr txBox="1"/>
          <p:nvPr/>
        </p:nvSpPr>
        <p:spPr>
          <a:xfrm>
            <a:off x="214282" y="3000372"/>
            <a:ext cx="6143667" cy="461665"/>
          </a:xfrm>
          <a:prstGeom prst="rect">
            <a:avLst/>
          </a:prstGeom>
          <a:noFill/>
        </p:spPr>
        <p:txBody>
          <a:bodyPr wrap="square" rtlCol="0">
            <a:spAutoFit/>
          </a:bodyPr>
          <a:lstStyle/>
          <a:p>
            <a:pPr lvl="0">
              <a:buFont typeface="Wingdings" pitchFamily="2" charset="2"/>
              <a:buChar char="q"/>
            </a:pPr>
            <a:r>
              <a:rPr lang="ru-RU" sz="2400" b="1" dirty="0">
                <a:solidFill>
                  <a:srgbClr val="008A3E"/>
                </a:solidFill>
                <a:latin typeface="Times New Roman" pitchFamily="18" charset="0"/>
                <a:cs typeface="Times New Roman" pitchFamily="18" charset="0"/>
              </a:rPr>
              <a:t> </a:t>
            </a:r>
            <a:r>
              <a:rPr lang="ru-RU" sz="2400" b="1" dirty="0">
                <a:solidFill>
                  <a:srgbClr val="279935"/>
                </a:solidFill>
                <a:latin typeface="Times New Roman" pitchFamily="18" charset="0"/>
                <a:cs typeface="Times New Roman" pitchFamily="18" charset="0"/>
              </a:rPr>
              <a:t>Что бывает </a:t>
            </a:r>
            <a:r>
              <a:rPr lang="ru-RU" sz="2400" b="1" i="1" dirty="0">
                <a:solidFill>
                  <a:srgbClr val="FF0000"/>
                </a:solidFill>
                <a:latin typeface="Times New Roman" pitchFamily="18" charset="0"/>
                <a:cs typeface="Times New Roman" pitchFamily="18" charset="0"/>
              </a:rPr>
              <a:t>ГОЛУБЫМ</a:t>
            </a:r>
            <a:r>
              <a:rPr lang="ru-RU" sz="2400" b="1" dirty="0">
                <a:solidFill>
                  <a:srgbClr val="279935"/>
                </a:solidFill>
                <a:latin typeface="Times New Roman" pitchFamily="18" charset="0"/>
                <a:cs typeface="Times New Roman" pitchFamily="18" charset="0"/>
              </a:rPr>
              <a:t>?</a:t>
            </a:r>
            <a:r>
              <a:rPr lang="ru-RU" sz="2400" b="1" dirty="0">
                <a:solidFill>
                  <a:srgbClr val="008A3E"/>
                </a:solidFill>
                <a:latin typeface="Times New Roman" pitchFamily="18" charset="0"/>
                <a:cs typeface="Times New Roman" pitchFamily="18" charset="0"/>
              </a:rPr>
              <a:t> </a:t>
            </a:r>
          </a:p>
        </p:txBody>
      </p:sp>
      <p:sp>
        <p:nvSpPr>
          <p:cNvPr id="21" name="TextBox 20"/>
          <p:cNvSpPr txBox="1"/>
          <p:nvPr/>
        </p:nvSpPr>
        <p:spPr>
          <a:xfrm>
            <a:off x="184230" y="3643314"/>
            <a:ext cx="6388034" cy="461665"/>
          </a:xfrm>
          <a:prstGeom prst="rect">
            <a:avLst/>
          </a:prstGeom>
          <a:noFill/>
        </p:spPr>
        <p:txBody>
          <a:bodyPr wrap="square" rtlCol="0">
            <a:spAutoFit/>
          </a:bodyPr>
          <a:lstStyle/>
          <a:p>
            <a:pPr lvl="0">
              <a:buFont typeface="Wingdings" pitchFamily="2" charset="2"/>
              <a:buChar char="q"/>
            </a:pPr>
            <a:r>
              <a:rPr lang="ru-RU" sz="2400" b="1" dirty="0">
                <a:solidFill>
                  <a:srgbClr val="279935"/>
                </a:solidFill>
                <a:latin typeface="Times New Roman" pitchFamily="18" charset="0"/>
                <a:cs typeface="Times New Roman" pitchFamily="18" charset="0"/>
              </a:rPr>
              <a:t> </a:t>
            </a:r>
            <a:r>
              <a:rPr lang="ru-RU" sz="2400" b="1" dirty="0">
                <a:solidFill>
                  <a:srgbClr val="008A3E"/>
                </a:solidFill>
                <a:latin typeface="Times New Roman" pitchFamily="18" charset="0"/>
                <a:cs typeface="Times New Roman" pitchFamily="18" charset="0"/>
              </a:rPr>
              <a:t>Что  бывает </a:t>
            </a:r>
            <a:r>
              <a:rPr lang="ru-RU" sz="2400" b="1" i="1" dirty="0">
                <a:solidFill>
                  <a:srgbClr val="FF0000"/>
                </a:solidFill>
                <a:latin typeface="Times New Roman" pitchFamily="18" charset="0"/>
                <a:cs typeface="Times New Roman" pitchFamily="18" charset="0"/>
              </a:rPr>
              <a:t>КВАДРАТНЫМ</a:t>
            </a:r>
            <a:r>
              <a:rPr lang="ru-RU" sz="2400" b="1" dirty="0">
                <a:solidFill>
                  <a:srgbClr val="008A3E"/>
                </a:solidFill>
                <a:latin typeface="Times New Roman" pitchFamily="18" charset="0"/>
                <a:cs typeface="Times New Roman" pitchFamily="18" charset="0"/>
              </a:rPr>
              <a:t>?</a:t>
            </a:r>
            <a:endParaRPr lang="ru-RU" sz="2400" b="1" dirty="0">
              <a:solidFill>
                <a:srgbClr val="279935"/>
              </a:solidFill>
              <a:latin typeface="Times New Roman" pitchFamily="18" charset="0"/>
              <a:cs typeface="Times New Roman" pitchFamily="18" charset="0"/>
            </a:endParaRPr>
          </a:p>
        </p:txBody>
      </p:sp>
      <p:sp>
        <p:nvSpPr>
          <p:cNvPr id="28" name="TextBox 27"/>
          <p:cNvSpPr txBox="1"/>
          <p:nvPr/>
        </p:nvSpPr>
        <p:spPr>
          <a:xfrm>
            <a:off x="160310" y="4214818"/>
            <a:ext cx="6197640" cy="461665"/>
          </a:xfrm>
          <a:prstGeom prst="rect">
            <a:avLst/>
          </a:prstGeom>
          <a:noFill/>
        </p:spPr>
        <p:txBody>
          <a:bodyPr wrap="square" rtlCol="0">
            <a:spAutoFit/>
          </a:bodyPr>
          <a:lstStyle/>
          <a:p>
            <a:pPr>
              <a:buFont typeface="Wingdings" pitchFamily="2" charset="2"/>
              <a:buChar char="q"/>
            </a:pPr>
            <a:r>
              <a:rPr lang="ru-RU" sz="2400" b="1" dirty="0">
                <a:solidFill>
                  <a:srgbClr val="008A3E"/>
                </a:solidFill>
                <a:latin typeface="Times New Roman" pitchFamily="18" charset="0"/>
                <a:cs typeface="Times New Roman" pitchFamily="18" charset="0"/>
              </a:rPr>
              <a:t> </a:t>
            </a:r>
            <a:r>
              <a:rPr lang="ru-RU" sz="2400" b="1" dirty="0">
                <a:solidFill>
                  <a:srgbClr val="279935"/>
                </a:solidFill>
                <a:latin typeface="Times New Roman" pitchFamily="18" charset="0"/>
                <a:cs typeface="Times New Roman" pitchFamily="18" charset="0"/>
              </a:rPr>
              <a:t>Что бывает </a:t>
            </a:r>
            <a:r>
              <a:rPr lang="ru-RU" sz="2400" b="1" i="1" dirty="0">
                <a:solidFill>
                  <a:srgbClr val="FF0000"/>
                </a:solidFill>
                <a:latin typeface="Times New Roman" pitchFamily="18" charset="0"/>
                <a:cs typeface="Times New Roman" pitchFamily="18" charset="0"/>
              </a:rPr>
              <a:t>ХОЛОДНЫМ</a:t>
            </a:r>
            <a:r>
              <a:rPr lang="ru-RU" sz="2400" b="1" dirty="0">
                <a:solidFill>
                  <a:srgbClr val="279935"/>
                </a:solidFill>
                <a:latin typeface="Times New Roman" pitchFamily="18" charset="0"/>
                <a:cs typeface="Times New Roman" pitchFamily="18" charset="0"/>
              </a:rPr>
              <a:t>?</a:t>
            </a:r>
            <a:r>
              <a:rPr lang="ru-RU" sz="2400" b="1" dirty="0">
                <a:solidFill>
                  <a:srgbClr val="008A3E"/>
                </a:solidFill>
                <a:latin typeface="Times New Roman" pitchFamily="18" charset="0"/>
                <a:cs typeface="Times New Roman" pitchFamily="18" charset="0"/>
              </a:rPr>
              <a:t> </a:t>
            </a:r>
          </a:p>
        </p:txBody>
      </p:sp>
      <p:sp>
        <p:nvSpPr>
          <p:cNvPr id="30" name="TextBox 29"/>
          <p:cNvSpPr txBox="1"/>
          <p:nvPr/>
        </p:nvSpPr>
        <p:spPr>
          <a:xfrm>
            <a:off x="199454" y="4786322"/>
            <a:ext cx="7301504" cy="461665"/>
          </a:xfrm>
          <a:prstGeom prst="rect">
            <a:avLst/>
          </a:prstGeom>
          <a:noFill/>
        </p:spPr>
        <p:txBody>
          <a:bodyPr wrap="square" rtlCol="0">
            <a:spAutoFit/>
          </a:bodyPr>
          <a:lstStyle/>
          <a:p>
            <a:pPr lvl="0">
              <a:buFont typeface="Wingdings" pitchFamily="2" charset="2"/>
              <a:buChar char="q"/>
            </a:pPr>
            <a:r>
              <a:rPr lang="ru-RU" sz="2400" b="1" dirty="0">
                <a:solidFill>
                  <a:srgbClr val="008A3E"/>
                </a:solidFill>
                <a:latin typeface="Times New Roman" pitchFamily="18" charset="0"/>
                <a:cs typeface="Times New Roman" pitchFamily="18" charset="0"/>
              </a:rPr>
              <a:t> Что бывает </a:t>
            </a:r>
            <a:r>
              <a:rPr lang="ru-RU" sz="2400" b="1" i="1" dirty="0">
                <a:solidFill>
                  <a:srgbClr val="FF0000"/>
                </a:solidFill>
                <a:latin typeface="Times New Roman" pitchFamily="18" charset="0"/>
                <a:cs typeface="Times New Roman" pitchFamily="18" charset="0"/>
              </a:rPr>
              <a:t>ВОЗДУШНЫМ</a:t>
            </a:r>
            <a:r>
              <a:rPr lang="ru-RU" sz="2400" b="1" dirty="0">
                <a:solidFill>
                  <a:srgbClr val="008A3E"/>
                </a:solidFill>
                <a:latin typeface="Times New Roman" pitchFamily="18" charset="0"/>
                <a:cs typeface="Times New Roman" pitchFamily="18" charset="0"/>
              </a:rPr>
              <a:t>?</a:t>
            </a:r>
            <a:endParaRPr lang="ru-RU" sz="2200" b="1" dirty="0">
              <a:solidFill>
                <a:srgbClr val="008A3E"/>
              </a:solidFill>
              <a:latin typeface="Times New Roman" pitchFamily="18" charset="0"/>
              <a:cs typeface="Times New Roman" pitchFamily="18" charset="0"/>
            </a:endParaRPr>
          </a:p>
        </p:txBody>
      </p:sp>
      <p:sp>
        <p:nvSpPr>
          <p:cNvPr id="32" name="TextBox 31"/>
          <p:cNvSpPr txBox="1"/>
          <p:nvPr/>
        </p:nvSpPr>
        <p:spPr>
          <a:xfrm>
            <a:off x="160310" y="5286388"/>
            <a:ext cx="6340516" cy="461665"/>
          </a:xfrm>
          <a:prstGeom prst="rect">
            <a:avLst/>
          </a:prstGeom>
          <a:noFill/>
        </p:spPr>
        <p:txBody>
          <a:bodyPr wrap="square" rtlCol="0">
            <a:spAutoFit/>
          </a:bodyPr>
          <a:lstStyle/>
          <a:p>
            <a:pPr lvl="0">
              <a:buFont typeface="Wingdings" pitchFamily="2" charset="2"/>
              <a:buChar char="q"/>
            </a:pPr>
            <a:r>
              <a:rPr lang="ru-RU" sz="2400" b="1" dirty="0">
                <a:solidFill>
                  <a:srgbClr val="279935"/>
                </a:solidFill>
                <a:latin typeface="Times New Roman" pitchFamily="18" charset="0"/>
                <a:cs typeface="Times New Roman" pitchFamily="18" charset="0"/>
              </a:rPr>
              <a:t>  Что бывает </a:t>
            </a:r>
            <a:r>
              <a:rPr lang="ru-RU" sz="2400" b="1" i="1" dirty="0">
                <a:solidFill>
                  <a:srgbClr val="FF0000"/>
                </a:solidFill>
                <a:latin typeface="Times New Roman" pitchFamily="18" charset="0"/>
                <a:cs typeface="Times New Roman" pitchFamily="18" charset="0"/>
              </a:rPr>
              <a:t>ВЫСОКИМ</a:t>
            </a:r>
            <a:r>
              <a:rPr lang="ru-RU" sz="2400" b="1" dirty="0">
                <a:solidFill>
                  <a:srgbClr val="279935"/>
                </a:solidFill>
                <a:latin typeface="Times New Roman" pitchFamily="18" charset="0"/>
                <a:cs typeface="Times New Roman" pitchFamily="18" charset="0"/>
              </a:rPr>
              <a:t>? </a:t>
            </a:r>
          </a:p>
        </p:txBody>
      </p:sp>
      <p:sp>
        <p:nvSpPr>
          <p:cNvPr id="22" name="Прямоугольник 21"/>
          <p:cNvSpPr/>
          <p:nvPr/>
        </p:nvSpPr>
        <p:spPr>
          <a:xfrm>
            <a:off x="214282" y="214290"/>
            <a:ext cx="8786874" cy="1508105"/>
          </a:xfrm>
          <a:prstGeom prst="rect">
            <a:avLst/>
          </a:prstGeom>
        </p:spPr>
        <p:txBody>
          <a:bodyPr wrap="square">
            <a:spAutoFit/>
          </a:bodyPr>
          <a:lstStyle/>
          <a:p>
            <a:r>
              <a:rPr lang="ru-RU" sz="3600" b="1" dirty="0">
                <a:solidFill>
                  <a:srgbClr val="008A3E"/>
                </a:solidFill>
                <a:latin typeface="Times New Roman" pitchFamily="18" charset="0"/>
                <a:cs typeface="Times New Roman" pitchFamily="18" charset="0"/>
              </a:rPr>
              <a:t>«Что бывает….?»</a:t>
            </a:r>
          </a:p>
          <a:p>
            <a:endParaRPr lang="ru-RU" sz="800" b="1" dirty="0">
              <a:solidFill>
                <a:srgbClr val="008A3E"/>
              </a:solidFill>
              <a:latin typeface="Times New Roman" pitchFamily="18" charset="0"/>
              <a:cs typeface="Times New Roman" pitchFamily="18" charset="0"/>
            </a:endParaRPr>
          </a:p>
          <a:p>
            <a:r>
              <a:rPr lang="ru-RU" sz="2400" b="1" dirty="0">
                <a:latin typeface="Times New Roman" pitchFamily="18" charset="0"/>
                <a:cs typeface="Times New Roman" pitchFamily="18" charset="0"/>
              </a:rPr>
              <a:t>Ребёнок должен назвать определенное количество слов в сочетании с нужным прилагательным</a:t>
            </a:r>
            <a:endParaRPr lang="ru-RU" sz="3600" b="1" dirty="0">
              <a:solidFill>
                <a:srgbClr val="008A3E"/>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6" grpId="0"/>
      <p:bldP spid="17" grpId="0"/>
      <p:bldP spid="19" grpId="0"/>
      <p:bldP spid="21" grpId="0"/>
      <p:bldP spid="28" grpId="0"/>
      <p:bldP spid="30" grpId="0"/>
      <p:bldP spid="3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500034" y="571480"/>
            <a:ext cx="7837029" cy="369332"/>
          </a:xfrm>
          <a:prstGeom prst="rect">
            <a:avLst/>
          </a:prstGeom>
          <a:noFill/>
        </p:spPr>
        <p:txBody>
          <a:bodyPr wrap="square" rtlCol="0">
            <a:spAutoFit/>
          </a:bodyPr>
          <a:lstStyle/>
          <a:p>
            <a:endParaRPr lang="ru-RU" dirty="0"/>
          </a:p>
        </p:txBody>
      </p:sp>
      <p:sp>
        <p:nvSpPr>
          <p:cNvPr id="12" name="TextBox 11"/>
          <p:cNvSpPr txBox="1"/>
          <p:nvPr/>
        </p:nvSpPr>
        <p:spPr>
          <a:xfrm>
            <a:off x="214282" y="1928802"/>
            <a:ext cx="6072230" cy="461665"/>
          </a:xfrm>
          <a:prstGeom prst="rect">
            <a:avLst/>
          </a:prstGeom>
          <a:noFill/>
        </p:spPr>
        <p:txBody>
          <a:bodyPr wrap="square" rtlCol="0">
            <a:spAutoFit/>
          </a:bodyPr>
          <a:lstStyle/>
          <a:p>
            <a:pPr>
              <a:buFont typeface="Wingdings" pitchFamily="2" charset="2"/>
              <a:buChar char="q"/>
            </a:pPr>
            <a:r>
              <a:rPr lang="ru-RU" sz="2200" b="1" dirty="0">
                <a:solidFill>
                  <a:srgbClr val="009900"/>
                </a:solidFill>
                <a:latin typeface="Times New Roman" pitchFamily="18" charset="0"/>
                <a:cs typeface="Times New Roman" pitchFamily="18" charset="0"/>
              </a:rPr>
              <a:t> </a:t>
            </a:r>
            <a:r>
              <a:rPr lang="ru-RU" sz="2400" b="1" dirty="0">
                <a:solidFill>
                  <a:srgbClr val="279935"/>
                </a:solidFill>
                <a:latin typeface="Times New Roman" pitchFamily="18" charset="0"/>
                <a:cs typeface="Times New Roman" pitchFamily="18" charset="0"/>
              </a:rPr>
              <a:t>Что бывает </a:t>
            </a:r>
            <a:r>
              <a:rPr lang="ru-RU" sz="2400" b="1" i="1" dirty="0">
                <a:solidFill>
                  <a:srgbClr val="FF0000"/>
                </a:solidFill>
                <a:latin typeface="Times New Roman" pitchFamily="18" charset="0"/>
                <a:cs typeface="Times New Roman" pitchFamily="18" charset="0"/>
              </a:rPr>
              <a:t>СЛАДКИМ</a:t>
            </a:r>
            <a:r>
              <a:rPr lang="ru-RU" sz="2400" b="1" dirty="0">
                <a:solidFill>
                  <a:srgbClr val="279935"/>
                </a:solidFill>
                <a:latin typeface="Times New Roman" pitchFamily="18" charset="0"/>
                <a:cs typeface="Times New Roman" pitchFamily="18" charset="0"/>
              </a:rPr>
              <a:t> и </a:t>
            </a:r>
            <a:r>
              <a:rPr lang="ru-RU" sz="2400" b="1" i="1" dirty="0">
                <a:solidFill>
                  <a:srgbClr val="FF0000"/>
                </a:solidFill>
                <a:latin typeface="Times New Roman" pitchFamily="18" charset="0"/>
                <a:cs typeface="Times New Roman" pitchFamily="18" charset="0"/>
              </a:rPr>
              <a:t>ЛЁГКИМ</a:t>
            </a:r>
            <a:r>
              <a:rPr lang="ru-RU" sz="2400" b="1" i="1" dirty="0">
                <a:solidFill>
                  <a:srgbClr val="279935"/>
                </a:solidFill>
                <a:latin typeface="Times New Roman" pitchFamily="18" charset="0"/>
                <a:cs typeface="Times New Roman" pitchFamily="18" charset="0"/>
              </a:rPr>
              <a:t>?</a:t>
            </a:r>
            <a:endParaRPr lang="ru-RU" sz="2400" b="1" dirty="0">
              <a:solidFill>
                <a:srgbClr val="279935"/>
              </a:solidFill>
              <a:latin typeface="Times New Roman" pitchFamily="18" charset="0"/>
              <a:cs typeface="Times New Roman" pitchFamily="18" charset="0"/>
            </a:endParaRPr>
          </a:p>
        </p:txBody>
      </p:sp>
      <p:sp>
        <p:nvSpPr>
          <p:cNvPr id="8" name="TextBox 7"/>
          <p:cNvSpPr txBox="1"/>
          <p:nvPr/>
        </p:nvSpPr>
        <p:spPr>
          <a:xfrm>
            <a:off x="199454" y="5854531"/>
            <a:ext cx="6372809" cy="430887"/>
          </a:xfrm>
          <a:prstGeom prst="rect">
            <a:avLst/>
          </a:prstGeom>
          <a:noFill/>
        </p:spPr>
        <p:txBody>
          <a:bodyPr wrap="square" rtlCol="0">
            <a:spAutoFit/>
          </a:bodyPr>
          <a:lstStyle/>
          <a:p>
            <a:pPr lvl="2"/>
            <a:endParaRPr lang="ru-RU" sz="2200" b="1" dirty="0">
              <a:solidFill>
                <a:srgbClr val="FF0000"/>
              </a:solidFill>
              <a:latin typeface="Times New Roman" pitchFamily="18" charset="0"/>
              <a:cs typeface="Times New Roman" pitchFamily="18" charset="0"/>
            </a:endParaRPr>
          </a:p>
        </p:txBody>
      </p:sp>
      <p:sp>
        <p:nvSpPr>
          <p:cNvPr id="16" name="TextBox 15"/>
          <p:cNvSpPr txBox="1"/>
          <p:nvPr/>
        </p:nvSpPr>
        <p:spPr>
          <a:xfrm>
            <a:off x="3000364" y="3000372"/>
            <a:ext cx="6000792" cy="430887"/>
          </a:xfrm>
          <a:prstGeom prst="rect">
            <a:avLst/>
          </a:prstGeom>
          <a:noFill/>
        </p:spPr>
        <p:txBody>
          <a:bodyPr wrap="square" rtlCol="0">
            <a:spAutoFit/>
          </a:bodyPr>
          <a:lstStyle/>
          <a:p>
            <a:r>
              <a:rPr lang="ru-RU" sz="2200" b="1" i="1" dirty="0">
                <a:solidFill>
                  <a:srgbClr val="279935"/>
                </a:solidFill>
                <a:latin typeface="Times New Roman" pitchFamily="18" charset="0"/>
                <a:cs typeface="Times New Roman" pitchFamily="18" charset="0"/>
              </a:rPr>
              <a:t>ЗАПАХ,   СОН</a:t>
            </a:r>
            <a:r>
              <a:rPr lang="ru-RU" sz="2200" b="1" i="1" dirty="0">
                <a:solidFill>
                  <a:srgbClr val="008A3E"/>
                </a:solidFill>
                <a:latin typeface="Times New Roman" pitchFamily="18" charset="0"/>
                <a:cs typeface="Times New Roman" pitchFamily="18" charset="0"/>
              </a:rPr>
              <a:t>,   ЖИЗНЬ,   ВАТА</a:t>
            </a:r>
            <a:r>
              <a:rPr lang="ru-RU" sz="2200" b="1" i="1">
                <a:solidFill>
                  <a:srgbClr val="008A3E"/>
                </a:solidFill>
                <a:latin typeface="Times New Roman" pitchFamily="18" charset="0"/>
                <a:cs typeface="Times New Roman" pitchFamily="18" charset="0"/>
              </a:rPr>
              <a:t>,  БИЗЕ,….</a:t>
            </a:r>
            <a:endParaRPr lang="ru-RU" sz="2200" b="1" dirty="0">
              <a:solidFill>
                <a:srgbClr val="FF0000"/>
              </a:solidFill>
              <a:latin typeface="Times New Roman" pitchFamily="18" charset="0"/>
              <a:cs typeface="Times New Roman" pitchFamily="18" charset="0"/>
            </a:endParaRPr>
          </a:p>
        </p:txBody>
      </p:sp>
      <p:sp>
        <p:nvSpPr>
          <p:cNvPr id="17" name="TextBox 16"/>
          <p:cNvSpPr txBox="1"/>
          <p:nvPr/>
        </p:nvSpPr>
        <p:spPr>
          <a:xfrm>
            <a:off x="428596" y="2500306"/>
            <a:ext cx="6515562" cy="430887"/>
          </a:xfrm>
          <a:prstGeom prst="rect">
            <a:avLst/>
          </a:prstGeom>
          <a:noFill/>
        </p:spPr>
        <p:txBody>
          <a:bodyPr wrap="square" rtlCol="0">
            <a:spAutoFit/>
          </a:bodyPr>
          <a:lstStyle/>
          <a:p>
            <a:pPr lvl="0"/>
            <a:endParaRPr lang="ru-RU" sz="2200" b="1" dirty="0">
              <a:solidFill>
                <a:srgbClr val="008A3E"/>
              </a:solidFill>
              <a:latin typeface="Times New Roman" pitchFamily="18" charset="0"/>
              <a:cs typeface="Times New Roman" pitchFamily="18" charset="0"/>
            </a:endParaRPr>
          </a:p>
        </p:txBody>
      </p:sp>
      <p:sp>
        <p:nvSpPr>
          <p:cNvPr id="19" name="TextBox 18"/>
          <p:cNvSpPr txBox="1"/>
          <p:nvPr/>
        </p:nvSpPr>
        <p:spPr>
          <a:xfrm>
            <a:off x="214282" y="3000372"/>
            <a:ext cx="6143667" cy="461665"/>
          </a:xfrm>
          <a:prstGeom prst="rect">
            <a:avLst/>
          </a:prstGeom>
          <a:noFill/>
        </p:spPr>
        <p:txBody>
          <a:bodyPr wrap="square" rtlCol="0">
            <a:spAutoFit/>
          </a:bodyPr>
          <a:lstStyle/>
          <a:p>
            <a:pPr lvl="0"/>
            <a:endParaRPr lang="ru-RU" sz="2400" b="1" dirty="0">
              <a:solidFill>
                <a:srgbClr val="008A3E"/>
              </a:solidFill>
              <a:latin typeface="Times New Roman" pitchFamily="18" charset="0"/>
              <a:cs typeface="Times New Roman" pitchFamily="18" charset="0"/>
            </a:endParaRPr>
          </a:p>
        </p:txBody>
      </p:sp>
      <p:sp>
        <p:nvSpPr>
          <p:cNvPr id="21" name="TextBox 20"/>
          <p:cNvSpPr txBox="1"/>
          <p:nvPr/>
        </p:nvSpPr>
        <p:spPr>
          <a:xfrm>
            <a:off x="184230" y="3786190"/>
            <a:ext cx="8531174" cy="461665"/>
          </a:xfrm>
          <a:prstGeom prst="rect">
            <a:avLst/>
          </a:prstGeom>
          <a:noFill/>
        </p:spPr>
        <p:txBody>
          <a:bodyPr wrap="square" rtlCol="0">
            <a:spAutoFit/>
          </a:bodyPr>
          <a:lstStyle/>
          <a:p>
            <a:pPr lvl="0">
              <a:buFont typeface="Wingdings" pitchFamily="2" charset="2"/>
              <a:buChar char="q"/>
            </a:pPr>
            <a:r>
              <a:rPr lang="ru-RU" sz="2400" b="1" dirty="0">
                <a:solidFill>
                  <a:srgbClr val="279935"/>
                </a:solidFill>
                <a:latin typeface="Times New Roman" pitchFamily="18" charset="0"/>
                <a:cs typeface="Times New Roman" pitchFamily="18" charset="0"/>
              </a:rPr>
              <a:t> </a:t>
            </a:r>
            <a:r>
              <a:rPr lang="ru-RU" sz="2400" b="1" dirty="0">
                <a:solidFill>
                  <a:srgbClr val="008A3E"/>
                </a:solidFill>
                <a:latin typeface="Times New Roman" pitchFamily="18" charset="0"/>
                <a:cs typeface="Times New Roman" pitchFamily="18" charset="0"/>
              </a:rPr>
              <a:t>Что  бывает </a:t>
            </a:r>
            <a:r>
              <a:rPr lang="ru-RU" sz="2400" b="1" i="1" dirty="0">
                <a:solidFill>
                  <a:srgbClr val="FF0000"/>
                </a:solidFill>
                <a:latin typeface="Times New Roman" pitchFamily="18" charset="0"/>
                <a:cs typeface="Times New Roman" pitchFamily="18" charset="0"/>
              </a:rPr>
              <a:t>ЯРКИМ</a:t>
            </a:r>
            <a:r>
              <a:rPr lang="ru-RU" sz="2400" b="1" dirty="0">
                <a:solidFill>
                  <a:srgbClr val="008A3E"/>
                </a:solidFill>
                <a:latin typeface="Times New Roman" pitchFamily="18" charset="0"/>
                <a:cs typeface="Times New Roman" pitchFamily="18" charset="0"/>
              </a:rPr>
              <a:t> и </a:t>
            </a:r>
            <a:r>
              <a:rPr lang="ru-RU" sz="2400" b="1" i="1" dirty="0">
                <a:solidFill>
                  <a:srgbClr val="FF0000"/>
                </a:solidFill>
                <a:latin typeface="Times New Roman" pitchFamily="18" charset="0"/>
                <a:cs typeface="Times New Roman" pitchFamily="18" charset="0"/>
              </a:rPr>
              <a:t>ЖЁЛТЫМ</a:t>
            </a:r>
            <a:r>
              <a:rPr lang="ru-RU" sz="2400" b="1" dirty="0">
                <a:solidFill>
                  <a:srgbClr val="008A3E"/>
                </a:solidFill>
                <a:latin typeface="Times New Roman" pitchFamily="18" charset="0"/>
                <a:cs typeface="Times New Roman" pitchFamily="18" charset="0"/>
              </a:rPr>
              <a:t>?</a:t>
            </a:r>
            <a:endParaRPr lang="ru-RU" sz="2400" b="1" dirty="0">
              <a:solidFill>
                <a:srgbClr val="279935"/>
              </a:solidFill>
              <a:latin typeface="Times New Roman" pitchFamily="18" charset="0"/>
              <a:cs typeface="Times New Roman" pitchFamily="18" charset="0"/>
            </a:endParaRPr>
          </a:p>
        </p:txBody>
      </p:sp>
      <p:sp>
        <p:nvSpPr>
          <p:cNvPr id="28" name="TextBox 27"/>
          <p:cNvSpPr txBox="1"/>
          <p:nvPr/>
        </p:nvSpPr>
        <p:spPr>
          <a:xfrm>
            <a:off x="160310" y="4214818"/>
            <a:ext cx="6197640" cy="461665"/>
          </a:xfrm>
          <a:prstGeom prst="rect">
            <a:avLst/>
          </a:prstGeom>
          <a:noFill/>
        </p:spPr>
        <p:txBody>
          <a:bodyPr wrap="square" rtlCol="0">
            <a:spAutoFit/>
          </a:bodyPr>
          <a:lstStyle/>
          <a:p>
            <a:endParaRPr lang="ru-RU" sz="2400" b="1" dirty="0">
              <a:solidFill>
                <a:srgbClr val="008A3E"/>
              </a:solidFill>
              <a:latin typeface="Times New Roman" pitchFamily="18" charset="0"/>
              <a:cs typeface="Times New Roman" pitchFamily="18" charset="0"/>
            </a:endParaRPr>
          </a:p>
        </p:txBody>
      </p:sp>
      <p:sp>
        <p:nvSpPr>
          <p:cNvPr id="30" name="TextBox 29"/>
          <p:cNvSpPr txBox="1"/>
          <p:nvPr/>
        </p:nvSpPr>
        <p:spPr>
          <a:xfrm>
            <a:off x="3071802" y="4786322"/>
            <a:ext cx="5786478" cy="1107996"/>
          </a:xfrm>
          <a:prstGeom prst="rect">
            <a:avLst/>
          </a:prstGeom>
          <a:noFill/>
        </p:spPr>
        <p:txBody>
          <a:bodyPr wrap="square" rtlCol="0">
            <a:spAutoFit/>
          </a:bodyPr>
          <a:lstStyle/>
          <a:p>
            <a:pPr lvl="0"/>
            <a:r>
              <a:rPr lang="ru-RU" sz="2200" b="1" i="1" dirty="0">
                <a:solidFill>
                  <a:srgbClr val="008A3E"/>
                </a:solidFill>
                <a:latin typeface="Times New Roman" pitchFamily="18" charset="0"/>
                <a:cs typeface="Times New Roman" pitchFamily="18" charset="0"/>
              </a:rPr>
              <a:t>СОЛНЦЕ,  ОСЕНЬ,  ЛИМОН,  САРАФАН, ЦВЕТОК,   ЛИСТОК,  КРАСКА,    ПЛАТЬЕ, ПЯТНО,  СВЕТ, …..</a:t>
            </a:r>
          </a:p>
        </p:txBody>
      </p:sp>
      <p:sp>
        <p:nvSpPr>
          <p:cNvPr id="32" name="TextBox 31"/>
          <p:cNvSpPr txBox="1"/>
          <p:nvPr/>
        </p:nvSpPr>
        <p:spPr>
          <a:xfrm>
            <a:off x="160310" y="5286388"/>
            <a:ext cx="6340516" cy="461665"/>
          </a:xfrm>
          <a:prstGeom prst="rect">
            <a:avLst/>
          </a:prstGeom>
          <a:noFill/>
        </p:spPr>
        <p:txBody>
          <a:bodyPr wrap="square" rtlCol="0">
            <a:spAutoFit/>
          </a:bodyPr>
          <a:lstStyle/>
          <a:p>
            <a:pPr lvl="0"/>
            <a:endParaRPr lang="ru-RU" sz="2400" b="1" dirty="0">
              <a:solidFill>
                <a:srgbClr val="279935"/>
              </a:solidFill>
              <a:latin typeface="Times New Roman" pitchFamily="18" charset="0"/>
              <a:cs typeface="Times New Roman" pitchFamily="18" charset="0"/>
            </a:endParaRPr>
          </a:p>
        </p:txBody>
      </p:sp>
      <p:sp>
        <p:nvSpPr>
          <p:cNvPr id="22" name="Прямоугольник 21"/>
          <p:cNvSpPr/>
          <p:nvPr/>
        </p:nvSpPr>
        <p:spPr>
          <a:xfrm>
            <a:off x="214282" y="214290"/>
            <a:ext cx="8786874" cy="1508105"/>
          </a:xfrm>
          <a:prstGeom prst="rect">
            <a:avLst/>
          </a:prstGeom>
        </p:spPr>
        <p:txBody>
          <a:bodyPr wrap="square">
            <a:spAutoFit/>
          </a:bodyPr>
          <a:lstStyle/>
          <a:p>
            <a:r>
              <a:rPr lang="ru-RU" sz="3600" b="1" dirty="0">
                <a:solidFill>
                  <a:srgbClr val="008A3E"/>
                </a:solidFill>
                <a:latin typeface="Times New Roman" pitchFamily="18" charset="0"/>
                <a:cs typeface="Times New Roman" pitchFamily="18" charset="0"/>
              </a:rPr>
              <a:t>«Что бывает….?»</a:t>
            </a:r>
          </a:p>
          <a:p>
            <a:endParaRPr lang="ru-RU" sz="800" b="1" dirty="0">
              <a:solidFill>
                <a:srgbClr val="008A3E"/>
              </a:solidFill>
              <a:latin typeface="Times New Roman" pitchFamily="18" charset="0"/>
              <a:cs typeface="Times New Roman" pitchFamily="18" charset="0"/>
            </a:endParaRPr>
          </a:p>
          <a:p>
            <a:r>
              <a:rPr lang="ru-RU" sz="2400" b="1" dirty="0">
                <a:latin typeface="Times New Roman" pitchFamily="18" charset="0"/>
                <a:cs typeface="Times New Roman" pitchFamily="18" charset="0"/>
              </a:rPr>
              <a:t>Ребёнок должен назвать предметы, которые одновременно обладают двумя признаками.</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nodePh="1">
                                  <p:stCondLst>
                                    <p:cond delay="0"/>
                                  </p:stCondLst>
                                  <p:endCondLst>
                                    <p:cond evt="begin" delay="0">
                                      <p:tn val="13"/>
                                    </p:cond>
                                  </p:end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nodePh="1">
                                  <p:stCondLst>
                                    <p:cond delay="0"/>
                                  </p:stCondLst>
                                  <p:endCondLst>
                                    <p:cond evt="begin" delay="0">
                                      <p:tn val="17"/>
                                    </p:cond>
                                  </p:end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nodePh="1">
                                  <p:stCondLst>
                                    <p:cond delay="0"/>
                                  </p:stCondLst>
                                  <p:endCondLst>
                                    <p:cond evt="begin" delay="0">
                                      <p:tn val="25"/>
                                    </p:cond>
                                  </p:end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nodePh="1">
                                  <p:stCondLst>
                                    <p:cond delay="0"/>
                                  </p:stCondLst>
                                  <p:endCondLst>
                                    <p:cond evt="begin" delay="0">
                                      <p:tn val="33"/>
                                    </p:cond>
                                  </p:end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nodePh="1">
                                  <p:stCondLst>
                                    <p:cond delay="0"/>
                                  </p:stCondLst>
                                  <p:endCondLst>
                                    <p:cond evt="begin" delay="0">
                                      <p:tn val="37"/>
                                    </p:cond>
                                  </p:end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6" grpId="0"/>
      <p:bldP spid="17" grpId="0"/>
      <p:bldP spid="19" grpId="0"/>
      <p:bldP spid="21" grpId="0"/>
      <p:bldP spid="28" grpId="0"/>
      <p:bldP spid="30" grpId="0"/>
      <p:bldP spid="3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4" name="TextBox 3"/>
          <p:cNvSpPr txBox="1"/>
          <p:nvPr/>
        </p:nvSpPr>
        <p:spPr>
          <a:xfrm>
            <a:off x="428596" y="785794"/>
            <a:ext cx="8286808" cy="1600438"/>
          </a:xfrm>
          <a:prstGeom prst="rect">
            <a:avLst/>
          </a:prstGeom>
          <a:noFill/>
        </p:spPr>
        <p:txBody>
          <a:bodyPr wrap="square" rtlCol="0">
            <a:spAutoFit/>
          </a:bodyPr>
          <a:lstStyle/>
          <a:p>
            <a:pPr algn="ctr"/>
            <a:r>
              <a:rPr lang="ru-RU" sz="3000" b="1" dirty="0">
                <a:solidFill>
                  <a:srgbClr val="009900"/>
                </a:solidFill>
                <a:latin typeface="Times New Roman" pitchFamily="18" charset="0"/>
                <a:cs typeface="Times New Roman" pitchFamily="18" charset="0"/>
              </a:rPr>
              <a:t>А теперь не зевайте слова к слову подбирайте!</a:t>
            </a:r>
          </a:p>
          <a:p>
            <a:pPr algn="ctr"/>
            <a:endParaRPr lang="ru-RU" sz="2800" b="1" dirty="0">
              <a:solidFill>
                <a:srgbClr val="009900"/>
              </a:solidFill>
              <a:latin typeface="Times New Roman" pitchFamily="18" charset="0"/>
              <a:cs typeface="Times New Roman" pitchFamily="18" charset="0"/>
            </a:endParaRPr>
          </a:p>
          <a:p>
            <a:pPr algn="ctr"/>
            <a:r>
              <a:rPr lang="ru-RU" sz="4000" b="1" dirty="0">
                <a:solidFill>
                  <a:srgbClr val="FF0000"/>
                </a:solidFill>
                <a:latin typeface="Times New Roman" pitchFamily="18" charset="0"/>
                <a:cs typeface="Times New Roman" pitchFamily="18" charset="0"/>
              </a:rPr>
              <a:t>ВЕСЁЛЫЕ СЛОВА</a:t>
            </a:r>
          </a:p>
        </p:txBody>
      </p:sp>
      <p:pic>
        <p:nvPicPr>
          <p:cNvPr id="7" name="Рисунок 6" descr="http://christodoulidesflower.com/assets/image/imageoriginal/page-4_img-8-b.jpg"/>
          <p:cNvPicPr/>
          <p:nvPr/>
        </p:nvPicPr>
        <p:blipFill>
          <a:blip r:embed="rId3" cstate="print"/>
          <a:srcRect/>
          <a:stretch>
            <a:fillRect/>
          </a:stretch>
        </p:blipFill>
        <p:spPr bwMode="auto">
          <a:xfrm>
            <a:off x="285720" y="2214554"/>
            <a:ext cx="2333625" cy="1657350"/>
          </a:xfrm>
          <a:prstGeom prst="rect">
            <a:avLst/>
          </a:prstGeom>
          <a:noFill/>
        </p:spPr>
      </p:pic>
      <p:sp>
        <p:nvSpPr>
          <p:cNvPr id="8" name="TextBox 7"/>
          <p:cNvSpPr txBox="1"/>
          <p:nvPr/>
        </p:nvSpPr>
        <p:spPr>
          <a:xfrm>
            <a:off x="357158" y="3857628"/>
            <a:ext cx="2286016" cy="461665"/>
          </a:xfrm>
          <a:prstGeom prst="rect">
            <a:avLst/>
          </a:prstGeom>
          <a:noFill/>
        </p:spPr>
        <p:txBody>
          <a:bodyPr wrap="square" rtlCol="0">
            <a:spAutoFit/>
          </a:bodyPr>
          <a:lstStyle/>
          <a:p>
            <a:pPr algn="ctr"/>
            <a:r>
              <a:rPr lang="ru-RU" sz="2400" b="1" dirty="0">
                <a:solidFill>
                  <a:srgbClr val="008A3E"/>
                </a:solidFill>
                <a:latin typeface="Times New Roman" pitchFamily="18" charset="0"/>
                <a:cs typeface="Times New Roman" pitchFamily="18" charset="0"/>
              </a:rPr>
              <a:t>праздник</a:t>
            </a:r>
          </a:p>
        </p:txBody>
      </p:sp>
      <p:pic>
        <p:nvPicPr>
          <p:cNvPr id="9" name="Рисунок 8" descr="http://clipart-library.com/image_gallery/n765256.jpg"/>
          <p:cNvPicPr/>
          <p:nvPr/>
        </p:nvPicPr>
        <p:blipFill>
          <a:blip r:embed="rId4"/>
          <a:srcRect/>
          <a:stretch>
            <a:fillRect/>
          </a:stretch>
        </p:blipFill>
        <p:spPr bwMode="auto">
          <a:xfrm>
            <a:off x="7000892" y="1428736"/>
            <a:ext cx="1785950" cy="2214578"/>
          </a:xfrm>
          <a:prstGeom prst="rect">
            <a:avLst/>
          </a:prstGeom>
          <a:noFill/>
          <a:ln w="9525">
            <a:noFill/>
            <a:miter lim="800000"/>
            <a:headEnd/>
            <a:tailEnd/>
          </a:ln>
        </p:spPr>
      </p:pic>
      <p:sp>
        <p:nvSpPr>
          <p:cNvPr id="10" name="TextBox 9"/>
          <p:cNvSpPr txBox="1"/>
          <p:nvPr/>
        </p:nvSpPr>
        <p:spPr>
          <a:xfrm>
            <a:off x="7286644" y="3571876"/>
            <a:ext cx="1114128" cy="461665"/>
          </a:xfrm>
          <a:prstGeom prst="rect">
            <a:avLst/>
          </a:prstGeom>
          <a:noFill/>
        </p:spPr>
        <p:txBody>
          <a:bodyPr wrap="square" rtlCol="0">
            <a:spAutoFit/>
          </a:bodyPr>
          <a:lstStyle/>
          <a:p>
            <a:r>
              <a:rPr lang="ru-RU" sz="2400" b="1" dirty="0">
                <a:solidFill>
                  <a:srgbClr val="009900"/>
                </a:solidFill>
                <a:latin typeface="Times New Roman" pitchFamily="18" charset="0"/>
                <a:cs typeface="Times New Roman" pitchFamily="18" charset="0"/>
              </a:rPr>
              <a:t>клоун</a:t>
            </a:r>
          </a:p>
        </p:txBody>
      </p:sp>
      <p:pic>
        <p:nvPicPr>
          <p:cNvPr id="11" name="Рисунок 10" descr="http://storage.a-jetbox.org/storage2/file/get/1451665022303"/>
          <p:cNvPicPr/>
          <p:nvPr/>
        </p:nvPicPr>
        <p:blipFill>
          <a:blip r:embed="rId5"/>
          <a:srcRect/>
          <a:stretch>
            <a:fillRect/>
          </a:stretch>
        </p:blipFill>
        <p:spPr bwMode="auto">
          <a:xfrm>
            <a:off x="3857620" y="2428868"/>
            <a:ext cx="1885950" cy="1885950"/>
          </a:xfrm>
          <a:prstGeom prst="rect">
            <a:avLst/>
          </a:prstGeom>
          <a:noFill/>
          <a:ln w="9525">
            <a:noFill/>
            <a:miter lim="800000"/>
            <a:headEnd/>
            <a:tailEnd/>
          </a:ln>
        </p:spPr>
      </p:pic>
      <p:sp>
        <p:nvSpPr>
          <p:cNvPr id="12" name="TextBox 11"/>
          <p:cNvSpPr txBox="1"/>
          <p:nvPr/>
        </p:nvSpPr>
        <p:spPr>
          <a:xfrm>
            <a:off x="4500562" y="4429132"/>
            <a:ext cx="1571636" cy="461665"/>
          </a:xfrm>
          <a:prstGeom prst="rect">
            <a:avLst/>
          </a:prstGeom>
          <a:noFill/>
        </p:spPr>
        <p:txBody>
          <a:bodyPr wrap="square" rtlCol="0">
            <a:spAutoFit/>
          </a:bodyPr>
          <a:lstStyle/>
          <a:p>
            <a:pPr algn="ctr"/>
            <a:r>
              <a:rPr lang="ru-RU" sz="2400" b="1" dirty="0">
                <a:solidFill>
                  <a:srgbClr val="009900"/>
                </a:solidFill>
                <a:latin typeface="Times New Roman" pitchFamily="18" charset="0"/>
                <a:cs typeface="Times New Roman" pitchFamily="18" charset="0"/>
              </a:rPr>
              <a:t>подарок</a:t>
            </a:r>
          </a:p>
        </p:txBody>
      </p:sp>
      <p:pic>
        <p:nvPicPr>
          <p:cNvPr id="13" name="Рисунок 12" descr="https://im0-tub-ru.yandex.net/i?id=5ef0db4de50bc0ca6503a584314773a2&amp;n=13"/>
          <p:cNvPicPr/>
          <p:nvPr/>
        </p:nvPicPr>
        <p:blipFill>
          <a:blip r:embed="rId6"/>
          <a:srcRect/>
          <a:stretch>
            <a:fillRect/>
          </a:stretch>
        </p:blipFill>
        <p:spPr bwMode="auto">
          <a:xfrm>
            <a:off x="1214414" y="4643446"/>
            <a:ext cx="2723416" cy="1180147"/>
          </a:xfrm>
          <a:prstGeom prst="rect">
            <a:avLst/>
          </a:prstGeom>
          <a:noFill/>
          <a:ln w="9525">
            <a:noFill/>
            <a:miter lim="800000"/>
            <a:headEnd/>
            <a:tailEnd/>
          </a:ln>
        </p:spPr>
      </p:pic>
      <p:sp>
        <p:nvSpPr>
          <p:cNvPr id="14" name="TextBox 13"/>
          <p:cNvSpPr txBox="1"/>
          <p:nvPr/>
        </p:nvSpPr>
        <p:spPr>
          <a:xfrm>
            <a:off x="1857356" y="6000768"/>
            <a:ext cx="1909420" cy="461665"/>
          </a:xfrm>
          <a:prstGeom prst="rect">
            <a:avLst/>
          </a:prstGeom>
          <a:noFill/>
        </p:spPr>
        <p:txBody>
          <a:bodyPr wrap="square" rtlCol="0">
            <a:spAutoFit/>
          </a:bodyPr>
          <a:lstStyle/>
          <a:p>
            <a:pPr algn="ctr"/>
            <a:r>
              <a:rPr lang="ru-RU" sz="2400" b="1" dirty="0">
                <a:solidFill>
                  <a:srgbClr val="009900"/>
                </a:solidFill>
                <a:latin typeface="Times New Roman" pitchFamily="18" charset="0"/>
                <a:cs typeface="Times New Roman" pitchFamily="18" charset="0"/>
              </a:rPr>
              <a:t>музыка</a:t>
            </a:r>
          </a:p>
        </p:txBody>
      </p:sp>
      <p:pic>
        <p:nvPicPr>
          <p:cNvPr id="15" name="Рисунок 14" descr="https://www.chitalnya.ru/upload2/124/7a0080274c899bb25fd22d01dd29241f.jpg"/>
          <p:cNvPicPr/>
          <p:nvPr/>
        </p:nvPicPr>
        <p:blipFill>
          <a:blip r:embed="rId7"/>
          <a:srcRect/>
          <a:stretch>
            <a:fillRect/>
          </a:stretch>
        </p:blipFill>
        <p:spPr bwMode="auto">
          <a:xfrm>
            <a:off x="6643702" y="4286256"/>
            <a:ext cx="1833032" cy="1714512"/>
          </a:xfrm>
          <a:prstGeom prst="rect">
            <a:avLst/>
          </a:prstGeom>
          <a:noFill/>
          <a:ln w="9525">
            <a:noFill/>
            <a:miter lim="800000"/>
            <a:headEnd/>
            <a:tailEnd/>
          </a:ln>
        </p:spPr>
      </p:pic>
      <p:sp>
        <p:nvSpPr>
          <p:cNvPr id="16" name="TextBox 15"/>
          <p:cNvSpPr txBox="1"/>
          <p:nvPr/>
        </p:nvSpPr>
        <p:spPr>
          <a:xfrm>
            <a:off x="6786578" y="5929330"/>
            <a:ext cx="2071702" cy="830997"/>
          </a:xfrm>
          <a:prstGeom prst="rect">
            <a:avLst/>
          </a:prstGeom>
          <a:noFill/>
        </p:spPr>
        <p:txBody>
          <a:bodyPr wrap="square" rtlCol="0">
            <a:spAutoFit/>
          </a:bodyPr>
          <a:lstStyle/>
          <a:p>
            <a:pPr algn="ctr"/>
            <a:r>
              <a:rPr lang="ru-RU" sz="2400" b="1" dirty="0">
                <a:solidFill>
                  <a:srgbClr val="008000"/>
                </a:solidFill>
                <a:latin typeface="Times New Roman" pitchFamily="18" charset="0"/>
                <a:cs typeface="Times New Roman" pitchFamily="18" charset="0"/>
              </a:rPr>
              <a:t>улыбка</a:t>
            </a:r>
          </a:p>
          <a:p>
            <a:pPr algn="ctr"/>
            <a:r>
              <a:rPr lang="ru-RU" sz="2400" b="1" dirty="0">
                <a:solidFill>
                  <a:srgbClr val="008000"/>
                </a:solidFill>
                <a:latin typeface="Times New Roman" pitchFamily="18" charset="0"/>
                <a:cs typeface="Times New Roman" pitchFamily="18" charset="0"/>
              </a:rPr>
              <a:t>смех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500034" y="571480"/>
            <a:ext cx="7837029" cy="369332"/>
          </a:xfrm>
          <a:prstGeom prst="rect">
            <a:avLst/>
          </a:prstGeom>
          <a:noFill/>
        </p:spPr>
        <p:txBody>
          <a:bodyPr wrap="square" rtlCol="0">
            <a:spAutoFit/>
          </a:bodyPr>
          <a:lstStyle/>
          <a:p>
            <a:endParaRPr lang="ru-RU" dirty="0"/>
          </a:p>
        </p:txBody>
      </p:sp>
      <p:sp>
        <p:nvSpPr>
          <p:cNvPr id="12" name="TextBox 11"/>
          <p:cNvSpPr txBox="1"/>
          <p:nvPr/>
        </p:nvSpPr>
        <p:spPr>
          <a:xfrm>
            <a:off x="357158" y="2000240"/>
            <a:ext cx="5429288" cy="584775"/>
          </a:xfrm>
          <a:prstGeom prst="rect">
            <a:avLst/>
          </a:prstGeom>
          <a:noFill/>
        </p:spPr>
        <p:txBody>
          <a:bodyPr wrap="square" rtlCol="0">
            <a:spAutoFit/>
          </a:bodyPr>
          <a:lstStyle/>
          <a:p>
            <a:pPr lvl="0">
              <a:buFont typeface="Wingdings" pitchFamily="2" charset="2"/>
              <a:buChar char="q"/>
            </a:pPr>
            <a:r>
              <a:rPr lang="ru-RU" sz="2800" b="1" dirty="0">
                <a:solidFill>
                  <a:srgbClr val="009900"/>
                </a:solidFill>
                <a:latin typeface="Times New Roman" pitchFamily="18" charset="0"/>
                <a:cs typeface="Times New Roman" pitchFamily="18" charset="0"/>
              </a:rPr>
              <a:t> Есть </a:t>
            </a:r>
            <a:r>
              <a:rPr lang="ru-RU" sz="3200" b="1" dirty="0">
                <a:solidFill>
                  <a:srgbClr val="009900"/>
                </a:solidFill>
                <a:latin typeface="Times New Roman" pitchFamily="18" charset="0"/>
                <a:cs typeface="Times New Roman" pitchFamily="18" charset="0"/>
              </a:rPr>
              <a:t>сладкое</a:t>
            </a:r>
            <a:r>
              <a:rPr lang="ru-RU" sz="2800" b="1" dirty="0">
                <a:solidFill>
                  <a:srgbClr val="009900"/>
                </a:solidFill>
                <a:latin typeface="Times New Roman" pitchFamily="18" charset="0"/>
                <a:cs typeface="Times New Roman" pitchFamily="18" charset="0"/>
              </a:rPr>
              <a:t> слово</a:t>
            </a:r>
            <a:r>
              <a:rPr lang="ru-RU" sz="2800" b="1" dirty="0">
                <a:solidFill>
                  <a:srgbClr val="008A3E"/>
                </a:solidFill>
                <a:latin typeface="Times New Roman" pitchFamily="18" charset="0"/>
                <a:cs typeface="Times New Roman" pitchFamily="18" charset="0"/>
              </a:rPr>
              <a:t>…..</a:t>
            </a:r>
          </a:p>
        </p:txBody>
      </p:sp>
      <p:sp>
        <p:nvSpPr>
          <p:cNvPr id="8" name="TextBox 7"/>
          <p:cNvSpPr txBox="1"/>
          <p:nvPr/>
        </p:nvSpPr>
        <p:spPr>
          <a:xfrm>
            <a:off x="199455" y="5854531"/>
            <a:ext cx="4801174" cy="430887"/>
          </a:xfrm>
          <a:prstGeom prst="rect">
            <a:avLst/>
          </a:prstGeom>
          <a:noFill/>
        </p:spPr>
        <p:txBody>
          <a:bodyPr wrap="square" rtlCol="0">
            <a:spAutoFit/>
          </a:bodyPr>
          <a:lstStyle/>
          <a:p>
            <a:pPr lvl="0"/>
            <a:r>
              <a:rPr lang="ru-RU" sz="2200" b="1" dirty="0">
                <a:solidFill>
                  <a:srgbClr val="009900"/>
                </a:solidFill>
                <a:latin typeface="Times New Roman" pitchFamily="18" charset="0"/>
                <a:cs typeface="Times New Roman" pitchFamily="18" charset="0"/>
              </a:rPr>
              <a:t> </a:t>
            </a:r>
            <a:endParaRPr lang="ru-RU" sz="2200" b="1" dirty="0">
              <a:solidFill>
                <a:srgbClr val="FF0000"/>
              </a:solidFill>
              <a:latin typeface="Times New Roman" pitchFamily="18" charset="0"/>
              <a:cs typeface="Times New Roman" pitchFamily="18" charset="0"/>
            </a:endParaRPr>
          </a:p>
        </p:txBody>
      </p:sp>
      <p:sp>
        <p:nvSpPr>
          <p:cNvPr id="16" name="TextBox 15"/>
          <p:cNvSpPr txBox="1"/>
          <p:nvPr/>
        </p:nvSpPr>
        <p:spPr>
          <a:xfrm rot="10800000" flipV="1">
            <a:off x="6572258" y="1912655"/>
            <a:ext cx="2340865" cy="584775"/>
          </a:xfrm>
          <a:prstGeom prst="rect">
            <a:avLst/>
          </a:prstGeom>
          <a:noFill/>
        </p:spPr>
        <p:txBody>
          <a:bodyPr wrap="square" rtlCol="0">
            <a:spAutoFit/>
          </a:bodyPr>
          <a:lstStyle/>
          <a:p>
            <a:r>
              <a:rPr lang="ru-RU" sz="3200" b="1" dirty="0">
                <a:solidFill>
                  <a:srgbClr val="FF0000"/>
                </a:solidFill>
                <a:latin typeface="Times New Roman" pitchFamily="18" charset="0"/>
                <a:cs typeface="Times New Roman" pitchFamily="18" charset="0"/>
              </a:rPr>
              <a:t>КОНФЕТА</a:t>
            </a:r>
          </a:p>
        </p:txBody>
      </p:sp>
      <p:sp>
        <p:nvSpPr>
          <p:cNvPr id="17" name="TextBox 16"/>
          <p:cNvSpPr txBox="1"/>
          <p:nvPr/>
        </p:nvSpPr>
        <p:spPr>
          <a:xfrm>
            <a:off x="357158" y="2928934"/>
            <a:ext cx="5214975" cy="584775"/>
          </a:xfrm>
          <a:prstGeom prst="rect">
            <a:avLst/>
          </a:prstGeom>
          <a:noFill/>
        </p:spPr>
        <p:txBody>
          <a:bodyPr wrap="square" rtlCol="0">
            <a:spAutoFit/>
          </a:bodyPr>
          <a:lstStyle/>
          <a:p>
            <a:pPr lvl="0">
              <a:buFont typeface="Wingdings" pitchFamily="2" charset="2"/>
              <a:buChar char="q"/>
            </a:pPr>
            <a:r>
              <a:rPr lang="ru-RU" sz="2400" b="1" dirty="0">
                <a:solidFill>
                  <a:srgbClr val="279935"/>
                </a:solidFill>
                <a:latin typeface="Times New Roman" pitchFamily="18" charset="0"/>
                <a:cs typeface="Times New Roman" pitchFamily="18" charset="0"/>
              </a:rPr>
              <a:t> Есть </a:t>
            </a:r>
            <a:r>
              <a:rPr lang="ru-RU" sz="3200" b="1" dirty="0">
                <a:solidFill>
                  <a:srgbClr val="279935"/>
                </a:solidFill>
                <a:latin typeface="Times New Roman" pitchFamily="18" charset="0"/>
                <a:cs typeface="Times New Roman" pitchFamily="18" charset="0"/>
              </a:rPr>
              <a:t>быстрое</a:t>
            </a:r>
            <a:r>
              <a:rPr lang="ru-RU" sz="2400" b="1" dirty="0">
                <a:solidFill>
                  <a:srgbClr val="279935"/>
                </a:solidFill>
                <a:latin typeface="Times New Roman" pitchFamily="18" charset="0"/>
                <a:cs typeface="Times New Roman" pitchFamily="18" charset="0"/>
              </a:rPr>
              <a:t> слово….</a:t>
            </a:r>
            <a:endParaRPr lang="ru-RU" sz="2200" b="1" dirty="0">
              <a:solidFill>
                <a:srgbClr val="279935"/>
              </a:solidFill>
              <a:latin typeface="Times New Roman" pitchFamily="18" charset="0"/>
              <a:cs typeface="Times New Roman" pitchFamily="18" charset="0"/>
            </a:endParaRPr>
          </a:p>
        </p:txBody>
      </p:sp>
      <p:sp>
        <p:nvSpPr>
          <p:cNvPr id="18" name="TextBox 17"/>
          <p:cNvSpPr txBox="1"/>
          <p:nvPr/>
        </p:nvSpPr>
        <p:spPr>
          <a:xfrm rot="10800000" flipV="1">
            <a:off x="6572264" y="2747419"/>
            <a:ext cx="2214578" cy="584775"/>
          </a:xfrm>
          <a:prstGeom prst="rect">
            <a:avLst/>
          </a:prstGeom>
          <a:noFill/>
        </p:spPr>
        <p:txBody>
          <a:bodyPr wrap="square" rtlCol="0">
            <a:spAutoFit/>
          </a:bodyPr>
          <a:lstStyle/>
          <a:p>
            <a:r>
              <a:rPr lang="ru-RU" sz="3200" b="1" dirty="0">
                <a:solidFill>
                  <a:srgbClr val="FF0000"/>
                </a:solidFill>
                <a:latin typeface="Times New Roman" pitchFamily="18" charset="0"/>
                <a:cs typeface="Times New Roman" pitchFamily="18" charset="0"/>
              </a:rPr>
              <a:t>РАКЕТА</a:t>
            </a:r>
          </a:p>
        </p:txBody>
      </p:sp>
      <p:sp>
        <p:nvSpPr>
          <p:cNvPr id="19" name="TextBox 18"/>
          <p:cNvSpPr txBox="1"/>
          <p:nvPr/>
        </p:nvSpPr>
        <p:spPr>
          <a:xfrm>
            <a:off x="428597" y="3786190"/>
            <a:ext cx="5072098" cy="523220"/>
          </a:xfrm>
          <a:prstGeom prst="rect">
            <a:avLst/>
          </a:prstGeom>
          <a:noFill/>
        </p:spPr>
        <p:txBody>
          <a:bodyPr wrap="square" rtlCol="0">
            <a:spAutoFit/>
          </a:bodyPr>
          <a:lstStyle/>
          <a:p>
            <a:pPr lvl="0">
              <a:buFont typeface="Wingdings" pitchFamily="2" charset="2"/>
              <a:buChar char="q"/>
            </a:pPr>
            <a:r>
              <a:rPr lang="ru-RU" sz="2400" b="1" dirty="0">
                <a:solidFill>
                  <a:srgbClr val="008A3E"/>
                </a:solidFill>
                <a:latin typeface="Times New Roman" pitchFamily="18" charset="0"/>
                <a:cs typeface="Times New Roman" pitchFamily="18" charset="0"/>
              </a:rPr>
              <a:t> Есть </a:t>
            </a:r>
            <a:r>
              <a:rPr lang="ru-RU" sz="2800" b="1" dirty="0">
                <a:solidFill>
                  <a:srgbClr val="008A3E"/>
                </a:solidFill>
                <a:latin typeface="Times New Roman" pitchFamily="18" charset="0"/>
                <a:cs typeface="Times New Roman" pitchFamily="18" charset="0"/>
              </a:rPr>
              <a:t>слово</a:t>
            </a:r>
            <a:r>
              <a:rPr lang="ru-RU" sz="2400" b="1" dirty="0">
                <a:solidFill>
                  <a:srgbClr val="008A3E"/>
                </a:solidFill>
                <a:latin typeface="Times New Roman" pitchFamily="18" charset="0"/>
                <a:cs typeface="Times New Roman" pitchFamily="18" charset="0"/>
              </a:rPr>
              <a:t> с окошками… </a:t>
            </a:r>
          </a:p>
        </p:txBody>
      </p:sp>
      <p:sp>
        <p:nvSpPr>
          <p:cNvPr id="20" name="TextBox 19"/>
          <p:cNvSpPr txBox="1"/>
          <p:nvPr/>
        </p:nvSpPr>
        <p:spPr>
          <a:xfrm>
            <a:off x="6572264" y="3571876"/>
            <a:ext cx="2143141" cy="584775"/>
          </a:xfrm>
          <a:prstGeom prst="rect">
            <a:avLst/>
          </a:prstGeom>
          <a:noFill/>
        </p:spPr>
        <p:txBody>
          <a:bodyPr wrap="square" rtlCol="0">
            <a:spAutoFit/>
          </a:bodyPr>
          <a:lstStyle/>
          <a:p>
            <a:r>
              <a:rPr lang="ru-RU" sz="3200" b="1" dirty="0">
                <a:solidFill>
                  <a:srgbClr val="FF0000"/>
                </a:solidFill>
                <a:latin typeface="Times New Roman" pitchFamily="18" charset="0"/>
                <a:cs typeface="Times New Roman" pitchFamily="18" charset="0"/>
              </a:rPr>
              <a:t>ДОМ</a:t>
            </a:r>
          </a:p>
        </p:txBody>
      </p:sp>
      <p:sp>
        <p:nvSpPr>
          <p:cNvPr id="21" name="TextBox 20"/>
          <p:cNvSpPr txBox="1"/>
          <p:nvPr/>
        </p:nvSpPr>
        <p:spPr>
          <a:xfrm>
            <a:off x="428595" y="4500570"/>
            <a:ext cx="4357719" cy="584775"/>
          </a:xfrm>
          <a:prstGeom prst="rect">
            <a:avLst/>
          </a:prstGeom>
          <a:noFill/>
        </p:spPr>
        <p:txBody>
          <a:bodyPr wrap="square" rtlCol="0">
            <a:spAutoFit/>
          </a:bodyPr>
          <a:lstStyle/>
          <a:p>
            <a:pPr lvl="0">
              <a:buFont typeface="Wingdings" pitchFamily="2" charset="2"/>
              <a:buChar char="q"/>
            </a:pPr>
            <a:r>
              <a:rPr lang="ru-RU" sz="2400" b="1" dirty="0">
                <a:solidFill>
                  <a:srgbClr val="279935"/>
                </a:solidFill>
                <a:latin typeface="Times New Roman" pitchFamily="18" charset="0"/>
                <a:cs typeface="Times New Roman" pitchFamily="18" charset="0"/>
              </a:rPr>
              <a:t> Есть </a:t>
            </a:r>
            <a:r>
              <a:rPr lang="ru-RU" sz="3200" b="1" dirty="0">
                <a:solidFill>
                  <a:srgbClr val="279935"/>
                </a:solidFill>
                <a:latin typeface="Times New Roman" pitchFamily="18" charset="0"/>
                <a:cs typeface="Times New Roman" pitchFamily="18" charset="0"/>
              </a:rPr>
              <a:t>кислое</a:t>
            </a:r>
            <a:r>
              <a:rPr lang="ru-RU" sz="2400" b="1" dirty="0">
                <a:solidFill>
                  <a:srgbClr val="279935"/>
                </a:solidFill>
                <a:latin typeface="Times New Roman" pitchFamily="18" charset="0"/>
                <a:cs typeface="Times New Roman" pitchFamily="18" charset="0"/>
              </a:rPr>
              <a:t> слово…..</a:t>
            </a:r>
          </a:p>
        </p:txBody>
      </p:sp>
      <p:sp>
        <p:nvSpPr>
          <p:cNvPr id="27" name="TextBox 26"/>
          <p:cNvSpPr txBox="1"/>
          <p:nvPr/>
        </p:nvSpPr>
        <p:spPr>
          <a:xfrm>
            <a:off x="6572264" y="4357694"/>
            <a:ext cx="2357455" cy="584775"/>
          </a:xfrm>
          <a:prstGeom prst="rect">
            <a:avLst/>
          </a:prstGeom>
          <a:noFill/>
        </p:spPr>
        <p:txBody>
          <a:bodyPr wrap="square" rtlCol="0">
            <a:spAutoFit/>
          </a:bodyPr>
          <a:lstStyle/>
          <a:p>
            <a:r>
              <a:rPr lang="ru-RU" sz="3200" b="1" dirty="0">
                <a:solidFill>
                  <a:srgbClr val="FF0000"/>
                </a:solidFill>
                <a:latin typeface="Times New Roman" pitchFamily="18" charset="0"/>
                <a:cs typeface="Times New Roman" pitchFamily="18" charset="0"/>
              </a:rPr>
              <a:t>ЛИМОН</a:t>
            </a:r>
          </a:p>
        </p:txBody>
      </p:sp>
      <p:sp>
        <p:nvSpPr>
          <p:cNvPr id="28" name="TextBox 27"/>
          <p:cNvSpPr txBox="1"/>
          <p:nvPr/>
        </p:nvSpPr>
        <p:spPr>
          <a:xfrm>
            <a:off x="160310" y="4286256"/>
            <a:ext cx="4626004" cy="461665"/>
          </a:xfrm>
          <a:prstGeom prst="rect">
            <a:avLst/>
          </a:prstGeom>
          <a:noFill/>
        </p:spPr>
        <p:txBody>
          <a:bodyPr wrap="square" rtlCol="0">
            <a:spAutoFit/>
          </a:bodyPr>
          <a:lstStyle/>
          <a:p>
            <a:pPr lvl="0"/>
            <a:r>
              <a:rPr lang="ru-RU" sz="2400" b="1" dirty="0">
                <a:solidFill>
                  <a:srgbClr val="008A3E"/>
                </a:solidFill>
                <a:latin typeface="Times New Roman" pitchFamily="18" charset="0"/>
                <a:cs typeface="Times New Roman" pitchFamily="18" charset="0"/>
              </a:rPr>
              <a:t> </a:t>
            </a:r>
          </a:p>
        </p:txBody>
      </p:sp>
      <p:sp>
        <p:nvSpPr>
          <p:cNvPr id="29" name="TextBox 28"/>
          <p:cNvSpPr txBox="1"/>
          <p:nvPr/>
        </p:nvSpPr>
        <p:spPr>
          <a:xfrm>
            <a:off x="6643702" y="4429132"/>
            <a:ext cx="2143140" cy="430887"/>
          </a:xfrm>
          <a:prstGeom prst="rect">
            <a:avLst/>
          </a:prstGeom>
          <a:noFill/>
        </p:spPr>
        <p:txBody>
          <a:bodyPr wrap="square" rtlCol="0">
            <a:spAutoFit/>
          </a:bodyPr>
          <a:lstStyle/>
          <a:p>
            <a:endParaRPr lang="ru-RU" sz="2200" b="1" dirty="0">
              <a:solidFill>
                <a:srgbClr val="FF0000"/>
              </a:solidFill>
              <a:latin typeface="Times New Roman" pitchFamily="18" charset="0"/>
              <a:cs typeface="Times New Roman" pitchFamily="18" charset="0"/>
            </a:endParaRPr>
          </a:p>
        </p:txBody>
      </p:sp>
      <p:sp>
        <p:nvSpPr>
          <p:cNvPr id="30" name="TextBox 29"/>
          <p:cNvSpPr txBox="1"/>
          <p:nvPr/>
        </p:nvSpPr>
        <p:spPr>
          <a:xfrm>
            <a:off x="199454" y="4786322"/>
            <a:ext cx="4658298" cy="430887"/>
          </a:xfrm>
          <a:prstGeom prst="rect">
            <a:avLst/>
          </a:prstGeom>
          <a:noFill/>
        </p:spPr>
        <p:txBody>
          <a:bodyPr wrap="square" rtlCol="0">
            <a:spAutoFit/>
          </a:bodyPr>
          <a:lstStyle/>
          <a:p>
            <a:pPr lvl="0"/>
            <a:endParaRPr lang="ru-RU" sz="2200" b="1" dirty="0">
              <a:solidFill>
                <a:srgbClr val="008A3E"/>
              </a:solidFill>
              <a:latin typeface="Times New Roman" pitchFamily="18" charset="0"/>
              <a:cs typeface="Times New Roman" pitchFamily="18" charset="0"/>
            </a:endParaRPr>
          </a:p>
        </p:txBody>
      </p:sp>
      <p:sp>
        <p:nvSpPr>
          <p:cNvPr id="31" name="TextBox 30"/>
          <p:cNvSpPr txBox="1"/>
          <p:nvPr/>
        </p:nvSpPr>
        <p:spPr>
          <a:xfrm>
            <a:off x="6643702" y="4929198"/>
            <a:ext cx="2269427" cy="430887"/>
          </a:xfrm>
          <a:prstGeom prst="rect">
            <a:avLst/>
          </a:prstGeom>
          <a:noFill/>
        </p:spPr>
        <p:txBody>
          <a:bodyPr wrap="square" rtlCol="0">
            <a:spAutoFit/>
          </a:bodyPr>
          <a:lstStyle/>
          <a:p>
            <a:endParaRPr lang="ru-RU" sz="2200" b="1" dirty="0">
              <a:solidFill>
                <a:srgbClr val="FF0000"/>
              </a:solidFill>
              <a:latin typeface="Times New Roman" pitchFamily="18" charset="0"/>
              <a:cs typeface="Times New Roman" pitchFamily="18" charset="0"/>
            </a:endParaRPr>
          </a:p>
        </p:txBody>
      </p:sp>
      <p:sp>
        <p:nvSpPr>
          <p:cNvPr id="32" name="TextBox 31"/>
          <p:cNvSpPr txBox="1"/>
          <p:nvPr/>
        </p:nvSpPr>
        <p:spPr>
          <a:xfrm>
            <a:off x="160310" y="5286388"/>
            <a:ext cx="4125938" cy="461665"/>
          </a:xfrm>
          <a:prstGeom prst="rect">
            <a:avLst/>
          </a:prstGeom>
          <a:noFill/>
        </p:spPr>
        <p:txBody>
          <a:bodyPr wrap="square" rtlCol="0">
            <a:spAutoFit/>
          </a:bodyPr>
          <a:lstStyle/>
          <a:p>
            <a:pPr lvl="0"/>
            <a:r>
              <a:rPr lang="ru-RU" sz="2400" b="1" dirty="0">
                <a:solidFill>
                  <a:srgbClr val="279935"/>
                </a:solidFill>
                <a:latin typeface="Times New Roman" pitchFamily="18" charset="0"/>
                <a:cs typeface="Times New Roman" pitchFamily="18" charset="0"/>
              </a:rPr>
              <a:t> </a:t>
            </a:r>
          </a:p>
        </p:txBody>
      </p:sp>
      <p:sp>
        <p:nvSpPr>
          <p:cNvPr id="33" name="TextBox 32"/>
          <p:cNvSpPr txBox="1"/>
          <p:nvPr/>
        </p:nvSpPr>
        <p:spPr>
          <a:xfrm>
            <a:off x="6643702" y="5500702"/>
            <a:ext cx="2254599" cy="430887"/>
          </a:xfrm>
          <a:prstGeom prst="rect">
            <a:avLst/>
          </a:prstGeom>
          <a:noFill/>
        </p:spPr>
        <p:txBody>
          <a:bodyPr wrap="square" rtlCol="0">
            <a:spAutoFit/>
          </a:bodyPr>
          <a:lstStyle/>
          <a:p>
            <a:endParaRPr lang="ru-RU" sz="2200" b="1" dirty="0">
              <a:solidFill>
                <a:srgbClr val="FF0000"/>
              </a:solidFill>
              <a:latin typeface="Times New Roman" pitchFamily="18" charset="0"/>
              <a:cs typeface="Times New Roman" pitchFamily="18" charset="0"/>
            </a:endParaRPr>
          </a:p>
        </p:txBody>
      </p:sp>
      <p:sp>
        <p:nvSpPr>
          <p:cNvPr id="34" name="TextBox 33"/>
          <p:cNvSpPr txBox="1"/>
          <p:nvPr/>
        </p:nvSpPr>
        <p:spPr>
          <a:xfrm>
            <a:off x="6786579" y="6023807"/>
            <a:ext cx="1928826" cy="430887"/>
          </a:xfrm>
          <a:prstGeom prst="rect">
            <a:avLst/>
          </a:prstGeom>
          <a:noFill/>
        </p:spPr>
        <p:txBody>
          <a:bodyPr wrap="square" rtlCol="0">
            <a:spAutoFit/>
          </a:bodyPr>
          <a:lstStyle/>
          <a:p>
            <a:endParaRPr lang="ru-RU" sz="2200" b="1" dirty="0">
              <a:solidFill>
                <a:srgbClr val="FF0000"/>
              </a:solidFill>
              <a:latin typeface="Times New Roman" pitchFamily="18" charset="0"/>
              <a:cs typeface="Times New Roman" pitchFamily="18" charset="0"/>
            </a:endParaRPr>
          </a:p>
        </p:txBody>
      </p:sp>
      <p:sp>
        <p:nvSpPr>
          <p:cNvPr id="22" name="Прямоугольник 21"/>
          <p:cNvSpPr/>
          <p:nvPr/>
        </p:nvSpPr>
        <p:spPr>
          <a:xfrm>
            <a:off x="214282" y="214290"/>
            <a:ext cx="8786874" cy="1508105"/>
          </a:xfrm>
          <a:prstGeom prst="rect">
            <a:avLst/>
          </a:prstGeom>
        </p:spPr>
        <p:txBody>
          <a:bodyPr wrap="square">
            <a:spAutoFit/>
          </a:bodyPr>
          <a:lstStyle/>
          <a:p>
            <a:r>
              <a:rPr lang="ru-RU" sz="3600" b="1" dirty="0">
                <a:solidFill>
                  <a:srgbClr val="008A3E"/>
                </a:solidFill>
                <a:latin typeface="Times New Roman" pitchFamily="18" charset="0"/>
                <a:cs typeface="Times New Roman" pitchFamily="18" charset="0"/>
              </a:rPr>
              <a:t>«Похожие слова»</a:t>
            </a:r>
          </a:p>
          <a:p>
            <a:endParaRPr lang="ru-RU" sz="800" b="1" dirty="0">
              <a:solidFill>
                <a:srgbClr val="008A3E"/>
              </a:solidFill>
              <a:latin typeface="Times New Roman" pitchFamily="18" charset="0"/>
              <a:cs typeface="Times New Roman" pitchFamily="18" charset="0"/>
            </a:endParaRPr>
          </a:p>
          <a:p>
            <a:r>
              <a:rPr lang="ru-RU" sz="2400" b="1" dirty="0">
                <a:latin typeface="Times New Roman" pitchFamily="18" charset="0"/>
                <a:cs typeface="Times New Roman" pitchFamily="18" charset="0"/>
              </a:rPr>
              <a:t>Подобрать существительные к прилагательному по ассоциации</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nodePh="1">
                                  <p:stCondLst>
                                    <p:cond delay="0"/>
                                  </p:stCondLst>
                                  <p:endCondLst>
                                    <p:cond evt="begin" delay="0">
                                      <p:tn val="41"/>
                                    </p:cond>
                                  </p:end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nodePh="1">
                                  <p:stCondLst>
                                    <p:cond delay="0"/>
                                  </p:stCondLst>
                                  <p:endCondLst>
                                    <p:cond evt="begin" delay="0">
                                      <p:tn val="45"/>
                                    </p:cond>
                                  </p:endCondLst>
                                  <p:childTnLst>
                                    <p:set>
                                      <p:cBhvr>
                                        <p:cTn id="46" dur="1" fill="hold">
                                          <p:stCondLst>
                                            <p:cond delay="0"/>
                                          </p:stCondLst>
                                        </p:cTn>
                                        <p:tgtEl>
                                          <p:spTgt spid="3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nodePh="1">
                                  <p:stCondLst>
                                    <p:cond delay="0"/>
                                  </p:stCondLst>
                                  <p:endCondLst>
                                    <p:cond evt="begin" delay="0">
                                      <p:tn val="49"/>
                                    </p:cond>
                                  </p:endCondLst>
                                  <p:childTnLst>
                                    <p:set>
                                      <p:cBhvr>
                                        <p:cTn id="50" dur="1" fill="hold">
                                          <p:stCondLst>
                                            <p:cond delay="0"/>
                                          </p:stCondLst>
                                        </p:cTn>
                                        <p:tgtEl>
                                          <p:spTgt spid="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nodePh="1">
                                  <p:stCondLst>
                                    <p:cond delay="0"/>
                                  </p:stCondLst>
                                  <p:endCondLst>
                                    <p:cond evt="begin" delay="0">
                                      <p:tn val="57"/>
                                    </p:cond>
                                  </p:endCondLst>
                                  <p:childTnLst>
                                    <p:set>
                                      <p:cBhvr>
                                        <p:cTn id="58" dur="1" fill="hold">
                                          <p:stCondLst>
                                            <p:cond delay="0"/>
                                          </p:stCondLst>
                                        </p:cTn>
                                        <p:tgtEl>
                                          <p:spTgt spid="33"/>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nodePh="1">
                                  <p:stCondLst>
                                    <p:cond delay="0"/>
                                  </p:stCondLst>
                                  <p:endCondLst>
                                    <p:cond evt="begin" delay="0">
                                      <p:tn val="65"/>
                                    </p:cond>
                                  </p:endCondLst>
                                  <p:childTnLst>
                                    <p:set>
                                      <p:cBhvr>
                                        <p:cTn id="6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p:bldP spid="16" grpId="0"/>
      <p:bldP spid="17" grpId="0"/>
      <p:bldP spid="18" grpId="0"/>
      <p:bldP spid="19" grpId="0"/>
      <p:bldP spid="20" grpId="0"/>
      <p:bldP spid="21" grpId="0"/>
      <p:bldP spid="27" grpId="0"/>
      <p:bldP spid="28" grpId="0"/>
      <p:bldP spid="29" grpId="0"/>
      <p:bldP spid="30" grpId="0"/>
      <p:bldP spid="31" grpId="0"/>
      <p:bldP spid="32" grpId="0"/>
      <p:bldP spid="33" grpId="0"/>
      <p:bldP spid="3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4" name="TextBox 3"/>
          <p:cNvSpPr txBox="1"/>
          <p:nvPr/>
        </p:nvSpPr>
        <p:spPr>
          <a:xfrm>
            <a:off x="142844" y="357166"/>
            <a:ext cx="8786874" cy="5940088"/>
          </a:xfrm>
          <a:prstGeom prst="rect">
            <a:avLst/>
          </a:prstGeom>
          <a:noFill/>
        </p:spPr>
        <p:txBody>
          <a:bodyPr wrap="square" rtlCol="0">
            <a:spAutoFit/>
          </a:bodyPr>
          <a:lstStyle/>
          <a:p>
            <a:r>
              <a:rPr lang="ru-RU" sz="2000" b="1" i="1" dirty="0">
                <a:latin typeface="Times New Roman" pitchFamily="18" charset="0"/>
                <a:cs typeface="Times New Roman" pitchFamily="18" charset="0"/>
              </a:rPr>
              <a:t>ВЫВОД: </a:t>
            </a:r>
          </a:p>
          <a:p>
            <a:r>
              <a:rPr lang="ru-RU" sz="2000" dirty="0">
                <a:latin typeface="Times New Roman" pitchFamily="18" charset="0"/>
                <a:cs typeface="Times New Roman" pitchFamily="18" charset="0"/>
              </a:rPr>
              <a:t>Доктор педагогических наук С.И. </a:t>
            </a:r>
            <a:r>
              <a:rPr lang="ru-RU" sz="2000" dirty="0" err="1">
                <a:latin typeface="Times New Roman" pitchFamily="18" charset="0"/>
                <a:cs typeface="Times New Roman" pitchFamily="18" charset="0"/>
              </a:rPr>
              <a:t>Поздеева</a:t>
            </a:r>
            <a:r>
              <a:rPr lang="ru-RU" sz="2000" dirty="0">
                <a:latin typeface="Times New Roman" pitchFamily="18" charset="0"/>
                <a:cs typeface="Times New Roman" pitchFamily="18" charset="0"/>
              </a:rPr>
              <a:t>  отмечает, что «при организации любой образовательной ситуации, любого занятия в дошкольном образовательном учреждении педагогу важно:</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 продумывать организацию разных способов взросло-детской и детской совместности,</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 видеть ресурсы разных этапов  деятельности для развития коммуникативной компетентности детей».</a:t>
            </a:r>
          </a:p>
          <a:p>
            <a:r>
              <a:rPr lang="ru-RU" sz="2000" dirty="0">
                <a:latin typeface="Times New Roman" pitchFamily="18" charset="0"/>
                <a:cs typeface="Times New Roman" pitchFamily="18" charset="0"/>
              </a:rPr>
              <a:t>Различные формы работы  педагога с детьми в плане развития, формирования коммуникативной компетентности принесут желаемый результат только в том случае если:</a:t>
            </a:r>
          </a:p>
          <a:p>
            <a:r>
              <a:rPr lang="ru-RU" sz="2000" dirty="0">
                <a:latin typeface="Times New Roman" pitchFamily="18" charset="0"/>
                <a:cs typeface="Times New Roman" pitchFamily="18" charset="0"/>
              </a:rPr>
              <a:t> - дети совместно со взрослым решают интересную и значимую для них учебно-игровую задачу, выступая помощникам по отношению к кому-то;</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  обогащают, уточняют и активизируют свой лексический запас, выполняя речевые и практические задания;</a:t>
            </a:r>
            <a:br>
              <a:rPr lang="ru-RU" sz="2000" dirty="0">
                <a:latin typeface="Times New Roman" pitchFamily="18" charset="0"/>
                <a:cs typeface="Times New Roman" pitchFamily="18" charset="0"/>
              </a:rPr>
            </a:br>
            <a:r>
              <a:rPr lang="ru-RU" sz="2000" dirty="0">
                <a:latin typeface="Times New Roman" pitchFamily="18" charset="0"/>
                <a:cs typeface="Times New Roman" pitchFamily="18" charset="0"/>
              </a:rPr>
              <a:t>-  педагог выступает не жёстким руководителем, а организатором совместной образовательной деятельности, не афишируя своё коммуникативное превосходство, а сопровождает и помогает ребёнку стать активным коммуникатором.</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4" name="TextBox 3"/>
          <p:cNvSpPr txBox="1"/>
          <p:nvPr/>
        </p:nvSpPr>
        <p:spPr>
          <a:xfrm rot="10800000" flipV="1">
            <a:off x="214282" y="958225"/>
            <a:ext cx="8572560" cy="5509200"/>
          </a:xfrm>
          <a:prstGeom prst="rect">
            <a:avLst/>
          </a:prstGeom>
          <a:noFill/>
        </p:spPr>
        <p:txBody>
          <a:bodyPr wrap="square" rtlCol="0">
            <a:spAutoFit/>
          </a:bodyPr>
          <a:lstStyle/>
          <a:p>
            <a:endParaRPr lang="ru-RU" sz="4400" b="1" dirty="0">
              <a:solidFill>
                <a:srgbClr val="279935"/>
              </a:solidFill>
              <a:latin typeface="Times New Roman" pitchFamily="18" charset="0"/>
              <a:cs typeface="Times New Roman" pitchFamily="18" charset="0"/>
            </a:endParaRPr>
          </a:p>
          <a:p>
            <a:endParaRPr lang="ru-RU" sz="4400" b="1" dirty="0">
              <a:solidFill>
                <a:srgbClr val="279935"/>
              </a:solidFill>
              <a:latin typeface="Times New Roman" pitchFamily="18" charset="0"/>
              <a:cs typeface="Times New Roman" pitchFamily="18" charset="0"/>
            </a:endParaRPr>
          </a:p>
          <a:p>
            <a:endParaRPr lang="ru-RU" sz="4400" b="1" dirty="0">
              <a:solidFill>
                <a:srgbClr val="279935"/>
              </a:solidFill>
              <a:latin typeface="Times New Roman" pitchFamily="18" charset="0"/>
              <a:cs typeface="Times New Roman" pitchFamily="18" charset="0"/>
            </a:endParaRPr>
          </a:p>
          <a:p>
            <a:endParaRPr lang="ru-RU" sz="4400" b="1" dirty="0">
              <a:solidFill>
                <a:srgbClr val="279935"/>
              </a:solidFill>
              <a:latin typeface="Times New Roman" pitchFamily="18" charset="0"/>
              <a:cs typeface="Times New Roman" pitchFamily="18" charset="0"/>
            </a:endParaRPr>
          </a:p>
          <a:p>
            <a:endParaRPr lang="ru-RU" sz="4400" b="1" dirty="0">
              <a:solidFill>
                <a:srgbClr val="279935"/>
              </a:solidFill>
              <a:latin typeface="Times New Roman" pitchFamily="18" charset="0"/>
              <a:cs typeface="Times New Roman" pitchFamily="18" charset="0"/>
            </a:endParaRPr>
          </a:p>
          <a:p>
            <a:endParaRPr lang="ru-RU" sz="4400" b="1" dirty="0">
              <a:solidFill>
                <a:srgbClr val="279935"/>
              </a:solidFill>
              <a:latin typeface="Times New Roman" pitchFamily="18" charset="0"/>
              <a:cs typeface="Times New Roman" pitchFamily="18" charset="0"/>
            </a:endParaRPr>
          </a:p>
          <a:p>
            <a:endParaRPr lang="ru-RU" sz="4400" b="1" dirty="0">
              <a:solidFill>
                <a:srgbClr val="279935"/>
              </a:solidFill>
              <a:latin typeface="Times New Roman" pitchFamily="18" charset="0"/>
              <a:cs typeface="Times New Roman" pitchFamily="18" charset="0"/>
            </a:endParaRPr>
          </a:p>
          <a:p>
            <a:endParaRPr lang="ru-RU" sz="4400" b="1" dirty="0">
              <a:solidFill>
                <a:srgbClr val="279935"/>
              </a:solidFill>
              <a:latin typeface="Times New Roman" pitchFamily="18" charset="0"/>
              <a:cs typeface="Times New Roman" pitchFamily="18" charset="0"/>
            </a:endParaRPr>
          </a:p>
        </p:txBody>
      </p:sp>
      <p:pic>
        <p:nvPicPr>
          <p:cNvPr id="1035" name="Picture 11" descr="C:\Documents and Settings\Пользователь\Рабочий стол\ЦВЕТ.png"/>
          <p:cNvPicPr>
            <a:picLocks noChangeAspect="1" noChangeArrowheads="1"/>
          </p:cNvPicPr>
          <p:nvPr/>
        </p:nvPicPr>
        <p:blipFill>
          <a:blip r:embed="rId3"/>
          <a:srcRect/>
          <a:stretch>
            <a:fillRect/>
          </a:stretch>
        </p:blipFill>
        <p:spPr bwMode="auto">
          <a:xfrm>
            <a:off x="2571736" y="571480"/>
            <a:ext cx="4188007" cy="3960180"/>
          </a:xfrm>
          <a:prstGeom prst="rect">
            <a:avLst/>
          </a:prstGeom>
          <a:noFill/>
        </p:spPr>
      </p:pic>
      <p:sp>
        <p:nvSpPr>
          <p:cNvPr id="16" name="TextBox 15"/>
          <p:cNvSpPr txBox="1"/>
          <p:nvPr/>
        </p:nvSpPr>
        <p:spPr>
          <a:xfrm>
            <a:off x="357158" y="4857760"/>
            <a:ext cx="8572560" cy="769441"/>
          </a:xfrm>
          <a:prstGeom prst="rect">
            <a:avLst/>
          </a:prstGeom>
          <a:noFill/>
        </p:spPr>
        <p:txBody>
          <a:bodyPr wrap="square" rtlCol="0">
            <a:spAutoFit/>
          </a:bodyPr>
          <a:lstStyle/>
          <a:p>
            <a:pPr algn="ctr"/>
            <a:r>
              <a:rPr lang="ru-RU" sz="4400" b="1" dirty="0">
                <a:solidFill>
                  <a:srgbClr val="008A3E"/>
                </a:solidFill>
                <a:latin typeface="Times New Roman" pitchFamily="18" charset="0"/>
                <a:cs typeface="Times New Roman" pitchFamily="18" charset="0"/>
              </a:rPr>
              <a:t>СПАСИБО ЗА ВНИМАНИЕ!</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4" name="TextBox 3"/>
          <p:cNvSpPr txBox="1"/>
          <p:nvPr/>
        </p:nvSpPr>
        <p:spPr>
          <a:xfrm>
            <a:off x="285720" y="785794"/>
            <a:ext cx="8643998" cy="1446550"/>
          </a:xfrm>
          <a:prstGeom prst="rect">
            <a:avLst/>
          </a:prstGeom>
          <a:noFill/>
        </p:spPr>
        <p:txBody>
          <a:bodyPr wrap="square" rtlCol="0">
            <a:spAutoFit/>
          </a:bodyPr>
          <a:lstStyle/>
          <a:p>
            <a:r>
              <a:rPr lang="ru-RU" sz="2800" b="1" dirty="0">
                <a:latin typeface="Times New Roman" pitchFamily="18" charset="0"/>
                <a:cs typeface="Times New Roman" pitchFamily="18" charset="0"/>
              </a:rPr>
              <a:t>Цель: </a:t>
            </a:r>
            <a:r>
              <a:rPr lang="ru-RU" sz="2000" b="1" dirty="0">
                <a:latin typeface="Times New Roman" pitchFamily="18" charset="0"/>
                <a:cs typeface="Times New Roman" pitchFamily="18" charset="0"/>
              </a:rPr>
              <a:t>формирование педагогической компетентности педагогов; развитие коммуникативных качеств педагогов, умения работать в коллективе; уточнение знаний и умений педагогов по проблеме речевого развития детей.  </a:t>
            </a:r>
            <a:r>
              <a:rPr lang="ru-RU" sz="1600" dirty="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
        <p:nvSpPr>
          <p:cNvPr id="5" name="TextBox 4"/>
          <p:cNvSpPr txBox="1"/>
          <p:nvPr/>
        </p:nvSpPr>
        <p:spPr>
          <a:xfrm>
            <a:off x="357158" y="2071678"/>
            <a:ext cx="8286808" cy="3724096"/>
          </a:xfrm>
          <a:prstGeom prst="rect">
            <a:avLst/>
          </a:prstGeom>
          <a:noFill/>
        </p:spPr>
        <p:txBody>
          <a:bodyPr wrap="square" rtlCol="0">
            <a:spAutoFit/>
          </a:bodyPr>
          <a:lstStyle/>
          <a:p>
            <a:endParaRPr lang="ru-RU" sz="2800" b="1" dirty="0">
              <a:latin typeface="Times New Roman" pitchFamily="18" charset="0"/>
              <a:cs typeface="Times New Roman" pitchFamily="18" charset="0"/>
            </a:endParaRPr>
          </a:p>
          <a:p>
            <a:r>
              <a:rPr lang="ru-RU" sz="2800" b="1" dirty="0">
                <a:latin typeface="Times New Roman" pitchFamily="18" charset="0"/>
                <a:cs typeface="Times New Roman" pitchFamily="18" charset="0"/>
              </a:rPr>
              <a:t>Задачи:</a:t>
            </a:r>
          </a:p>
          <a:p>
            <a:pPr algn="just">
              <a:buFont typeface="Wingdings" pitchFamily="2" charset="2"/>
              <a:buChar char="q"/>
            </a:pPr>
            <a:r>
              <a:rPr lang="ru-RU" sz="2000" dirty="0">
                <a:latin typeface="Times New Roman" pitchFamily="18" charset="0"/>
                <a:cs typeface="Times New Roman" pitchFamily="18" charset="0"/>
              </a:rPr>
              <a:t>Активизировать знания педагогов о методах, приемах и средствах развития речи дошкольников.</a:t>
            </a:r>
          </a:p>
          <a:p>
            <a:pPr algn="just"/>
            <a:endParaRPr lang="ru-RU" sz="2000" dirty="0">
              <a:latin typeface="Times New Roman" pitchFamily="18" charset="0"/>
              <a:cs typeface="Times New Roman" pitchFamily="18" charset="0"/>
            </a:endParaRPr>
          </a:p>
          <a:p>
            <a:pPr algn="just">
              <a:buFont typeface="Wingdings" pitchFamily="2" charset="2"/>
              <a:buChar char="q"/>
            </a:pPr>
            <a:r>
              <a:rPr lang="ru-RU" sz="2000" dirty="0">
                <a:latin typeface="Times New Roman" pitchFamily="18" charset="0"/>
                <a:cs typeface="Times New Roman" pitchFamily="18" charset="0"/>
              </a:rPr>
              <a:t>Повысить у воспитателей компетентность в области развития речи   дошкольников.</a:t>
            </a:r>
          </a:p>
          <a:p>
            <a:pPr algn="just"/>
            <a:endParaRPr lang="ru-RU" sz="2000" dirty="0">
              <a:latin typeface="Times New Roman" pitchFamily="18" charset="0"/>
              <a:cs typeface="Times New Roman" pitchFamily="18" charset="0"/>
            </a:endParaRPr>
          </a:p>
          <a:p>
            <a:pPr algn="just">
              <a:buFont typeface="Wingdings" pitchFamily="2" charset="2"/>
              <a:buChar char="q"/>
            </a:pPr>
            <a:r>
              <a:rPr lang="ru-RU" sz="2000" dirty="0">
                <a:latin typeface="Times New Roman" pitchFamily="18" charset="0"/>
                <a:cs typeface="Times New Roman" pitchFamily="18" charset="0"/>
              </a:rPr>
              <a:t>Развивать личностные профессиональные качества педагогов.</a:t>
            </a:r>
          </a:p>
          <a:p>
            <a:pPr algn="just">
              <a:buFont typeface="Wingdings" pitchFamily="2" charset="2"/>
              <a:buChar char="q"/>
            </a:pPr>
            <a:endParaRPr lang="ru-RU" sz="2000" dirty="0">
              <a:latin typeface="Times New Roman" pitchFamily="18" charset="0"/>
              <a:cs typeface="Times New Roman" pitchFamily="18" charset="0"/>
            </a:endParaRPr>
          </a:p>
          <a:p>
            <a:pPr algn="just">
              <a:buFont typeface="Wingdings" pitchFamily="2" charset="2"/>
              <a:buChar char="q"/>
            </a:pPr>
            <a:r>
              <a:rPr lang="ru-RU" sz="2000" dirty="0">
                <a:latin typeface="Times New Roman" pitchFamily="18" charset="0"/>
                <a:cs typeface="Times New Roman" pitchFamily="18" charset="0"/>
              </a:rPr>
              <a:t> совершенствовать навыки логического мышления.</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4" name="TextBox 3"/>
          <p:cNvSpPr txBox="1"/>
          <p:nvPr/>
        </p:nvSpPr>
        <p:spPr>
          <a:xfrm>
            <a:off x="0" y="4143379"/>
            <a:ext cx="9144000" cy="2123658"/>
          </a:xfrm>
          <a:prstGeom prst="rect">
            <a:avLst/>
          </a:prstGeom>
          <a:noFill/>
        </p:spPr>
        <p:txBody>
          <a:bodyPr wrap="square" rtlCol="0">
            <a:spAutoFit/>
          </a:bodyPr>
          <a:lstStyle/>
          <a:p>
            <a:pPr algn="ctr"/>
            <a:endParaRPr lang="ru-RU" sz="6600" b="1" i="1" dirty="0">
              <a:solidFill>
                <a:srgbClr val="009900"/>
              </a:solidFill>
              <a:latin typeface="Times New Roman" pitchFamily="18" charset="0"/>
              <a:cs typeface="Times New Roman" pitchFamily="18" charset="0"/>
            </a:endParaRPr>
          </a:p>
          <a:p>
            <a:pPr algn="ctr"/>
            <a:endParaRPr lang="ru-RU" sz="6600" b="1" i="1" dirty="0">
              <a:solidFill>
                <a:srgbClr val="009900"/>
              </a:solidFill>
              <a:latin typeface="Times New Roman" pitchFamily="18" charset="0"/>
              <a:cs typeface="Times New Roman" pitchFamily="18" charset="0"/>
            </a:endParaRPr>
          </a:p>
        </p:txBody>
      </p:sp>
      <p:sp>
        <p:nvSpPr>
          <p:cNvPr id="5" name="TextBox 4"/>
          <p:cNvSpPr txBox="1"/>
          <p:nvPr/>
        </p:nvSpPr>
        <p:spPr>
          <a:xfrm>
            <a:off x="357158" y="1285860"/>
            <a:ext cx="3714776" cy="2123658"/>
          </a:xfrm>
          <a:prstGeom prst="rect">
            <a:avLst/>
          </a:prstGeom>
          <a:noFill/>
        </p:spPr>
        <p:txBody>
          <a:bodyPr wrap="square" rtlCol="0">
            <a:spAutoFit/>
          </a:bodyPr>
          <a:lstStyle/>
          <a:p>
            <a:pPr algn="ctr"/>
            <a:r>
              <a:rPr lang="ru-RU" sz="6600" b="1" dirty="0">
                <a:solidFill>
                  <a:srgbClr val="FF0000"/>
                </a:solidFill>
                <a:latin typeface="Times New Roman" pitchFamily="18" charset="0"/>
                <a:cs typeface="Times New Roman" pitchFamily="18" charset="0"/>
              </a:rPr>
              <a:t>Деловая игра</a:t>
            </a:r>
          </a:p>
        </p:txBody>
      </p:sp>
      <p:pic>
        <p:nvPicPr>
          <p:cNvPr id="1028" name="Picture 4" descr="C:\Documents and Settings\Пользователь\Рабочий стол\СОВА 2.png"/>
          <p:cNvPicPr>
            <a:picLocks noChangeAspect="1" noChangeArrowheads="1"/>
          </p:cNvPicPr>
          <p:nvPr/>
        </p:nvPicPr>
        <p:blipFill>
          <a:blip r:embed="rId3"/>
          <a:srcRect r="16503"/>
          <a:stretch>
            <a:fillRect/>
          </a:stretch>
        </p:blipFill>
        <p:spPr bwMode="auto">
          <a:xfrm>
            <a:off x="4500562" y="214290"/>
            <a:ext cx="4071966" cy="3902075"/>
          </a:xfrm>
          <a:prstGeom prst="rect">
            <a:avLst/>
          </a:prstGeom>
          <a:noFill/>
          <a:ln>
            <a:solidFill>
              <a:srgbClr val="FFC000"/>
            </a:solidFill>
          </a:ln>
        </p:spPr>
      </p:pic>
      <p:sp>
        <p:nvSpPr>
          <p:cNvPr id="9" name="TextBox 8"/>
          <p:cNvSpPr txBox="1"/>
          <p:nvPr/>
        </p:nvSpPr>
        <p:spPr>
          <a:xfrm>
            <a:off x="285720" y="4214818"/>
            <a:ext cx="8572560" cy="1107996"/>
          </a:xfrm>
          <a:prstGeom prst="rect">
            <a:avLst/>
          </a:prstGeom>
          <a:noFill/>
        </p:spPr>
        <p:txBody>
          <a:bodyPr wrap="square" rtlCol="0">
            <a:spAutoFit/>
          </a:bodyPr>
          <a:lstStyle/>
          <a:p>
            <a:pPr algn="ctr"/>
            <a:r>
              <a:rPr lang="ru-RU" sz="6600" b="1" i="1" dirty="0">
                <a:solidFill>
                  <a:srgbClr val="009900"/>
                </a:solidFill>
                <a:latin typeface="Times New Roman" pitchFamily="18" charset="0"/>
                <a:cs typeface="Times New Roman" pitchFamily="18" charset="0"/>
              </a:rPr>
              <a:t>«ЗНАТОКИ    РЕЧИ»</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1A942F-677C-44DE-9FF6-12FAB402D8BE}"/>
              </a:ext>
            </a:extLst>
          </p:cNvPr>
          <p:cNvSpPr>
            <a:spLocks noGrp="1"/>
          </p:cNvSpPr>
          <p:nvPr>
            <p:ph type="title"/>
          </p:nvPr>
        </p:nvSpPr>
        <p:spPr/>
        <p:txBody>
          <a:bodyPr/>
          <a:lstStyle/>
          <a:p>
            <a:endParaRPr lang="ru-RU"/>
          </a:p>
        </p:txBody>
      </p:sp>
      <p:pic>
        <p:nvPicPr>
          <p:cNvPr id="3" name="Picture 2" descr="C:\Documents and Settings\Пользователь\Рабочий стол\фон3.jpg">
            <a:extLst>
              <a:ext uri="{FF2B5EF4-FFF2-40B4-BE49-F238E27FC236}">
                <a16:creationId xmlns:a16="http://schemas.microsoft.com/office/drawing/2014/main" id="{823833D7-E90C-4C0B-99DA-E755B32F46B1}"/>
              </a:ext>
            </a:extLst>
          </p:cNvPr>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Прямоугольник 3">
            <a:extLst>
              <a:ext uri="{FF2B5EF4-FFF2-40B4-BE49-F238E27FC236}">
                <a16:creationId xmlns:a16="http://schemas.microsoft.com/office/drawing/2014/main" id="{9DDCE7E4-7183-4166-AB67-1A9A3E25E41C}"/>
              </a:ext>
            </a:extLst>
          </p:cNvPr>
          <p:cNvSpPr/>
          <p:nvPr/>
        </p:nvSpPr>
        <p:spPr>
          <a:xfrm>
            <a:off x="3645754" y="274638"/>
            <a:ext cx="1852495" cy="523220"/>
          </a:xfrm>
          <a:prstGeom prst="rect">
            <a:avLst/>
          </a:prstGeom>
        </p:spPr>
        <p:txBody>
          <a:bodyPr wrap="none">
            <a:spAutoFit/>
          </a:bodyPr>
          <a:lstStyle/>
          <a:p>
            <a:pPr algn="ctr"/>
            <a:r>
              <a:rPr lang="ru-RU" sz="2800" b="1" dirty="0">
                <a:solidFill>
                  <a:srgbClr val="FF0000"/>
                </a:solidFill>
                <a:latin typeface="Times New Roman" pitchFamily="18" charset="0"/>
                <a:cs typeface="Times New Roman" pitchFamily="18" charset="0"/>
              </a:rPr>
              <a:t>Разминка </a:t>
            </a:r>
          </a:p>
        </p:txBody>
      </p:sp>
      <p:sp>
        <p:nvSpPr>
          <p:cNvPr id="5" name="Прямоугольник 4">
            <a:extLst>
              <a:ext uri="{FF2B5EF4-FFF2-40B4-BE49-F238E27FC236}">
                <a16:creationId xmlns:a16="http://schemas.microsoft.com/office/drawing/2014/main" id="{19757FF7-4CF3-4CFF-BBBD-1905636E85CA}"/>
              </a:ext>
            </a:extLst>
          </p:cNvPr>
          <p:cNvSpPr/>
          <p:nvPr/>
        </p:nvSpPr>
        <p:spPr>
          <a:xfrm>
            <a:off x="0" y="807489"/>
            <a:ext cx="6804248" cy="1133965"/>
          </a:xfrm>
          <a:prstGeom prst="rect">
            <a:avLst/>
          </a:prstGeom>
        </p:spPr>
        <p:txBody>
          <a:bodyPr wrap="square">
            <a:spAutoFit/>
          </a:bodyPr>
          <a:lstStyle/>
          <a:p>
            <a:pPr indent="450215">
              <a:lnSpc>
                <a:spcPct val="150000"/>
              </a:lnSpc>
              <a:spcAft>
                <a:spcPts val="0"/>
              </a:spcAft>
            </a:pPr>
            <a:r>
              <a:rPr lang="ru-RU" sz="2400" b="1" dirty="0">
                <a:latin typeface="Times New Roman" panose="02020603050405020304" pitchFamily="18" charset="0"/>
                <a:ea typeface="Calibri" panose="020F0502020204030204" pitchFamily="34" charset="0"/>
                <a:cs typeface="Times New Roman" panose="02020603050405020304" pitchFamily="18" charset="0"/>
              </a:rPr>
              <a:t>К какому виду творчества это относится?</a:t>
            </a:r>
          </a:p>
          <a:p>
            <a:pPr indent="450215">
              <a:lnSpc>
                <a:spcPct val="150000"/>
              </a:lnSpc>
              <a:spcAft>
                <a:spcPts val="0"/>
              </a:spcAft>
            </a:pPr>
            <a:r>
              <a:rPr lang="ru-RU" sz="2400" dirty="0">
                <a:latin typeface="Times New Roman" panose="02020603050405020304" pitchFamily="18" charset="0"/>
                <a:cs typeface="Times New Roman" panose="02020603050405020304" pitchFamily="18" charset="0"/>
              </a:rPr>
              <a:t>« Как аукнется, так и откликнется»</a:t>
            </a:r>
            <a:endParaRPr lang="ru-RU" sz="28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007B408F-2A13-4EFC-B0A5-DACEC471E168}"/>
              </a:ext>
            </a:extLst>
          </p:cNvPr>
          <p:cNvSpPr/>
          <p:nvPr/>
        </p:nvSpPr>
        <p:spPr>
          <a:xfrm>
            <a:off x="6771920" y="1488538"/>
            <a:ext cx="1853713" cy="461665"/>
          </a:xfrm>
          <a:prstGeom prst="rect">
            <a:avLst/>
          </a:prstGeom>
        </p:spPr>
        <p:txBody>
          <a:bodyPr wrap="none">
            <a:spAutoFit/>
          </a:bodyPr>
          <a:lstStyle/>
          <a:p>
            <a:r>
              <a:rPr lang="ru-RU" sz="2400" b="1" dirty="0">
                <a:latin typeface="Times New Roman" panose="02020603050405020304" pitchFamily="18" charset="0"/>
                <a:cs typeface="Times New Roman" panose="02020603050405020304" pitchFamily="18" charset="0"/>
              </a:rPr>
              <a:t>(пословица)</a:t>
            </a:r>
            <a:endParaRPr lang="ru-RU" sz="2400" b="1" dirty="0"/>
          </a:p>
        </p:txBody>
      </p:sp>
      <p:sp>
        <p:nvSpPr>
          <p:cNvPr id="7" name="Прямоугольник 6">
            <a:extLst>
              <a:ext uri="{FF2B5EF4-FFF2-40B4-BE49-F238E27FC236}">
                <a16:creationId xmlns:a16="http://schemas.microsoft.com/office/drawing/2014/main" id="{CA8F3913-00FD-4664-934F-975BF4B725A8}"/>
              </a:ext>
            </a:extLst>
          </p:cNvPr>
          <p:cNvSpPr/>
          <p:nvPr/>
        </p:nvSpPr>
        <p:spPr>
          <a:xfrm>
            <a:off x="457200" y="2161301"/>
            <a:ext cx="4834880" cy="587148"/>
          </a:xfrm>
          <a:prstGeom prst="rect">
            <a:avLst/>
          </a:prstGeom>
        </p:spPr>
        <p:txBody>
          <a:bodyPr wrap="square">
            <a:spAutoFit/>
          </a:bodyPr>
          <a:lstStyle/>
          <a:p>
            <a:pPr lvl="0" algn="just">
              <a:lnSpc>
                <a:spcPct val="150000"/>
              </a:lnSpc>
              <a:spcAft>
                <a:spcPts val="0"/>
              </a:spcAft>
            </a:pPr>
            <a:r>
              <a:rPr lang="ru-RU" sz="2400" dirty="0">
                <a:latin typeface="Times New Roman" panose="02020603050405020304" pitchFamily="18" charset="0"/>
                <a:ea typeface="Calibri" panose="020F0502020204030204" pitchFamily="34" charset="0"/>
                <a:cs typeface="Times New Roman" panose="02020603050405020304" pitchFamily="18" charset="0"/>
              </a:rPr>
              <a:t>«На дворе трава – на траве дрова»</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Прямоугольник 7">
            <a:extLst>
              <a:ext uri="{FF2B5EF4-FFF2-40B4-BE49-F238E27FC236}">
                <a16:creationId xmlns:a16="http://schemas.microsoft.com/office/drawing/2014/main" id="{D8522468-75E4-4108-B5B8-738E819E3072}"/>
              </a:ext>
            </a:extLst>
          </p:cNvPr>
          <p:cNvSpPr/>
          <p:nvPr/>
        </p:nvSpPr>
        <p:spPr>
          <a:xfrm>
            <a:off x="6668880" y="2360562"/>
            <a:ext cx="2274405" cy="461665"/>
          </a:xfrm>
          <a:prstGeom prst="rect">
            <a:avLst/>
          </a:prstGeom>
        </p:spPr>
        <p:txBody>
          <a:bodyPr wrap="none">
            <a:spAutoFit/>
          </a:bodyPr>
          <a:lstStyle/>
          <a:p>
            <a:r>
              <a:rPr lang="ru-RU" sz="2400" b="1" dirty="0">
                <a:latin typeface="Times New Roman" panose="02020603050405020304" pitchFamily="18" charset="0"/>
                <a:ea typeface="Calibri" panose="020F0502020204030204" pitchFamily="34" charset="0"/>
              </a:rPr>
              <a:t>(скороговорка)</a:t>
            </a:r>
            <a:endParaRPr lang="ru-RU" sz="2400" b="1" dirty="0"/>
          </a:p>
        </p:txBody>
      </p:sp>
      <p:sp>
        <p:nvSpPr>
          <p:cNvPr id="9" name="Прямоугольник 8">
            <a:extLst>
              <a:ext uri="{FF2B5EF4-FFF2-40B4-BE49-F238E27FC236}">
                <a16:creationId xmlns:a16="http://schemas.microsoft.com/office/drawing/2014/main" id="{E62FD691-11BC-483D-94F6-66F2E31377FC}"/>
              </a:ext>
            </a:extLst>
          </p:cNvPr>
          <p:cNvSpPr/>
          <p:nvPr/>
        </p:nvSpPr>
        <p:spPr>
          <a:xfrm>
            <a:off x="539552" y="3105835"/>
            <a:ext cx="6318448" cy="830997"/>
          </a:xfrm>
          <a:prstGeom prst="rect">
            <a:avLst/>
          </a:prstGeom>
        </p:spPr>
        <p:txBody>
          <a:bodyPr wrap="square">
            <a:spAutoFit/>
          </a:bodyPr>
          <a:lstStyle/>
          <a:p>
            <a:r>
              <a:rPr lang="ru-RU" sz="2400" dirty="0">
                <a:latin typeface="Times New Roman" panose="02020603050405020304" pitchFamily="18" charset="0"/>
                <a:ea typeface="Calibri" panose="020F0502020204030204" pitchFamily="34" charset="0"/>
              </a:rPr>
              <a:t>«Ехала деревня мимо мужика, вдруг из подворотни лают ворота» </a:t>
            </a:r>
            <a:endParaRPr lang="ru-RU" sz="2400" dirty="0"/>
          </a:p>
        </p:txBody>
      </p:sp>
      <p:sp>
        <p:nvSpPr>
          <p:cNvPr id="10" name="Прямоугольник 9">
            <a:extLst>
              <a:ext uri="{FF2B5EF4-FFF2-40B4-BE49-F238E27FC236}">
                <a16:creationId xmlns:a16="http://schemas.microsoft.com/office/drawing/2014/main" id="{B6599CF4-D7E4-4BB8-A7D1-0627A3F05DB7}"/>
              </a:ext>
            </a:extLst>
          </p:cNvPr>
          <p:cNvSpPr/>
          <p:nvPr/>
        </p:nvSpPr>
        <p:spPr>
          <a:xfrm>
            <a:off x="6698423" y="3334694"/>
            <a:ext cx="1858201" cy="461665"/>
          </a:xfrm>
          <a:prstGeom prst="rect">
            <a:avLst/>
          </a:prstGeom>
        </p:spPr>
        <p:txBody>
          <a:bodyPr wrap="none">
            <a:spAutoFit/>
          </a:bodyPr>
          <a:lstStyle/>
          <a:p>
            <a:r>
              <a:rPr lang="ru-RU" sz="2400" b="1" dirty="0">
                <a:latin typeface="Times New Roman" panose="02020603050405020304" pitchFamily="18" charset="0"/>
                <a:ea typeface="Calibri" panose="020F0502020204030204" pitchFamily="34" charset="0"/>
              </a:rPr>
              <a:t>(небылица.)</a:t>
            </a:r>
            <a:endParaRPr lang="ru-RU" sz="2400" b="1" dirty="0"/>
          </a:p>
        </p:txBody>
      </p:sp>
      <p:sp>
        <p:nvSpPr>
          <p:cNvPr id="11" name="Прямоугольник 10">
            <a:extLst>
              <a:ext uri="{FF2B5EF4-FFF2-40B4-BE49-F238E27FC236}">
                <a16:creationId xmlns:a16="http://schemas.microsoft.com/office/drawing/2014/main" id="{53E3C0AE-823A-4671-BB36-B468E68693FD}"/>
              </a:ext>
            </a:extLst>
          </p:cNvPr>
          <p:cNvSpPr/>
          <p:nvPr/>
        </p:nvSpPr>
        <p:spPr>
          <a:xfrm>
            <a:off x="584816" y="4421457"/>
            <a:ext cx="5427343" cy="830997"/>
          </a:xfrm>
          <a:prstGeom prst="rect">
            <a:avLst/>
          </a:prstGeom>
        </p:spPr>
        <p:txBody>
          <a:bodyPr wrap="square">
            <a:spAutoFit/>
          </a:bodyPr>
          <a:lstStyle/>
          <a:p>
            <a:r>
              <a:rPr lang="ru-RU" sz="2400" dirty="0">
                <a:latin typeface="Times New Roman" panose="02020603050405020304" pitchFamily="18" charset="0"/>
                <a:ea typeface="Calibri" panose="020F0502020204030204" pitchFamily="34" charset="0"/>
              </a:rPr>
              <a:t>«Ваня, Ваня, простота! Купил лошадь без хвоста…» </a:t>
            </a:r>
            <a:endParaRPr lang="ru-RU" sz="2400" dirty="0"/>
          </a:p>
        </p:txBody>
      </p:sp>
      <p:sp>
        <p:nvSpPr>
          <p:cNvPr id="12" name="Прямоугольник 11">
            <a:extLst>
              <a:ext uri="{FF2B5EF4-FFF2-40B4-BE49-F238E27FC236}">
                <a16:creationId xmlns:a16="http://schemas.microsoft.com/office/drawing/2014/main" id="{290A7826-6EA6-413C-B2E8-D7CC7C05AF07}"/>
              </a:ext>
            </a:extLst>
          </p:cNvPr>
          <p:cNvSpPr/>
          <p:nvPr/>
        </p:nvSpPr>
        <p:spPr>
          <a:xfrm>
            <a:off x="6852403" y="4652289"/>
            <a:ext cx="1668342" cy="461665"/>
          </a:xfrm>
          <a:prstGeom prst="rect">
            <a:avLst/>
          </a:prstGeom>
        </p:spPr>
        <p:txBody>
          <a:bodyPr wrap="none">
            <a:spAutoFit/>
          </a:bodyPr>
          <a:lstStyle/>
          <a:p>
            <a:r>
              <a:rPr lang="ru-RU" sz="2400" b="1" dirty="0">
                <a:latin typeface="Times New Roman" panose="02020603050405020304" pitchFamily="18" charset="0"/>
                <a:ea typeface="Calibri" panose="020F0502020204030204" pitchFamily="34" charset="0"/>
              </a:rPr>
              <a:t>( потешка)</a:t>
            </a:r>
            <a:endParaRPr lang="ru-RU" sz="2400" b="1" dirty="0"/>
          </a:p>
        </p:txBody>
      </p:sp>
      <p:sp>
        <p:nvSpPr>
          <p:cNvPr id="13" name="Прямоугольник 12">
            <a:extLst>
              <a:ext uri="{FF2B5EF4-FFF2-40B4-BE49-F238E27FC236}">
                <a16:creationId xmlns:a16="http://schemas.microsoft.com/office/drawing/2014/main" id="{A92F41EB-C644-4E74-8E2E-7E6D7AB33A41}"/>
              </a:ext>
            </a:extLst>
          </p:cNvPr>
          <p:cNvSpPr/>
          <p:nvPr/>
        </p:nvSpPr>
        <p:spPr>
          <a:xfrm>
            <a:off x="323527" y="5544473"/>
            <a:ext cx="5688631" cy="830997"/>
          </a:xfrm>
          <a:prstGeom prst="rect">
            <a:avLst/>
          </a:prstGeom>
        </p:spPr>
        <p:txBody>
          <a:bodyPr wrap="square">
            <a:spAutoFit/>
          </a:bodyPr>
          <a:lstStyle/>
          <a:p>
            <a:pPr lvl="0"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sz="2400" dirty="0">
                <a:latin typeface="Times New Roman" panose="02020603050405020304" pitchFamily="18" charset="0"/>
                <a:ea typeface="Calibri" panose="020F0502020204030204" pitchFamily="34" charset="0"/>
                <a:cs typeface="Times New Roman" panose="02020603050405020304" pitchFamily="18" charset="0"/>
              </a:rPr>
              <a:t>«В некотором царстве, в некотором   государстве…»</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Прямоугольник 13">
            <a:extLst>
              <a:ext uri="{FF2B5EF4-FFF2-40B4-BE49-F238E27FC236}">
                <a16:creationId xmlns:a16="http://schemas.microsoft.com/office/drawing/2014/main" id="{621B4CC6-9689-435C-A851-05A2823B3B9D}"/>
              </a:ext>
            </a:extLst>
          </p:cNvPr>
          <p:cNvSpPr/>
          <p:nvPr/>
        </p:nvSpPr>
        <p:spPr>
          <a:xfrm>
            <a:off x="6804248" y="5801311"/>
            <a:ext cx="1303818" cy="461665"/>
          </a:xfrm>
          <a:prstGeom prst="rect">
            <a:avLst/>
          </a:prstGeom>
        </p:spPr>
        <p:txBody>
          <a:bodyPr wrap="none">
            <a:spAutoFit/>
          </a:bodyPr>
          <a:lstStyle/>
          <a:p>
            <a:r>
              <a:rPr lang="ru-RU" sz="2400" b="1" dirty="0">
                <a:latin typeface="Times New Roman" panose="02020603050405020304" pitchFamily="18" charset="0"/>
                <a:ea typeface="Calibri" panose="020F0502020204030204" pitchFamily="34" charset="0"/>
                <a:cs typeface="Times New Roman" panose="02020603050405020304" pitchFamily="18" charset="0"/>
              </a:rPr>
              <a:t>(сказка)</a:t>
            </a:r>
            <a:endParaRPr lang="ru-RU" sz="2400" b="1" dirty="0"/>
          </a:p>
        </p:txBody>
      </p:sp>
    </p:spTree>
    <p:extLst>
      <p:ext uri="{BB962C8B-B14F-4D97-AF65-F5344CB8AC3E}">
        <p14:creationId xmlns:p14="http://schemas.microsoft.com/office/powerpoint/2010/main" val="151053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1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1000"/>
                                        <p:tgtEl>
                                          <p:spTgt spid="8">
                                            <p:txEl>
                                              <p:pRg st="0" end="0"/>
                                            </p:txEl>
                                          </p:spTgt>
                                        </p:tgtEl>
                                      </p:cBhvr>
                                    </p:animEffect>
                                    <p:anim calcmode="lin" valueType="num">
                                      <p:cBhvr>
                                        <p:cTn id="13"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1000"/>
                                        <p:tgtEl>
                                          <p:spTgt spid="10">
                                            <p:txEl>
                                              <p:pRg st="0" end="0"/>
                                            </p:txEl>
                                          </p:spTgt>
                                        </p:tgtEl>
                                      </p:cBhvr>
                                    </p:animEffect>
                                    <p:anim calcmode="lin" valueType="num">
                                      <p:cBhvr>
                                        <p:cTn id="20"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xEl>
                                              <p:pRg st="0" end="0"/>
                                            </p:txEl>
                                          </p:spTgt>
                                        </p:tgtEl>
                                        <p:attrNameLst>
                                          <p:attrName>style.visibility</p:attrName>
                                        </p:attrNameLst>
                                      </p:cBhvr>
                                      <p:to>
                                        <p:strVal val="visible"/>
                                      </p:to>
                                    </p:set>
                                    <p:animEffect transition="in" filter="fade">
                                      <p:cBhvr>
                                        <p:cTn id="26" dur="1000"/>
                                        <p:tgtEl>
                                          <p:spTgt spid="12">
                                            <p:txEl>
                                              <p:pRg st="0" end="0"/>
                                            </p:txEl>
                                          </p:spTgt>
                                        </p:tgtEl>
                                      </p:cBhvr>
                                    </p:animEffect>
                                    <p:anim calcmode="lin" valueType="num">
                                      <p:cBhvr>
                                        <p:cTn id="27"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4">
                                            <p:txEl>
                                              <p:pRg st="0" end="0"/>
                                            </p:txEl>
                                          </p:spTgt>
                                        </p:tgtEl>
                                        <p:attrNameLst>
                                          <p:attrName>style.visibility</p:attrName>
                                        </p:attrNameLst>
                                      </p:cBhvr>
                                      <p:to>
                                        <p:strVal val="visible"/>
                                      </p:to>
                                    </p:set>
                                    <p:animEffect transition="in" filter="fade">
                                      <p:cBhvr>
                                        <p:cTn id="33" dur="1000"/>
                                        <p:tgtEl>
                                          <p:spTgt spid="14">
                                            <p:txEl>
                                              <p:pRg st="0" end="0"/>
                                            </p:txEl>
                                          </p:spTgt>
                                        </p:tgtEl>
                                      </p:cBhvr>
                                    </p:animEffect>
                                    <p:anim calcmode="lin" valueType="num">
                                      <p:cBhvr>
                                        <p:cTn id="34"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5" name="TextBox 4"/>
          <p:cNvSpPr txBox="1"/>
          <p:nvPr/>
        </p:nvSpPr>
        <p:spPr>
          <a:xfrm>
            <a:off x="1874328" y="315032"/>
            <a:ext cx="4694048" cy="584775"/>
          </a:xfrm>
          <a:prstGeom prst="rect">
            <a:avLst/>
          </a:prstGeom>
          <a:noFill/>
        </p:spPr>
        <p:txBody>
          <a:bodyPr wrap="square" rtlCol="0">
            <a:spAutoFit/>
          </a:bodyPr>
          <a:lstStyle/>
          <a:p>
            <a:pPr algn="ctr"/>
            <a:r>
              <a:rPr lang="ru-RU" sz="3200" b="1" dirty="0">
                <a:solidFill>
                  <a:srgbClr val="FF0000"/>
                </a:solidFill>
                <a:latin typeface="Times New Roman" pitchFamily="18" charset="0"/>
                <a:cs typeface="Times New Roman" pitchFamily="18" charset="0"/>
              </a:rPr>
              <a:t>Разминка </a:t>
            </a:r>
          </a:p>
        </p:txBody>
      </p:sp>
      <p:sp>
        <p:nvSpPr>
          <p:cNvPr id="6" name="Прямоугольник 5">
            <a:extLst>
              <a:ext uri="{FF2B5EF4-FFF2-40B4-BE49-F238E27FC236}">
                <a16:creationId xmlns:a16="http://schemas.microsoft.com/office/drawing/2014/main" id="{22A0ADF2-6ED3-45E4-9115-86581DBE91FC}"/>
              </a:ext>
            </a:extLst>
          </p:cNvPr>
          <p:cNvSpPr/>
          <p:nvPr/>
        </p:nvSpPr>
        <p:spPr>
          <a:xfrm>
            <a:off x="323528" y="978190"/>
            <a:ext cx="4572000" cy="463397"/>
          </a:xfrm>
          <a:prstGeom prst="rect">
            <a:avLst/>
          </a:prstGeom>
        </p:spPr>
        <p:txBody>
          <a:bodyPr>
            <a:spAutoFit/>
          </a:bodyPr>
          <a:lstStyle/>
          <a:p>
            <a:pPr indent="450215" algn="just">
              <a:lnSpc>
                <a:spcPct val="150000"/>
              </a:lnSpc>
              <a:spcAft>
                <a:spcPts val="0"/>
              </a:spcAft>
            </a:pPr>
            <a:r>
              <a:rPr lang="ru-RU" b="1" dirty="0">
                <a:latin typeface="Times New Roman" panose="02020603050405020304" pitchFamily="18" charset="0"/>
                <a:ea typeface="Calibri" panose="020F0502020204030204" pitchFamily="34" charset="0"/>
                <a:cs typeface="Times New Roman" panose="02020603050405020304" pitchFamily="18" charset="0"/>
              </a:rPr>
              <a:t>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68B7603E-44E5-46AB-BD46-FC0AA9EB4612}"/>
              </a:ext>
            </a:extLst>
          </p:cNvPr>
          <p:cNvSpPr/>
          <p:nvPr/>
        </p:nvSpPr>
        <p:spPr>
          <a:xfrm>
            <a:off x="323528" y="1063312"/>
            <a:ext cx="4572000" cy="1323439"/>
          </a:xfrm>
          <a:prstGeom prst="rect">
            <a:avLst/>
          </a:prstGeom>
        </p:spPr>
        <p:txBody>
          <a:bodyPr>
            <a:spAutoFit/>
          </a:bodyPr>
          <a:lstStyle/>
          <a:p>
            <a:pPr lvl="0">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«Ехала машина темным лесом</a:t>
            </a:r>
          </a:p>
          <a:p>
            <a:pPr lvl="0">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За каким-то интерес</a:t>
            </a:r>
          </a:p>
          <a:p>
            <a:pPr lvl="0">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Инте-</a:t>
            </a:r>
            <a:r>
              <a:rPr lang="ru-RU" sz="2000" dirty="0" err="1">
                <a:latin typeface="Times New Roman" panose="02020603050405020304" pitchFamily="18" charset="0"/>
                <a:ea typeface="Calibri" panose="020F0502020204030204" pitchFamily="34" charset="0"/>
                <a:cs typeface="Times New Roman" panose="02020603050405020304" pitchFamily="18" charset="0"/>
              </a:rPr>
              <a:t>инте</a:t>
            </a:r>
            <a:r>
              <a:rPr lang="ru-RU" sz="2000" dirty="0">
                <a:latin typeface="Times New Roman" panose="02020603050405020304" pitchFamily="18" charset="0"/>
                <a:ea typeface="Calibri" panose="020F0502020204030204" pitchFamily="34" charset="0"/>
                <a:cs typeface="Times New Roman" panose="02020603050405020304" pitchFamily="18" charset="0"/>
              </a:rPr>
              <a:t>-интерес,</a:t>
            </a:r>
            <a:endParaRPr lang="ru-RU" dirty="0">
              <a:latin typeface="Calibri" panose="020F0502020204030204" pitchFamily="34" charset="0"/>
              <a:ea typeface="Calibri" panose="020F0502020204030204" pitchFamily="34" charset="0"/>
              <a:cs typeface="Times New Roman" panose="02020603050405020304" pitchFamily="18" charset="0"/>
            </a:endParaRPr>
          </a:p>
          <a:p>
            <a:pPr lvl="0">
              <a:spcAft>
                <a:spcPts val="0"/>
              </a:spcAft>
            </a:pPr>
            <a:r>
              <a:rPr lang="ru-RU" sz="2000" dirty="0">
                <a:latin typeface="Times New Roman" panose="02020603050405020304" pitchFamily="18" charset="0"/>
                <a:ea typeface="Calibri" panose="020F0502020204030204" pitchFamily="34" charset="0"/>
              </a:rPr>
              <a:t> Выходи на букву С»  </a:t>
            </a:r>
            <a:endParaRPr lang="ru-RU" sz="2000" dirty="0"/>
          </a:p>
        </p:txBody>
      </p:sp>
      <p:sp>
        <p:nvSpPr>
          <p:cNvPr id="8" name="Прямоугольник 7">
            <a:extLst>
              <a:ext uri="{FF2B5EF4-FFF2-40B4-BE49-F238E27FC236}">
                <a16:creationId xmlns:a16="http://schemas.microsoft.com/office/drawing/2014/main" id="{4D920197-34B4-431B-AF7E-047E41A99BEE}"/>
              </a:ext>
            </a:extLst>
          </p:cNvPr>
          <p:cNvSpPr/>
          <p:nvPr/>
        </p:nvSpPr>
        <p:spPr>
          <a:xfrm>
            <a:off x="6573964" y="1902327"/>
            <a:ext cx="1431354" cy="400110"/>
          </a:xfrm>
          <a:prstGeom prst="rect">
            <a:avLst/>
          </a:prstGeom>
        </p:spPr>
        <p:txBody>
          <a:bodyPr wrap="none">
            <a:spAutoFit/>
          </a:bodyPr>
          <a:lstStyle/>
          <a:p>
            <a:r>
              <a:rPr lang="ru-RU" sz="2000" b="1" dirty="0">
                <a:latin typeface="Times New Roman" panose="02020603050405020304" pitchFamily="18" charset="0"/>
                <a:ea typeface="Calibri" panose="020F0502020204030204" pitchFamily="34" charset="0"/>
              </a:rPr>
              <a:t>(считалка)</a:t>
            </a:r>
            <a:endParaRPr lang="ru-RU" sz="2000" b="1" dirty="0"/>
          </a:p>
        </p:txBody>
      </p:sp>
      <p:sp>
        <p:nvSpPr>
          <p:cNvPr id="9" name="Прямоугольник 8">
            <a:extLst>
              <a:ext uri="{FF2B5EF4-FFF2-40B4-BE49-F238E27FC236}">
                <a16:creationId xmlns:a16="http://schemas.microsoft.com/office/drawing/2014/main" id="{EF56F8A4-0B07-41B8-A912-929587CC1410}"/>
              </a:ext>
            </a:extLst>
          </p:cNvPr>
          <p:cNvSpPr/>
          <p:nvPr/>
        </p:nvSpPr>
        <p:spPr>
          <a:xfrm>
            <a:off x="270991" y="2744790"/>
            <a:ext cx="4572000" cy="1323439"/>
          </a:xfrm>
          <a:prstGeom prst="rect">
            <a:avLst/>
          </a:prstGeom>
        </p:spPr>
        <p:txBody>
          <a:bodyPr>
            <a:spAutoFit/>
          </a:bodyPr>
          <a:lstStyle/>
          <a:p>
            <a:pPr lvl="0" algn="just">
              <a:spcAft>
                <a:spcPts val="0"/>
              </a:spcAft>
            </a:pPr>
            <a:r>
              <a:rPr lang="ru-RU" sz="2000" dirty="0">
                <a:latin typeface="Times New Roman" panose="02020603050405020304" pitchFamily="18" charset="0"/>
                <a:ea typeface="Times New Roman" panose="02020603050405020304" pitchFamily="18" charset="0"/>
              </a:rPr>
              <a:t>«Расскажу-ка я вам про дела старые,</a:t>
            </a:r>
          </a:p>
          <a:p>
            <a:pPr lvl="0" algn="just">
              <a:spcAft>
                <a:spcPts val="0"/>
              </a:spcAft>
            </a:pPr>
            <a:r>
              <a:rPr lang="ru-RU" sz="2000" dirty="0">
                <a:latin typeface="Times New Roman" panose="02020603050405020304" pitchFamily="18" charset="0"/>
                <a:ea typeface="Times New Roman" panose="02020603050405020304" pitchFamily="18" charset="0"/>
              </a:rPr>
              <a:t>Да про старые, про бывалые,</a:t>
            </a:r>
          </a:p>
          <a:p>
            <a:pPr lvl="0" algn="just">
              <a:spcAft>
                <a:spcPts val="0"/>
              </a:spcAft>
            </a:pPr>
            <a:r>
              <a:rPr lang="ru-RU" sz="2000" dirty="0">
                <a:latin typeface="Times New Roman" panose="02020603050405020304" pitchFamily="18" charset="0"/>
                <a:ea typeface="Times New Roman" panose="02020603050405020304" pitchFamily="18" charset="0"/>
              </a:rPr>
              <a:t>Да про битвы, да про сражения,</a:t>
            </a:r>
          </a:p>
          <a:p>
            <a:pPr lvl="0" algn="just">
              <a:spcAft>
                <a:spcPts val="0"/>
              </a:spcAft>
            </a:pPr>
            <a:r>
              <a:rPr lang="ru-RU" sz="2000" dirty="0">
                <a:latin typeface="Times New Roman" panose="02020603050405020304" pitchFamily="18" charset="0"/>
                <a:ea typeface="Times New Roman" panose="02020603050405020304" pitchFamily="18" charset="0"/>
              </a:rPr>
              <a:t>Да про подвиги богатырские…»</a:t>
            </a:r>
          </a:p>
        </p:txBody>
      </p:sp>
      <p:sp>
        <p:nvSpPr>
          <p:cNvPr id="10" name="Прямоугольник 9">
            <a:extLst>
              <a:ext uri="{FF2B5EF4-FFF2-40B4-BE49-F238E27FC236}">
                <a16:creationId xmlns:a16="http://schemas.microsoft.com/office/drawing/2014/main" id="{04CD5F32-ADD7-4EC7-A3B5-3F8099984F08}"/>
              </a:ext>
            </a:extLst>
          </p:cNvPr>
          <p:cNvSpPr/>
          <p:nvPr/>
        </p:nvSpPr>
        <p:spPr>
          <a:xfrm>
            <a:off x="6587010" y="2924944"/>
            <a:ext cx="1314784" cy="400110"/>
          </a:xfrm>
          <a:prstGeom prst="rect">
            <a:avLst/>
          </a:prstGeom>
        </p:spPr>
        <p:txBody>
          <a:bodyPr wrap="none">
            <a:spAutoFit/>
          </a:bodyPr>
          <a:lstStyle/>
          <a:p>
            <a:r>
              <a:rPr lang="ru-RU" sz="2000" b="1" dirty="0">
                <a:latin typeface="Times New Roman" panose="02020603050405020304" pitchFamily="18" charset="0"/>
                <a:ea typeface="Times New Roman" panose="02020603050405020304" pitchFamily="18" charset="0"/>
              </a:rPr>
              <a:t>( былина)</a:t>
            </a:r>
            <a:endParaRPr lang="ru-RU" sz="2000" b="1" dirty="0"/>
          </a:p>
        </p:txBody>
      </p:sp>
      <p:sp>
        <p:nvSpPr>
          <p:cNvPr id="11" name="Прямоугольник 10">
            <a:extLst>
              <a:ext uri="{FF2B5EF4-FFF2-40B4-BE49-F238E27FC236}">
                <a16:creationId xmlns:a16="http://schemas.microsoft.com/office/drawing/2014/main" id="{C063F24E-160A-445F-8CF3-0FAB97DED188}"/>
              </a:ext>
            </a:extLst>
          </p:cNvPr>
          <p:cNvSpPr/>
          <p:nvPr/>
        </p:nvSpPr>
        <p:spPr>
          <a:xfrm>
            <a:off x="457200" y="4471250"/>
            <a:ext cx="4572000" cy="707886"/>
          </a:xfrm>
          <a:prstGeom prst="rect">
            <a:avLst/>
          </a:prstGeom>
        </p:spPr>
        <p:txBody>
          <a:bodyPr>
            <a:spAutoFit/>
          </a:bodyPr>
          <a:lstStyle/>
          <a:p>
            <a:r>
              <a:rPr lang="ru-RU" sz="2000" dirty="0">
                <a:latin typeface="Times New Roman" panose="02020603050405020304" pitchFamily="18" charset="0"/>
                <a:ea typeface="Calibri" panose="020F0502020204030204" pitchFamily="34" charset="0"/>
                <a:cs typeface="Times New Roman" panose="02020603050405020304" pitchFamily="18" charset="0"/>
              </a:rPr>
              <a:t>«Сели детки на карниз и растут все время вниз» </a:t>
            </a:r>
            <a:endParaRPr lang="ru-RU" sz="2000" dirty="0">
              <a:latin typeface="Times New Roman" panose="02020603050405020304" pitchFamily="18" charset="0"/>
              <a:cs typeface="Times New Roman" panose="02020603050405020304" pitchFamily="18" charset="0"/>
            </a:endParaRPr>
          </a:p>
        </p:txBody>
      </p:sp>
      <p:sp>
        <p:nvSpPr>
          <p:cNvPr id="12" name="Прямоугольник 11">
            <a:extLst>
              <a:ext uri="{FF2B5EF4-FFF2-40B4-BE49-F238E27FC236}">
                <a16:creationId xmlns:a16="http://schemas.microsoft.com/office/drawing/2014/main" id="{D61A9695-613E-4307-A865-784E23AC1DCE}"/>
              </a:ext>
            </a:extLst>
          </p:cNvPr>
          <p:cNvSpPr/>
          <p:nvPr/>
        </p:nvSpPr>
        <p:spPr>
          <a:xfrm>
            <a:off x="6669469" y="4632305"/>
            <a:ext cx="1232325" cy="400110"/>
          </a:xfrm>
          <a:prstGeom prst="rect">
            <a:avLst/>
          </a:prstGeom>
        </p:spPr>
        <p:txBody>
          <a:bodyPr wrap="none">
            <a:spAutoFit/>
          </a:bodyPr>
          <a:lstStyle/>
          <a:p>
            <a:r>
              <a:rPr lang="ru-RU" sz="2000" b="1" dirty="0">
                <a:latin typeface="Times New Roman" panose="02020603050405020304" pitchFamily="18" charset="0"/>
                <a:ea typeface="Calibri" panose="020F0502020204030204" pitchFamily="34" charset="0"/>
                <a:cs typeface="Times New Roman" panose="02020603050405020304" pitchFamily="18" charset="0"/>
              </a:rPr>
              <a:t>(загадка)</a:t>
            </a:r>
            <a:endParaRPr lang="ru-RU" sz="2000" b="1"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fade">
                                      <p:cBhvr>
                                        <p:cTn id="21" dur="1000"/>
                                        <p:tgtEl>
                                          <p:spTgt spid="12">
                                            <p:txEl>
                                              <p:pRg st="0" end="0"/>
                                            </p:txEl>
                                          </p:spTgt>
                                        </p:tgtEl>
                                      </p:cBhvr>
                                    </p:animEffect>
                                    <p:anim calcmode="lin" valueType="num">
                                      <p:cBhvr>
                                        <p:cTn id="22"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12493" y="18531"/>
            <a:ext cx="9144000" cy="6858000"/>
          </a:xfrm>
          <a:prstGeom prst="rect">
            <a:avLst/>
          </a:prstGeom>
          <a:noFill/>
        </p:spPr>
      </p:pic>
      <p:sp>
        <p:nvSpPr>
          <p:cNvPr id="5" name="TextBox 4"/>
          <p:cNvSpPr txBox="1"/>
          <p:nvPr/>
        </p:nvSpPr>
        <p:spPr>
          <a:xfrm>
            <a:off x="256412" y="278865"/>
            <a:ext cx="8501122" cy="830997"/>
          </a:xfrm>
          <a:prstGeom prst="rect">
            <a:avLst/>
          </a:prstGeom>
          <a:noFill/>
        </p:spPr>
        <p:txBody>
          <a:bodyPr wrap="square" rtlCol="0">
            <a:spAutoFit/>
          </a:bodyPr>
          <a:lstStyle/>
          <a:p>
            <a:pPr lvl="0" algn="ctr"/>
            <a:r>
              <a:rPr lang="ru-RU" sz="2800" b="1" dirty="0">
                <a:solidFill>
                  <a:srgbClr val="FF0000"/>
                </a:solidFill>
                <a:latin typeface="Times New Roman" panose="02020603050405020304" pitchFamily="18" charset="0"/>
                <a:cs typeface="Times New Roman" panose="02020603050405020304" pitchFamily="18" charset="0"/>
              </a:rPr>
              <a:t>Задание 1.</a:t>
            </a:r>
            <a:endParaRPr lang="ru-RU" sz="3200" b="1" dirty="0">
              <a:solidFill>
                <a:srgbClr val="FF0000"/>
              </a:solidFill>
              <a:latin typeface="Times New Roman" panose="02020603050405020304" pitchFamily="18" charset="0"/>
              <a:cs typeface="Times New Roman" panose="02020603050405020304" pitchFamily="18" charset="0"/>
            </a:endParaRPr>
          </a:p>
          <a:p>
            <a:pPr lvl="0"/>
            <a:r>
              <a:rPr lang="ru-RU" sz="2000" b="1" dirty="0">
                <a:latin typeface="Times New Roman" panose="02020603050405020304" pitchFamily="18" charset="0"/>
                <a:cs typeface="Times New Roman" panose="02020603050405020304" pitchFamily="18" charset="0"/>
              </a:rPr>
              <a:t>Какой возрастной группе соответствуют приведенные ниже задачи.</a:t>
            </a:r>
            <a:endParaRPr lang="ru-RU" sz="2000" dirty="0">
              <a:latin typeface="Times New Roman" panose="02020603050405020304" pitchFamily="18" charset="0"/>
              <a:cs typeface="Times New Roman" panose="02020603050405020304" pitchFamily="18" charset="0"/>
            </a:endParaRPr>
          </a:p>
        </p:txBody>
      </p:sp>
      <p:pic>
        <p:nvPicPr>
          <p:cNvPr id="2051" name="Рисунок 1" descr="C:\Documents and Settings\Пользователь\Рабочий стол\к СЕМИНАРУ\ЦВЕТОК.png"/>
          <p:cNvPicPr>
            <a:picLocks noChangeAspect="1" noChangeArrowheads="1"/>
          </p:cNvPicPr>
          <p:nvPr/>
        </p:nvPicPr>
        <p:blipFill>
          <a:blip r:embed="rId3"/>
          <a:srcRect/>
          <a:stretch>
            <a:fillRect/>
          </a:stretch>
        </p:blipFill>
        <p:spPr bwMode="auto">
          <a:xfrm>
            <a:off x="7206257" y="4978641"/>
            <a:ext cx="1937743" cy="1821012"/>
          </a:xfrm>
          <a:prstGeom prst="rect">
            <a:avLst/>
          </a:prstGeom>
          <a:noFill/>
          <a:ln w="9525">
            <a:noFill/>
            <a:miter lim="800000"/>
            <a:headEnd/>
            <a:tailEnd/>
          </a:ln>
        </p:spPr>
      </p:pic>
      <p:sp>
        <p:nvSpPr>
          <p:cNvPr id="3" name="Прямоугольник 2">
            <a:extLst>
              <a:ext uri="{FF2B5EF4-FFF2-40B4-BE49-F238E27FC236}">
                <a16:creationId xmlns:a16="http://schemas.microsoft.com/office/drawing/2014/main" id="{94B7CCE8-33F0-43E2-8BF5-566062FB59A1}"/>
              </a:ext>
            </a:extLst>
          </p:cNvPr>
          <p:cNvSpPr/>
          <p:nvPr/>
        </p:nvSpPr>
        <p:spPr>
          <a:xfrm>
            <a:off x="126983" y="1158403"/>
            <a:ext cx="8614657" cy="1938992"/>
          </a:xfrm>
          <a:prstGeom prst="rect">
            <a:avLst/>
          </a:prstGeom>
        </p:spPr>
        <p:txBody>
          <a:bodyPr wrap="square">
            <a:spAutoFit/>
          </a:bodyPr>
          <a:lstStyle/>
          <a:p>
            <a:pPr marL="342900" lvl="0" indent="-342900">
              <a:spcAft>
                <a:spcPts val="0"/>
              </a:spcAft>
              <a:tabLst>
                <a:tab pos="457200" algn="l"/>
              </a:tabLst>
            </a:pP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a:latin typeface="Times New Roman" panose="02020603050405020304" pitchFamily="18" charset="0"/>
                <a:ea typeface="Calibri" panose="020F0502020204030204" pitchFamily="34" charset="0"/>
                <a:cs typeface="Times New Roman" panose="02020603050405020304" pitchFamily="18" charset="0"/>
              </a:rPr>
              <a:t>Слушать рассказывание или чтение  небольших по объёму произведений, запоминать или узнавать знакомое произведение при повторном  слушании, узнавать героев сказки, рассказа, стихотворения в иллюстрациях и игрушках, запоминать тексты произведений малого фольклора. Развивать умение отвечать на простейшие вопросы воспитателя. </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5F011779-8353-4536-9317-150D45D46DE6}"/>
              </a:ext>
            </a:extLst>
          </p:cNvPr>
          <p:cNvSpPr/>
          <p:nvPr/>
        </p:nvSpPr>
        <p:spPr>
          <a:xfrm>
            <a:off x="5909005" y="3007437"/>
            <a:ext cx="2832635" cy="400110"/>
          </a:xfrm>
          <a:prstGeom prst="rect">
            <a:avLst/>
          </a:prstGeom>
        </p:spPr>
        <p:txBody>
          <a:bodyPr wrap="none">
            <a:spAutoFit/>
          </a:bodyPr>
          <a:lstStyle/>
          <a:p>
            <a:r>
              <a:rPr lang="ru-RU" sz="2000" b="1" dirty="0">
                <a:latin typeface="Times New Roman" panose="02020603050405020304" pitchFamily="18" charset="0"/>
                <a:ea typeface="Calibri" panose="020F0502020204030204" pitchFamily="34" charset="0"/>
                <a:cs typeface="Times New Roman" panose="02020603050405020304" pitchFamily="18" charset="0"/>
              </a:rPr>
              <a:t>(1-ая младшая группа)</a:t>
            </a:r>
            <a:endParaRPr lang="ru-RU" sz="2000" b="1" dirty="0"/>
          </a:p>
        </p:txBody>
      </p:sp>
      <p:sp>
        <p:nvSpPr>
          <p:cNvPr id="7" name="Прямоугольник 6">
            <a:extLst>
              <a:ext uri="{FF2B5EF4-FFF2-40B4-BE49-F238E27FC236}">
                <a16:creationId xmlns:a16="http://schemas.microsoft.com/office/drawing/2014/main" id="{29B6C10E-E514-4FE4-B0DB-9C6D233001BD}"/>
              </a:ext>
            </a:extLst>
          </p:cNvPr>
          <p:cNvSpPr/>
          <p:nvPr/>
        </p:nvSpPr>
        <p:spPr>
          <a:xfrm>
            <a:off x="457200" y="3645024"/>
            <a:ext cx="7571184" cy="1938992"/>
          </a:xfrm>
          <a:prstGeom prst="rect">
            <a:avLst/>
          </a:prstGeom>
        </p:spPr>
        <p:txBody>
          <a:bodyPr wrap="square">
            <a:spAutoFit/>
          </a:bodyPr>
          <a:lstStyle/>
          <a:p>
            <a:r>
              <a:rPr lang="ru-RU" sz="2000" dirty="0">
                <a:latin typeface="Times New Roman" panose="02020603050405020304" pitchFamily="18" charset="0"/>
                <a:ea typeface="Calibri" panose="020F0502020204030204" pitchFamily="34" charset="0"/>
              </a:rPr>
              <a:t>- Воспитывать умение слушать внимательно сказки, стихи, рассказы. Следить за развитием действия в сказке, сочувствовать положительным героям. Учить понимать смысл произведения; воспроизводить с помощью вопросов воспитателя содержание в правильной последовательности; выразительно читать наизусть небольшие потешки и стихотворения.   </a:t>
            </a:r>
            <a:endParaRPr lang="ru-RU" dirty="0"/>
          </a:p>
        </p:txBody>
      </p:sp>
      <p:sp>
        <p:nvSpPr>
          <p:cNvPr id="8" name="Прямоугольник 7">
            <a:extLst>
              <a:ext uri="{FF2B5EF4-FFF2-40B4-BE49-F238E27FC236}">
                <a16:creationId xmlns:a16="http://schemas.microsoft.com/office/drawing/2014/main" id="{8F44CB40-F3A6-400E-B43C-1A39A81D8E25}"/>
              </a:ext>
            </a:extLst>
          </p:cNvPr>
          <p:cNvSpPr/>
          <p:nvPr/>
        </p:nvSpPr>
        <p:spPr>
          <a:xfrm>
            <a:off x="4716016" y="5628586"/>
            <a:ext cx="2832635" cy="504625"/>
          </a:xfrm>
          <a:prstGeom prst="rect">
            <a:avLst/>
          </a:prstGeom>
        </p:spPr>
        <p:txBody>
          <a:bodyPr wrap="none">
            <a:spAutoFit/>
          </a:bodyPr>
          <a:lstStyle/>
          <a:p>
            <a:pPr marL="342900" lvl="0" indent="-342900" algn="just">
              <a:lnSpc>
                <a:spcPct val="150000"/>
              </a:lnSpc>
              <a:spcAft>
                <a:spcPts val="0"/>
              </a:spcAft>
              <a:tabLst>
                <a:tab pos="457200" algn="l"/>
              </a:tabLst>
            </a:pPr>
            <a:r>
              <a:rPr lang="ru-RU" sz="2000" b="1" dirty="0">
                <a:latin typeface="Times New Roman" panose="02020603050405020304" pitchFamily="18" charset="0"/>
                <a:ea typeface="Calibri" panose="020F0502020204030204" pitchFamily="34" charset="0"/>
                <a:cs typeface="Times New Roman" panose="02020603050405020304" pitchFamily="18" charset="0"/>
              </a:rPr>
              <a:t>(2-ая младшая группа)</a:t>
            </a:r>
            <a:endParaRPr lang="ru-RU" b="1"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descr="C:\Documents and Settings\Пользователь\Рабочий стол\фон3.jpg"/>
          <p:cNvPicPr>
            <a:picLocks noGrp="1" noChangeAspect="1" noChangeArrowheads="1"/>
          </p:cNvPicPr>
          <p:nvPr>
            <p:ph idx="1"/>
          </p:nvPr>
        </p:nvPicPr>
        <p:blipFill>
          <a:blip r:embed="rId2" cstate="print"/>
          <a:srcRect/>
          <a:stretch>
            <a:fillRect/>
          </a:stretch>
        </p:blipFill>
        <p:spPr bwMode="auto">
          <a:xfrm>
            <a:off x="12824" y="-7728"/>
            <a:ext cx="9144000" cy="6858000"/>
          </a:xfrm>
          <a:prstGeom prst="rect">
            <a:avLst/>
          </a:prstGeom>
          <a:noFill/>
        </p:spPr>
      </p:pic>
      <p:sp>
        <p:nvSpPr>
          <p:cNvPr id="4" name="TextBox 3"/>
          <p:cNvSpPr txBox="1"/>
          <p:nvPr/>
        </p:nvSpPr>
        <p:spPr>
          <a:xfrm flipH="1">
            <a:off x="215656" y="43887"/>
            <a:ext cx="8572560" cy="1508105"/>
          </a:xfrm>
          <a:prstGeom prst="rect">
            <a:avLst/>
          </a:prstGeom>
          <a:noFill/>
        </p:spPr>
        <p:txBody>
          <a:bodyPr wrap="square" rtlCol="0">
            <a:spAutoFit/>
          </a:bodyPr>
          <a:lstStyle/>
          <a:p>
            <a:pPr lvl="0"/>
            <a:r>
              <a:rPr lang="ru-RU" sz="2000"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Продолжать развивать интерес и любовь к художественной литературе. Учить отвечать на вопросы по содержанию произведения. Учить оценивать поступки героев, характеризовать некоторые нравственные качества (добрый, злой, смелый). Учить выразительно читать стихотворения, потешки. Фиксировать внимание детей не только на содержании литературного произведения, но и на особенностях языка. </a:t>
            </a:r>
            <a:endParaRPr lang="ru-RU" sz="2000" dirty="0">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88456B70-CA80-45E5-BE75-1A70C12C27B7}"/>
              </a:ext>
            </a:extLst>
          </p:cNvPr>
          <p:cNvSpPr/>
          <p:nvPr/>
        </p:nvSpPr>
        <p:spPr>
          <a:xfrm>
            <a:off x="6233564" y="1812948"/>
            <a:ext cx="2818656" cy="400110"/>
          </a:xfrm>
          <a:prstGeom prst="rect">
            <a:avLst/>
          </a:prstGeom>
        </p:spPr>
        <p:txBody>
          <a:bodyPr wrap="square">
            <a:spAutoFit/>
          </a:bodyPr>
          <a:lstStyle/>
          <a:p>
            <a:r>
              <a:rPr lang="ru-RU" dirty="0"/>
              <a:t>(</a:t>
            </a:r>
            <a:r>
              <a:rPr lang="ru-RU" sz="2000" b="1" dirty="0">
                <a:latin typeface="Times New Roman" panose="02020603050405020304" pitchFamily="18" charset="0"/>
                <a:cs typeface="Times New Roman" panose="02020603050405020304" pitchFamily="18" charset="0"/>
              </a:rPr>
              <a:t>Средняя</a:t>
            </a:r>
            <a:r>
              <a:rPr lang="ru-RU" dirty="0"/>
              <a:t> </a:t>
            </a:r>
            <a:r>
              <a:rPr lang="ru-RU" sz="2000" b="1" dirty="0">
                <a:latin typeface="Times New Roman" panose="02020603050405020304" pitchFamily="18" charset="0"/>
                <a:cs typeface="Times New Roman" panose="02020603050405020304" pitchFamily="18" charset="0"/>
              </a:rPr>
              <a:t>группа)</a:t>
            </a:r>
            <a:endParaRPr lang="ru-RU" b="1" dirty="0">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id="{63056ADF-7A39-437E-9058-94306469855A}"/>
              </a:ext>
            </a:extLst>
          </p:cNvPr>
          <p:cNvSpPr/>
          <p:nvPr/>
        </p:nvSpPr>
        <p:spPr>
          <a:xfrm>
            <a:off x="92985" y="2320443"/>
            <a:ext cx="8915520" cy="1508105"/>
          </a:xfrm>
          <a:prstGeom prst="rect">
            <a:avLst/>
          </a:prstGeom>
        </p:spPr>
        <p:txBody>
          <a:bodyPr wrap="square">
            <a:spAutoFit/>
          </a:bodyPr>
          <a:lstStyle/>
          <a:p>
            <a:pPr marL="342900" lvl="0" indent="-342900">
              <a:spcAft>
                <a:spcPts val="0"/>
              </a:spcAft>
              <a:tabLst>
                <a:tab pos="457200" algn="l"/>
              </a:tabLst>
            </a:pPr>
            <a:r>
              <a:rPr lang="ru-RU" dirty="0">
                <a:latin typeface="Times New Roman" panose="02020603050405020304" pitchFamily="18" charset="0"/>
                <a:ea typeface="Calibri" panose="020F0502020204030204" pitchFamily="34" charset="0"/>
                <a:cs typeface="Times New Roman" panose="02020603050405020304" pitchFamily="18" charset="0"/>
              </a:rPr>
              <a:t>Учить различать жанры литературных произведений  и некоторые особенности  каждого жанра. Учить эмоционально передавать содержание небольшого прозаического произведения и выразительно читать наизусть стихотворения. Развивать поэтический слух, интонационную выразительность речи. Учить понимать главную идею произведения, правильно оценивать поступки героев.</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4D3F5CC6-F18C-4B1C-A05B-E302174D5199}"/>
              </a:ext>
            </a:extLst>
          </p:cNvPr>
          <p:cNvSpPr/>
          <p:nvPr/>
        </p:nvSpPr>
        <p:spPr>
          <a:xfrm>
            <a:off x="4699064" y="3877143"/>
            <a:ext cx="4457760" cy="400110"/>
          </a:xfrm>
          <a:prstGeom prst="rect">
            <a:avLst/>
          </a:prstGeom>
        </p:spPr>
        <p:txBody>
          <a:bodyPr wrap="square">
            <a:spAutoFit/>
          </a:bodyPr>
          <a:lstStyle/>
          <a:p>
            <a:r>
              <a:rPr lang="ru-RU" sz="2000" b="1" dirty="0">
                <a:latin typeface="Times New Roman" panose="02020603050405020304" pitchFamily="18" charset="0"/>
                <a:ea typeface="Calibri" panose="020F0502020204030204" pitchFamily="34" charset="0"/>
                <a:cs typeface="Times New Roman" panose="02020603050405020304" pitchFamily="18" charset="0"/>
              </a:rPr>
              <a:t>(Подготовительная к школе группа)</a:t>
            </a:r>
            <a:endParaRPr lang="ru-RU" sz="2000" b="1" dirty="0"/>
          </a:p>
        </p:txBody>
      </p:sp>
      <p:sp>
        <p:nvSpPr>
          <p:cNvPr id="9" name="Прямоугольник 8">
            <a:extLst>
              <a:ext uri="{FF2B5EF4-FFF2-40B4-BE49-F238E27FC236}">
                <a16:creationId xmlns:a16="http://schemas.microsoft.com/office/drawing/2014/main" id="{7DE07408-C150-4A96-8D68-2E014E5DDB99}"/>
              </a:ext>
            </a:extLst>
          </p:cNvPr>
          <p:cNvSpPr/>
          <p:nvPr/>
        </p:nvSpPr>
        <p:spPr>
          <a:xfrm>
            <a:off x="92985" y="4279282"/>
            <a:ext cx="8915520" cy="4031873"/>
          </a:xfrm>
          <a:prstGeom prst="rect">
            <a:avLst/>
          </a:prstGeom>
        </p:spPr>
        <p:txBody>
          <a:bodyPr wrap="square">
            <a:spAutoFit/>
          </a:bodyPr>
          <a:lstStyle/>
          <a:p>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Продолжать развивать интерес к художественной </a:t>
            </a:r>
            <a:r>
              <a:rPr lang="ru-RU" dirty="0" err="1">
                <a:latin typeface="Times New Roman" panose="02020603050405020304" pitchFamily="18" charset="0"/>
                <a:cs typeface="Times New Roman" panose="02020603050405020304" pitchFamily="18" charset="0"/>
              </a:rPr>
              <a:t>литературе.Учить</a:t>
            </a:r>
            <a:r>
              <a:rPr lang="ru-RU" dirty="0">
                <a:latin typeface="Times New Roman" panose="02020603050405020304" pitchFamily="18" charset="0"/>
                <a:cs typeface="Times New Roman" panose="02020603050405020304" pitchFamily="18" charset="0"/>
              </a:rPr>
              <a:t> внимательно и заинтересованно слушать сказки, рассказы, стихотворения. С помощью различных приёмов и специально организованных педагогических </a:t>
            </a:r>
            <a:r>
              <a:rPr lang="ru-RU" dirty="0" err="1">
                <a:latin typeface="Times New Roman" panose="02020603050405020304" pitchFamily="18" charset="0"/>
                <a:cs typeface="Times New Roman" panose="02020603050405020304" pitchFamily="18" charset="0"/>
              </a:rPr>
              <a:t>ситуаций.Способствовать</a:t>
            </a:r>
            <a:r>
              <a:rPr lang="ru-RU" dirty="0">
                <a:latin typeface="Times New Roman" panose="02020603050405020304" pitchFamily="18" charset="0"/>
                <a:cs typeface="Times New Roman" panose="02020603050405020304" pitchFamily="18" charset="0"/>
              </a:rPr>
              <a:t> формированию эмоционального отношения к литературным произведениям. Побуждать рассказывать о своём отношении к конкретному поступку литературного персонажа. Помогать детям понять скрытые мотивы поведения героев произведения.</a:t>
            </a:r>
          </a:p>
          <a:p>
            <a:r>
              <a:rPr lang="ru-RU" b="1" dirty="0"/>
              <a:t>                                                                                                                           </a:t>
            </a:r>
          </a:p>
          <a:p>
            <a:r>
              <a:rPr lang="ru-RU" b="1" dirty="0">
                <a:latin typeface="Times New Roman" panose="02020603050405020304" pitchFamily="18" charset="0"/>
                <a:cs typeface="Times New Roman" panose="02020603050405020304" pitchFamily="18" charset="0"/>
              </a:rPr>
              <a:t>                                                                                                                     Старшая группа</a:t>
            </a:r>
            <a:endParaRPr lang="ru-RU" dirty="0">
              <a:latin typeface="Times New Roman" panose="02020603050405020304" pitchFamily="18" charset="0"/>
              <a:cs typeface="Times New Roman" panose="02020603050405020304" pitchFamily="18" charset="0"/>
            </a:endParaRPr>
          </a:p>
          <a:p>
            <a:pPr>
              <a:spcAft>
                <a:spcPts val="0"/>
              </a:spcAft>
            </a:pP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ru-RU" sz="9600" b="1" dirty="0">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000"/>
                                        <p:tgtEl>
                                          <p:spTgt spid="5">
                                            <p:txEl>
                                              <p:pRg st="0" end="0"/>
                                            </p:txEl>
                                          </p:spTgt>
                                        </p:tgtEl>
                                      </p:cBhvr>
                                    </p:animEffect>
                                    <p:anim calcmode="lin" valueType="num">
                                      <p:cBhvr>
                                        <p:cTn id="15"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wipe(down)">
                                      <p:cBhvr>
                                        <p:cTn id="28" dur="500"/>
                                        <p:tgtEl>
                                          <p:spTgt spid="9">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9">
                                            <p:txEl>
                                              <p:pRg st="2" end="2"/>
                                            </p:txEl>
                                          </p:spTgt>
                                        </p:tgtEl>
                                        <p:attrNameLst>
                                          <p:attrName>style.visibility</p:attrName>
                                        </p:attrNameLst>
                                      </p:cBhvr>
                                      <p:to>
                                        <p:strVal val="visible"/>
                                      </p:to>
                                    </p:set>
                                    <p:animEffect transition="in" filter="wipe(down)">
                                      <p:cBhvr>
                                        <p:cTn id="33"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9513CD-1B42-4B3D-8239-D73F2DDB8262}"/>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CF9AEDC7-0602-4E02-8FC5-E7CE3D7ABAD1}"/>
              </a:ext>
            </a:extLst>
          </p:cNvPr>
          <p:cNvSpPr>
            <a:spLocks noGrp="1"/>
          </p:cNvSpPr>
          <p:nvPr>
            <p:ph idx="1"/>
          </p:nvPr>
        </p:nvSpPr>
        <p:spPr/>
        <p:txBody>
          <a:bodyPr/>
          <a:lstStyle/>
          <a:p>
            <a:endParaRPr lang="ru-RU" dirty="0"/>
          </a:p>
        </p:txBody>
      </p:sp>
      <p:pic>
        <p:nvPicPr>
          <p:cNvPr id="4" name="Picture 2" descr="C:\Documents and Settings\Пользователь\Рабочий стол\фон3.jpg">
            <a:extLst>
              <a:ext uri="{FF2B5EF4-FFF2-40B4-BE49-F238E27FC236}">
                <a16:creationId xmlns:a16="http://schemas.microsoft.com/office/drawing/2014/main" id="{9941BE15-7377-46B8-BFC0-5B4DB09538B5}"/>
              </a:ext>
            </a:extLst>
          </p:cNvPr>
          <p:cNvPicPr>
            <a:picLocks noChangeAspect="1" noChangeArrowheads="1"/>
          </p:cNvPicPr>
          <p:nvPr/>
        </p:nvPicPr>
        <p:blipFill>
          <a:blip r:embed="rId2" cstate="print"/>
          <a:srcRect/>
          <a:stretch>
            <a:fillRect/>
          </a:stretch>
        </p:blipFill>
        <p:spPr bwMode="auto">
          <a:xfrm>
            <a:off x="0" y="-26274"/>
            <a:ext cx="9144000" cy="6858000"/>
          </a:xfrm>
          <a:prstGeom prst="rect">
            <a:avLst/>
          </a:prstGeom>
          <a:noFill/>
        </p:spPr>
      </p:pic>
      <p:sp>
        <p:nvSpPr>
          <p:cNvPr id="5" name="Прямоугольник 4">
            <a:extLst>
              <a:ext uri="{FF2B5EF4-FFF2-40B4-BE49-F238E27FC236}">
                <a16:creationId xmlns:a16="http://schemas.microsoft.com/office/drawing/2014/main" id="{170F5DBE-B775-4923-B975-910EFA3B7CEA}"/>
              </a:ext>
            </a:extLst>
          </p:cNvPr>
          <p:cNvSpPr/>
          <p:nvPr/>
        </p:nvSpPr>
        <p:spPr>
          <a:xfrm>
            <a:off x="2555776" y="274638"/>
            <a:ext cx="4608512" cy="661207"/>
          </a:xfrm>
          <a:prstGeom prst="rect">
            <a:avLst/>
          </a:prstGeom>
        </p:spPr>
        <p:txBody>
          <a:bodyPr wrap="square">
            <a:spAutoFit/>
          </a:bodyPr>
          <a:lstStyle/>
          <a:p>
            <a:pPr lvl="0" algn="ctr">
              <a:lnSpc>
                <a:spcPct val="150000"/>
              </a:lnSpc>
              <a:spcAft>
                <a:spcPts val="0"/>
              </a:spcAft>
            </a:pPr>
            <a:r>
              <a:rPr lang="ru-RU" sz="2800" b="1" dirty="0">
                <a:solidFill>
                  <a:srgbClr val="FF0000"/>
                </a:solidFill>
                <a:latin typeface="Times New Roman" panose="02020603050405020304" pitchFamily="18" charset="0"/>
                <a:ea typeface="Times New Roman" panose="02020603050405020304" pitchFamily="18" charset="0"/>
              </a:rPr>
              <a:t>Задание 2.</a:t>
            </a:r>
          </a:p>
        </p:txBody>
      </p:sp>
      <p:sp>
        <p:nvSpPr>
          <p:cNvPr id="6" name="Прямоугольник 5">
            <a:extLst>
              <a:ext uri="{FF2B5EF4-FFF2-40B4-BE49-F238E27FC236}">
                <a16:creationId xmlns:a16="http://schemas.microsoft.com/office/drawing/2014/main" id="{F943E410-64B4-46B7-83A9-04AB9AC21A50}"/>
              </a:ext>
            </a:extLst>
          </p:cNvPr>
          <p:cNvSpPr/>
          <p:nvPr/>
        </p:nvSpPr>
        <p:spPr>
          <a:xfrm>
            <a:off x="0" y="1207507"/>
            <a:ext cx="9144000" cy="6182718"/>
          </a:xfrm>
          <a:prstGeom prst="rect">
            <a:avLst/>
          </a:prstGeom>
        </p:spPr>
        <p:txBody>
          <a:bodyPr wrap="square">
            <a:spAutoFit/>
          </a:bodyPr>
          <a:lstStyle/>
          <a:p>
            <a:pPr marL="678815">
              <a:lnSpc>
                <a:spcPct val="150000"/>
              </a:lnSpc>
              <a:spcAft>
                <a:spcPts val="0"/>
              </a:spcAft>
            </a:pPr>
            <a:r>
              <a:rPr lang="ru-RU" sz="2400" b="1" dirty="0">
                <a:latin typeface="Times New Roman" panose="02020603050405020304" pitchFamily="18" charset="0"/>
                <a:ea typeface="Times New Roman" panose="02020603050405020304" pitchFamily="18" charset="0"/>
              </a:rPr>
              <a:t>Из предложенного набора слов составить маленький рассказ</a:t>
            </a:r>
            <a:r>
              <a:rPr lang="ru-RU" sz="2000" dirty="0">
                <a:latin typeface="Times New Roman" panose="02020603050405020304" pitchFamily="18" charset="0"/>
                <a:ea typeface="Times New Roman" panose="02020603050405020304" pitchFamily="18" charset="0"/>
              </a:rPr>
              <a:t> (например, заяц, карамель, магазин – заяц захотел карамели и отправился в магазин).</a:t>
            </a:r>
          </a:p>
          <a:p>
            <a:pPr marL="678815">
              <a:lnSpc>
                <a:spcPct val="150000"/>
              </a:lnSpc>
              <a:spcAft>
                <a:spcPts val="0"/>
              </a:spcAft>
            </a:pPr>
            <a:r>
              <a:rPr lang="ru-RU" sz="2000" dirty="0">
                <a:latin typeface="Times New Roman" panose="02020603050405020304" pitchFamily="18" charset="0"/>
                <a:ea typeface="Times New Roman" panose="02020603050405020304" pitchFamily="18" charset="0"/>
              </a:rPr>
              <a:t>- бегемот, парта, лес;</a:t>
            </a:r>
          </a:p>
          <a:p>
            <a:pPr marL="678815">
              <a:lnSpc>
                <a:spcPct val="150000"/>
              </a:lnSpc>
              <a:spcAft>
                <a:spcPts val="0"/>
              </a:spcAft>
            </a:pPr>
            <a:r>
              <a:rPr lang="ru-RU" sz="2000" dirty="0">
                <a:latin typeface="Times New Roman" panose="02020603050405020304" pitchFamily="18" charset="0"/>
                <a:ea typeface="Times New Roman" panose="02020603050405020304" pitchFamily="18" charset="0"/>
              </a:rPr>
              <a:t>- собака, лестница, улица;</a:t>
            </a:r>
          </a:p>
          <a:p>
            <a:pPr marL="678815">
              <a:lnSpc>
                <a:spcPct val="150000"/>
              </a:lnSpc>
              <a:spcAft>
                <a:spcPts val="0"/>
              </a:spcAft>
            </a:pPr>
            <a:r>
              <a:rPr lang="ru-RU" sz="2000" dirty="0">
                <a:latin typeface="Times New Roman" panose="02020603050405020304" pitchFamily="18" charset="0"/>
                <a:ea typeface="Times New Roman" panose="02020603050405020304" pitchFamily="18" charset="0"/>
              </a:rPr>
              <a:t>- мальчик, сковородка, цирк;</a:t>
            </a:r>
          </a:p>
          <a:p>
            <a:pPr marL="678815">
              <a:lnSpc>
                <a:spcPct val="150000"/>
              </a:lnSpc>
              <a:spcAft>
                <a:spcPts val="0"/>
              </a:spcAft>
            </a:pPr>
            <a:r>
              <a:rPr lang="ru-RU" sz="2000" dirty="0">
                <a:latin typeface="Times New Roman" panose="02020603050405020304" pitchFamily="18" charset="0"/>
                <a:ea typeface="Times New Roman" panose="02020603050405020304" pitchFamily="18" charset="0"/>
              </a:rPr>
              <a:t>- мама, карусель, волшебство;</a:t>
            </a:r>
          </a:p>
          <a:p>
            <a:pPr marL="678815">
              <a:lnSpc>
                <a:spcPct val="150000"/>
              </a:lnSpc>
              <a:spcAft>
                <a:spcPts val="0"/>
              </a:spcAft>
            </a:pPr>
            <a:r>
              <a:rPr lang="ru-RU" sz="2000" dirty="0">
                <a:latin typeface="Times New Roman" panose="02020603050405020304" pitchFamily="18" charset="0"/>
                <a:ea typeface="Times New Roman" panose="02020603050405020304" pitchFamily="18" charset="0"/>
              </a:rPr>
              <a:t>- медведь, сосна, ночь;</a:t>
            </a:r>
          </a:p>
          <a:p>
            <a:pPr marL="678815">
              <a:lnSpc>
                <a:spcPct val="150000"/>
              </a:lnSpc>
              <a:spcAft>
                <a:spcPts val="0"/>
              </a:spcAft>
            </a:pPr>
            <a:r>
              <a:rPr lang="ru-RU" sz="2000" dirty="0">
                <a:latin typeface="Times New Roman" panose="02020603050405020304" pitchFamily="18" charset="0"/>
                <a:ea typeface="Times New Roman" panose="02020603050405020304" pitchFamily="18" charset="0"/>
              </a:rPr>
              <a:t>- курица, калитка, зоопарк;</a:t>
            </a:r>
          </a:p>
          <a:p>
            <a:pPr marL="678815">
              <a:lnSpc>
                <a:spcPct val="150000"/>
              </a:lnSpc>
              <a:spcAft>
                <a:spcPts val="0"/>
              </a:spcAft>
            </a:pPr>
            <a:r>
              <a:rPr lang="ru-RU" sz="2000" dirty="0">
                <a:latin typeface="Times New Roman" panose="02020603050405020304" pitchFamily="18" charset="0"/>
                <a:ea typeface="Times New Roman" panose="02020603050405020304" pitchFamily="18" charset="0"/>
              </a:rPr>
              <a:t>- календарь, прогулка, самовар;</a:t>
            </a:r>
          </a:p>
          <a:p>
            <a:pPr marL="678815">
              <a:lnSpc>
                <a:spcPct val="150000"/>
              </a:lnSpc>
              <a:spcAft>
                <a:spcPts val="0"/>
              </a:spcAft>
            </a:pPr>
            <a:r>
              <a:rPr lang="ru-RU" sz="2000" dirty="0">
                <a:latin typeface="Times New Roman" panose="02020603050405020304" pitchFamily="18" charset="0"/>
                <a:ea typeface="Times New Roman" panose="02020603050405020304" pitchFamily="18" charset="0"/>
              </a:rPr>
              <a:t>- книга, листопад, мороженое;</a:t>
            </a:r>
          </a:p>
          <a:p>
            <a:pPr marL="678815">
              <a:lnSpc>
                <a:spcPct val="150000"/>
              </a:lnSpc>
              <a:spcAft>
                <a:spcPts val="0"/>
              </a:spcAft>
            </a:pPr>
            <a:r>
              <a:rPr lang="ru-RU" sz="2000" dirty="0">
                <a:latin typeface="Times New Roman" panose="02020603050405020304" pitchFamily="18" charset="0"/>
                <a:ea typeface="Times New Roman" panose="02020603050405020304" pitchFamily="18" charset="0"/>
              </a:rPr>
              <a:t>- музыкант, голубь, самокат;</a:t>
            </a:r>
          </a:p>
          <a:p>
            <a:pPr marL="678815" algn="just">
              <a:lnSpc>
                <a:spcPct val="150000"/>
              </a:lnSpc>
              <a:spcAft>
                <a:spcPts val="0"/>
              </a:spcAft>
            </a:pPr>
            <a:endParaRPr lang="ru-RU"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1338629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924</TotalTime>
  <Words>1829</Words>
  <Application>Microsoft Office PowerPoint</Application>
  <PresentationFormat>Экран (4:3)</PresentationFormat>
  <Paragraphs>260</Paragraphs>
  <Slides>26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26</vt:i4>
      </vt:variant>
    </vt:vector>
  </HeadingPairs>
  <TitlesOfParts>
    <vt:vector size="31" baseType="lpstr">
      <vt:lpstr>Arial</vt:lpstr>
      <vt:lpstr>Calibri</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Задание 3. </vt:lpstr>
      <vt:lpstr>Презентация PowerPoint</vt:lpstr>
      <vt:lpstr>Творческое задание 4.</vt:lpstr>
      <vt:lpstr> «Подбери приемы» задание 5 </vt:lpstr>
      <vt:lpstr>«Русские народные сказки» задание 6</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Александр</cp:lastModifiedBy>
  <cp:revision>86</cp:revision>
  <dcterms:modified xsi:type="dcterms:W3CDTF">2021-03-31T15:12:18Z</dcterms:modified>
</cp:coreProperties>
</file>