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56" r:id="rId2"/>
    <p:sldId id="259" r:id="rId3"/>
    <p:sldId id="258" r:id="rId4"/>
    <p:sldId id="261" r:id="rId5"/>
    <p:sldId id="262" r:id="rId6"/>
    <p:sldId id="263" r:id="rId7"/>
    <p:sldId id="264" r:id="rId8"/>
    <p:sldId id="260" r:id="rId9"/>
    <p:sldId id="270" r:id="rId10"/>
    <p:sldId id="271" r:id="rId11"/>
    <p:sldId id="266" r:id="rId12"/>
    <p:sldId id="265" r:id="rId13"/>
    <p:sldId id="267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9" autoAdjust="0"/>
    <p:restoredTop sz="94660"/>
  </p:normalViewPr>
  <p:slideViewPr>
    <p:cSldViewPr snapToGrid="0">
      <p:cViewPr varScale="1">
        <p:scale>
          <a:sx n="59" d="100"/>
          <a:sy n="59" d="100"/>
        </p:scale>
        <p:origin x="100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F7618-B15D-497C-80D0-2BD9786FE8B5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B3004-A582-4DD7-AC8E-CE6DE538E0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938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F7618-B15D-497C-80D0-2BD9786FE8B5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B3004-A582-4DD7-AC8E-CE6DE538E0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9874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F7618-B15D-497C-80D0-2BD9786FE8B5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B3004-A582-4DD7-AC8E-CE6DE538E0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2891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F7618-B15D-497C-80D0-2BD9786FE8B5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B3004-A582-4DD7-AC8E-CE6DE538E0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10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F7618-B15D-497C-80D0-2BD9786FE8B5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B3004-A582-4DD7-AC8E-CE6DE538E0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802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F7618-B15D-497C-80D0-2BD9786FE8B5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B3004-A582-4DD7-AC8E-CE6DE538E0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3342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F7618-B15D-497C-80D0-2BD9786FE8B5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B3004-A582-4DD7-AC8E-CE6DE538E0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065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F7618-B15D-497C-80D0-2BD9786FE8B5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B3004-A582-4DD7-AC8E-CE6DE538E0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94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F7618-B15D-497C-80D0-2BD9786FE8B5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B3004-A582-4DD7-AC8E-CE6DE538E0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413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F7618-B15D-497C-80D0-2BD9786FE8B5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B3004-A582-4DD7-AC8E-CE6DE538E0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9938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F7618-B15D-497C-80D0-2BD9786FE8B5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5B3004-A582-4DD7-AC8E-CE6DE538E0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534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6F7618-B15D-497C-80D0-2BD9786FE8B5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5B3004-A582-4DD7-AC8E-CE6DE538E0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987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http://lastohka1962.rusedu.net/gallery/3558/Bezymyannyi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490" y="51183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68490" y="2316163"/>
            <a:ext cx="851620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Использование проектной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деятельности, </a:t>
            </a:r>
          </a:p>
          <a:p>
            <a:pPr indent="228600"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как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эффективный метод </a:t>
            </a:r>
            <a:endPara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развития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связной речи дошкольника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ДОУ со всеми участниками </a:t>
            </a:r>
            <a:endParaRPr lang="ru-RU" sz="2400" b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образовательного процесса.</a:t>
            </a:r>
            <a:endParaRPr lang="ru-RU" sz="20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45129" y="801509"/>
            <a:ext cx="693038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Методический кабинет Управления образования администрации города Новочеркасска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012871" y="5508212"/>
            <a:ext cx="548640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</a:t>
            </a:r>
          </a:p>
          <a:p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Бижова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О.А.,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 логопед 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детского сада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  <a:p>
            <a:r>
              <a:rPr lang="ru-RU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96074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lastohka1962.rusedu.net/gallery/3558/Bezymyannyi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306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3832" y="365127"/>
            <a:ext cx="7191518" cy="1100106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700" b="1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23547" y="1255371"/>
            <a:ext cx="7886700" cy="33061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95182" y="799666"/>
            <a:ext cx="4885811" cy="291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КРАТКОСРОЧНЫЙ ПРОЕКТ</a:t>
            </a:r>
          </a:p>
          <a:p>
            <a:pPr algn="ctr"/>
            <a:r>
              <a:rPr lang="ru-RU" sz="24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развитию </a:t>
            </a:r>
            <a:r>
              <a:rPr lang="ru-RU" sz="2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речи </a:t>
            </a:r>
            <a:r>
              <a:rPr lang="ru-RU" sz="16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«ЧУДЕСА ОСЕНИ»</a:t>
            </a:r>
          </a:p>
          <a:p>
            <a:pPr algn="ctr"/>
            <a:r>
              <a:rPr lang="ru-RU" sz="16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16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средний дошкольный возраст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i="1" u="sng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ru-RU" sz="16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99732" y="328037"/>
            <a:ext cx="2872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2297" y="4246076"/>
            <a:ext cx="3128783" cy="234565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434" y="3279228"/>
            <a:ext cx="2259607" cy="341876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6175" y="3390969"/>
            <a:ext cx="2439167" cy="320076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72733" y="93348"/>
            <a:ext cx="2664183" cy="3183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4208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lastohka1962.rusedu.net/gallery/3558/Bezymyannyi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3832" y="365126"/>
            <a:ext cx="7191518" cy="1613799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700" b="1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ru-RU" sz="4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88276" y="1418616"/>
            <a:ext cx="638503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 </a:t>
            </a:r>
            <a:r>
              <a:rPr lang="ru-RU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Заключительный этап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(сентябрь-октябрь).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1.Повторный мониторинг речевого развития дошкольников.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Анализ и оценка результатов проекта.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3.Определение новых перспектив.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02288" y="543481"/>
            <a:ext cx="25292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 ПРОЕКТА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2817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lastohka1962.rusedu.net/gallery/3558/Bezymyannyi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3832" y="365126"/>
            <a:ext cx="7191518" cy="1613799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700" b="1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28650" y="2634922"/>
            <a:ext cx="7886700" cy="4351338"/>
          </a:xfrm>
        </p:spPr>
        <p:txBody>
          <a:bodyPr/>
          <a:lstStyle/>
          <a:p>
            <a:pPr algn="ctr"/>
            <a:endParaRPr lang="ru-RU" sz="4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15150" y="835441"/>
            <a:ext cx="8008882" cy="51352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 проекта 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результате работы по реализации проектов обогатился и пополнился словарный запас детей, речь стала более чистой, грамматически правильной, выразительной.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Дети стали проявлять инициативу в общении, делиться впечатлениями со сверстниками, с интересом стали относиться к аргументации, доказательству и широко ими пользоваться.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 детей сформировалась потребность узнать что-то новое и поделиться этим с другими людьми, исчез страх перед публичными выступлениями, обогатился и расширился личный опыт детей, повысился уровень самостоятельности.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Родители: повысилась заинтересованность родителей не только в результатах, но и в самом процессе коррекционно-воспитательной работы.</a:t>
            </a:r>
          </a:p>
          <a:p>
            <a:pPr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Обогатилась предметно пространственная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развивающая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среда групп ДОУ.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Создана копилка методических, практических и электронных пособий, картотек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spcAft>
                <a:spcPts val="0"/>
              </a:spcAft>
            </a:pPr>
            <a:r>
              <a:rPr lang="ru-RU" sz="1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ПЕРСПЕКТИВЫ :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Дальнейшее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использование проектной деятельности по развитию связной речи;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Продолжать совместную работу с родителями по развитию связной речи.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Трансляция опыта работы в рамках методических объединений, конференций, семинаров, педагогических чтений городского уровня.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56160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lastohka1962.rusedu.net/gallery/3558/Bezymyannyi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3832" y="365126"/>
            <a:ext cx="7191518" cy="1613799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Литература 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Ткаченко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Т.А. «Формирование и развитие связной речи» СПб.,  Детство-пресс, 1999г.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Гризик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"Взаимодействие детского сада и семьи по развитию речи" , N 6, 2000 г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Сидорчук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Т.А., Хоменко Н.Н. Технология развития связной речи дошкольников (методическое пособие для педагогов дошкольных учреждений), 2004.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Нищева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Н. В., Обучение дошкольников рассказыванию по серии картинок.  Старший дошкольный возраст, подготовительная группа. Выпуск 2. СПб, Детство-Пресс, 2018, Соответствует ФГОС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Нищева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Н.В. Обучение детей пересказу по опорным картинкам, СПб, Детство- Пресс, 2017г.Соответствует ФГОС</a:t>
            </a: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450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28914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lastohka1962.rusedu.net/gallery/3558/Bezymyannyi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3832" y="365127"/>
            <a:ext cx="7191518" cy="1100106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700" b="1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23547" y="1255371"/>
            <a:ext cx="7886700" cy="3306119"/>
          </a:xfrm>
          <a:effectLst/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7200" b="1" cap="all" dirty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  <a:latin typeface="Tahoma" charset="0"/>
              </a:rPr>
              <a:t>Спасибо</a:t>
            </a:r>
          </a:p>
          <a:p>
            <a:pPr marL="0" lvl="0" indent="0" algn="ctr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sz="7200" b="1" cap="all" dirty="0">
                <a:ln w="0"/>
                <a:solidFill>
                  <a:srgbClr val="0070C0"/>
                </a:solidFill>
                <a:effectLst>
                  <a:reflection blurRad="12700" stA="50000" endPos="50000" dist="5000" dir="5400000" sy="-100000" rotWithShape="0"/>
                </a:effectLst>
                <a:latin typeface="Tahoma" charset="0"/>
              </a:rPr>
              <a:t> за внимание!!!</a:t>
            </a:r>
          </a:p>
          <a:p>
            <a:pPr marL="0" lvl="0" indent="0" algn="ctr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ru-RU" sz="7200" b="1" cap="all" dirty="0">
              <a:ln w="0"/>
              <a:gradFill flip="none">
                <a:gsLst>
                  <a:gs pos="0">
                    <a:srgbClr val="5E5884">
                      <a:tint val="75000"/>
                      <a:shade val="75000"/>
                      <a:satMod val="170000"/>
                    </a:srgbClr>
                  </a:gs>
                  <a:gs pos="49000">
                    <a:srgbClr val="5E5884">
                      <a:tint val="88000"/>
                      <a:shade val="65000"/>
                      <a:satMod val="172000"/>
                    </a:srgbClr>
                  </a:gs>
                  <a:gs pos="50000">
                    <a:srgbClr val="5E5884">
                      <a:shade val="65000"/>
                      <a:satMod val="130000"/>
                    </a:srgbClr>
                  </a:gs>
                  <a:gs pos="92000">
                    <a:srgbClr val="5E5884">
                      <a:shade val="50000"/>
                      <a:satMod val="120000"/>
                    </a:srgbClr>
                  </a:gs>
                  <a:gs pos="100000">
                    <a:srgbClr val="5E5884">
                      <a:shade val="48000"/>
                      <a:satMod val="120000"/>
                    </a:srgb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ahoma" charset="0"/>
            </a:endParaRPr>
          </a:p>
          <a:p>
            <a:pPr marL="0" lvl="0" indent="0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18661" y="0"/>
            <a:ext cx="6306678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i="1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ru-RU" b="1" dirty="0" smtClean="0">
                <a:latin typeface="Arial" charset="0"/>
                <a:cs typeface="Arial" charset="0"/>
              </a:rPr>
              <a:t> </a:t>
            </a:r>
            <a:endParaRPr lang="ru-RU" b="1" dirty="0">
              <a:latin typeface="Arial" charset="0"/>
              <a:cs typeface="Arial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99732" y="328037"/>
            <a:ext cx="2872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189783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lastohka1962.rusedu.net/gallery/3558/Bezymyannyi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2975" y="788207"/>
            <a:ext cx="7886700" cy="132556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: </a:t>
            </a:r>
            <a:b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Очень </a:t>
            </a:r>
            <a:r>
              <a:rPr lang="ru-RU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 научить будущего школьника выражать свои мысли грамотно, последовательно, точно, выделяя главное в своём рассказе, т.е. говорить связно. Только обладая хорошо развитой связной речью, </a:t>
            </a:r>
            <a:r>
              <a:rPr lang="ru-RU" sz="2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сможет </a:t>
            </a:r>
            <a:r>
              <a:rPr lang="ru-RU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давать развёрнутые ответы на сложные вопросы школьной программы, последовательно, полно и аргументировано излагать свои мысли, воспроизводить содержание текстов из учебников, писать сочинения</a:t>
            </a:r>
            <a:br>
              <a:rPr lang="ru-RU" sz="2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3698543"/>
            <a:ext cx="7886700" cy="247842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6345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lastohka1962.rusedu.net/gallery/3558/Bezymyannyi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481808"/>
            <a:ext cx="7509681" cy="514236"/>
          </a:xfrm>
        </p:spPr>
        <p:txBody>
          <a:bodyPr>
            <a:normAutofit/>
          </a:bodyPr>
          <a:lstStyle/>
          <a:p>
            <a:r>
              <a:rPr lang="ru-RU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проектной деятельности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4929" y="1361283"/>
            <a:ext cx="8637814" cy="5006860"/>
          </a:xfrm>
        </p:spPr>
        <p:txBody>
          <a:bodyPr>
            <a:normAutofit fontScale="55000" lnSpcReduction="20000"/>
          </a:bodyPr>
          <a:lstStyle/>
          <a:p>
            <a:pPr marL="342900" lvl="0" indent="-342900" algn="l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3800" i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повышению профессионального уровня педагога или творческой группы, которые участвуют в разработке проекта;</a:t>
            </a:r>
            <a:endParaRPr lang="ru-RU" sz="3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l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3800" i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формированию у воспитанников ряда значимых компетенций, наращиванию универсальных умений детей (формулировка замысла действия, прогнозирование, определение условий реализации замысла, оценивание результатов работы, позиционное видение мира) - способности дошкольников к элементарной научной деятельности;</a:t>
            </a:r>
            <a:endParaRPr lang="ru-RU" sz="3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l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3800" i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развитию креативности;</a:t>
            </a:r>
            <a:endParaRPr lang="ru-RU" sz="3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l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3800" i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развитию психических процессов (воображение, мышление, речь, познавательные способности дошкольников; социализации; развитию коммуникативных качеств;</a:t>
            </a:r>
            <a:endParaRPr lang="ru-RU" sz="3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l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3800" i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повышению качества образовательного процесса;</a:t>
            </a:r>
            <a:endParaRPr lang="ru-RU" sz="3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l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3800" i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формированию сообществ «дети - родители» через преемственность работы ДОУ и семьи.</a:t>
            </a:r>
            <a:endParaRPr lang="ru-RU" sz="3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4026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lastohka1962.rusedu.net/gallery/3558/Bezymyannyi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3038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73629" y="436563"/>
            <a:ext cx="6858000" cy="755423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 ПРОЕКТА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9229" y="1191987"/>
            <a:ext cx="8425541" cy="4914900"/>
          </a:xfrm>
        </p:spPr>
        <p:txBody>
          <a:bodyPr>
            <a:normAutofit fontScale="92500" lnSpcReduction="20000"/>
          </a:bodyPr>
          <a:lstStyle/>
          <a:p>
            <a:pPr marL="342900" lvl="0" indent="-342900" algn="l" defTabSz="9144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FFFF99"/>
              </a:buClr>
              <a:buSzPct val="65000"/>
            </a:pPr>
            <a:r>
              <a:rPr lang="ru-RU" sz="2300" b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 проекта: 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«Путешествие в страну красивой и грамотной речи»</a:t>
            </a:r>
            <a:r>
              <a:rPr lang="ru-RU" sz="23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lvl="0" indent="-342900" algn="l" defTabSz="9144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FFFF99"/>
              </a:buClr>
              <a:buSzPct val="65000"/>
            </a:pPr>
            <a:r>
              <a:rPr lang="ru-RU" sz="2300" b="1" kern="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 проекта: </a:t>
            </a:r>
            <a:r>
              <a:rPr lang="ru-RU" sz="2300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 - практико-ориентированный</a:t>
            </a:r>
            <a:endParaRPr lang="ru-RU" sz="2300" kern="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 defTabSz="9144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FFFF99"/>
              </a:buClr>
              <a:buSzPct val="65000"/>
            </a:pPr>
            <a:r>
              <a:rPr lang="ru-RU" sz="2300" b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реализации: </a:t>
            </a:r>
            <a:r>
              <a:rPr lang="ru-RU" sz="2300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долгосрочный (октябрь 2019- октябрь 2020г.)</a:t>
            </a:r>
          </a:p>
          <a:p>
            <a:pPr marL="342900" lvl="0" indent="-342900" algn="l" defTabSz="9144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FFFF99"/>
              </a:buClr>
              <a:buSzPct val="65000"/>
            </a:pPr>
            <a:r>
              <a:rPr lang="ru-RU" sz="2300" b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</a:t>
            </a:r>
            <a:r>
              <a:rPr lang="ru-RU" sz="2300" b="1" kern="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300" b="1" kern="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и специалисты МБДОУ, дети и родители   всех возрастных групп</a:t>
            </a:r>
          </a:p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lang="ru-RU" sz="2300" b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Гипотеза: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Метод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проекта, как одна из личностно-ориентированных технологий, позволяет развивать творческое мышление и познавательный интерес к различным областям знаний у детей, формирует коммуникативные навыки и нравственные качества личности дошкольника, развивает у ребенка определенные реализуемые программой знания, умения и навыки.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>
              <a:lnSpc>
                <a:spcPct val="120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воспитательно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-образовательном процессе ДОУ проектная деятельность носит характер сотрудничества. Ребенок перестает быть объектом педагогического воздействия и становится активным участником творческой деятельности, цель которой – активизация его собственных ресурсов в процессе обучения и развития.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l" defTabSz="914400" eaLnBrk="0" fontAlgn="base" hangingPunct="0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FFFF99"/>
              </a:buClr>
              <a:buSzPct val="65000"/>
            </a:pPr>
            <a:endParaRPr lang="ru-RU" kern="0" dirty="0" smtClean="0">
              <a:solidFill>
                <a:srgbClr val="002060"/>
              </a:solidFill>
              <a:latin typeface="Tahoma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6380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lastohka1962.rusedu.net/gallery/3558/Bezymyannyi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3832" y="365126"/>
            <a:ext cx="7191518" cy="1613799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28650" y="1179293"/>
            <a:ext cx="7886700" cy="5200486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defTabSz="9144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99"/>
              </a:buClr>
              <a:buSzPct val="65000"/>
              <a:buNone/>
            </a:pPr>
            <a:r>
              <a:rPr lang="ru-RU" sz="1800" b="1" kern="0" dirty="0">
                <a:solidFill>
                  <a:srgbClr val="7030A0"/>
                </a:solidFill>
                <a:latin typeface="Tahoma"/>
              </a:rPr>
              <a:t>Цель</a:t>
            </a:r>
            <a:r>
              <a:rPr lang="ru-RU" sz="1800" b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необходимых условий для развития мотивов и потребностей речевой деятельности дошкольников всеми участниками педагогического процесса.</a:t>
            </a:r>
            <a:endParaRPr lang="ru-RU" sz="1800" kern="0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Осуществлять решение речевых задач в образовательном процессе дошкольного учреждения посредством использования разных форм организации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детей(беседы, НОД, викторины, игры-драматизации, сюжетно-ролевые, дидактические  игры.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2.Совершенствовать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профессиональный уровень педагогов в речевом развитии детей дошкольного возраста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Создать условия для формирования компонентов устной речи.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4.Сформировать активную родительскую позицию на основе тесного взаимодействия дошкольного учреждения и семьи по вопросам становления связной речи детей.</a:t>
            </a:r>
            <a:r>
              <a:rPr lang="ru-RU" sz="1800" b="1" i="1" kern="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kern="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kern="0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endParaRPr lang="ru-RU" kern="0" dirty="0">
              <a:solidFill>
                <a:srgbClr val="002060"/>
              </a:solidFill>
              <a:latin typeface="Times New Roman" panose="02020603050405020304" pitchFamily="18" charset="0"/>
              <a:ea typeface="Tahoma" pitchFamily="34" charset="0"/>
              <a:cs typeface="Times New Roman" panose="02020603050405020304" pitchFamily="18" charset="0"/>
            </a:endParaRPr>
          </a:p>
          <a:p>
            <a:pPr marL="342900" lvl="0" indent="-342900" defTabSz="9144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99"/>
              </a:buClr>
              <a:buSzPct val="65000"/>
              <a:buNone/>
            </a:pPr>
            <a:r>
              <a:rPr lang="ru-RU" sz="1800" b="1" kern="0" dirty="0">
                <a:solidFill>
                  <a:srgbClr val="666699"/>
                </a:solidFill>
                <a:latin typeface="Tahoma"/>
              </a:rPr>
              <a:t> </a:t>
            </a:r>
            <a:r>
              <a:rPr lang="ru-RU" sz="1800" b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 проекта: </a:t>
            </a:r>
            <a:endParaRPr lang="ru-RU" sz="1800" b="1" kern="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ru-RU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.Организационно-подготовительный этап(октябрь</a:t>
            </a:r>
            <a:r>
              <a:rPr lang="ru-RU" sz="19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>
              <a:lnSpc>
                <a:spcPct val="115000"/>
              </a:lnSpc>
            </a:pP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.Основной этап. (ноябрь - май).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Заключительный этап (сентябрь-октябрь).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defTabSz="9144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99"/>
              </a:buClr>
              <a:buSzPct val="65000"/>
              <a:buNone/>
            </a:pPr>
            <a:r>
              <a:rPr lang="ru-RU" sz="1800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</a:t>
            </a:r>
            <a:r>
              <a:rPr lang="ru-RU" sz="1800" b="1" i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проекта</a:t>
            </a:r>
            <a:r>
              <a:rPr lang="ru-RU" sz="1800" b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342900" lvl="0" indent="-342900" defTabSz="9144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99"/>
              </a:buClr>
              <a:buSzPct val="65000"/>
              <a:buNone/>
            </a:pPr>
            <a:r>
              <a:rPr lang="ru-RU" sz="1800" i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18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огопедический  клуб для родителей  </a:t>
            </a:r>
            <a:r>
              <a:rPr lang="ru-RU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800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Говоруша</a:t>
            </a:r>
            <a:r>
              <a:rPr lang="ru-RU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; логопедические  </a:t>
            </a:r>
            <a:r>
              <a:rPr lang="ru-RU" sz="18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индивидуальные и подгрупповые занятия,  совместная деятельность  </a:t>
            </a:r>
            <a:r>
              <a:rPr lang="ru-RU" sz="1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режимных моментах </a:t>
            </a:r>
            <a:r>
              <a:rPr lang="ru-RU" sz="18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викторины , беседы, чтение худ. литературы</a:t>
            </a:r>
            <a:endParaRPr lang="ru-RU" sz="18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65131" y="449044"/>
            <a:ext cx="53129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ПАСПОРТ ПРОЕКТА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7275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lastohka1962.rusedu.net/gallery/3558/Bezymyannyi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3832" y="365126"/>
            <a:ext cx="7191518" cy="1613799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700" b="1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628650" y="1355834"/>
            <a:ext cx="7886700" cy="4821129"/>
          </a:xfrm>
        </p:spPr>
        <p:txBody>
          <a:bodyPr>
            <a:normAutofit fontScale="85000" lnSpcReduction="10000"/>
          </a:bodyPr>
          <a:lstStyle/>
          <a:p>
            <a:pPr marL="342900" lvl="0" indent="-342900" defTabSz="9144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99"/>
              </a:buClr>
              <a:buSzPct val="65000"/>
              <a:buNone/>
            </a:pPr>
            <a:r>
              <a:rPr lang="ru-RU" sz="1900" b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Предполагаемый </a:t>
            </a:r>
            <a:r>
              <a:rPr lang="ru-RU" sz="1900" b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</a:t>
            </a:r>
            <a:r>
              <a:rPr lang="ru-RU" sz="1900" b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системы работы по развитию связной речи детей дошкольного возраста.</a:t>
            </a:r>
            <a:endParaRPr lang="ru-RU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Успешное развитие коммуникативных и творческих способностей детей, повышение педагогической компетенции педагогов и родителей в вопросах речевого развития детей, повышение заинтересованности родителей не только в результатах, но и в самом процессе коррекционно-воспитательной работы.</a:t>
            </a:r>
            <a:endParaRPr lang="ru-RU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1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Обогащенная предметно пространственная -развивающая среда групп ДОУ.</a:t>
            </a:r>
            <a:endParaRPr lang="ru-RU" sz="1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Создание копилки методических, практических и электронных пособий, картотек</a:t>
            </a:r>
            <a:r>
              <a:rPr lang="ru-RU" sz="19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endParaRPr lang="ru-RU" sz="1900" b="1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defTabSz="9144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99"/>
              </a:buClr>
              <a:buSzPct val="65000"/>
              <a:buNone/>
            </a:pPr>
            <a:r>
              <a:rPr lang="ru-RU" sz="1900" b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База реализации проекта</a:t>
            </a:r>
            <a:r>
              <a:rPr lang="ru-RU" sz="1900" b="1" kern="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 defTabSz="9144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99"/>
              </a:buClr>
              <a:buSzPct val="65000"/>
              <a:buNone/>
            </a:pPr>
            <a:r>
              <a:rPr lang="ru-RU" sz="1900" kern="0" dirty="0" smtClean="0">
                <a:solidFill>
                  <a:srgbClr val="666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детский сад </a:t>
            </a:r>
            <a:r>
              <a:rPr lang="ru-RU" sz="17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№8</a:t>
            </a:r>
          </a:p>
          <a:p>
            <a:pPr marL="342900" lvl="0" indent="-342900" defTabSz="9144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99"/>
              </a:buClr>
              <a:buSzPct val="65000"/>
              <a:buNone/>
            </a:pPr>
            <a:endParaRPr lang="ru-RU" sz="17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defTabSz="9144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99"/>
              </a:buClr>
              <a:buSzPct val="65000"/>
              <a:buNone/>
            </a:pPr>
            <a:r>
              <a:rPr lang="ru-RU" sz="1900" b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проекта</a:t>
            </a:r>
            <a:r>
              <a:rPr lang="ru-RU" sz="1900" b="1" i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900" b="1" i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Бижова</a:t>
            </a:r>
            <a:r>
              <a:rPr lang="ru-RU" sz="1900" b="1" i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О.А. </a:t>
            </a:r>
            <a:r>
              <a:rPr lang="ru-RU" sz="1900" i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 </a:t>
            </a:r>
            <a:r>
              <a:rPr lang="ru-RU" sz="1900" i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логопед</a:t>
            </a:r>
          </a:p>
          <a:p>
            <a:pPr marL="0" indent="0" algn="ctr">
              <a:buNone/>
            </a:pP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307390" y="543481"/>
            <a:ext cx="2529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 ПРОЕКТА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66763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lastohka1962.rusedu.net/gallery/3558/Bezymyannyi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3832" y="365126"/>
            <a:ext cx="7191518" cy="1613799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b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ru-RU" sz="4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93076" y="1232180"/>
            <a:ext cx="6048703" cy="4752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endParaRPr lang="ru-RU" b="1" i="1" u="sng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b="1" i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ru-RU" b="1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.Организационно-подготовительный этап</a:t>
            </a:r>
            <a:r>
              <a:rPr lang="ru-RU" b="1" i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(октябрь</a:t>
            </a:r>
            <a:r>
              <a:rPr lang="ru-RU" b="1" i="1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1.Проведено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логопедическое обследование, определены особенности речевого развития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детей.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 родителей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теме «Речевое развитие дошкольника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3.Самооценка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профессионализма педагогов по разделу речевое развитие дошкольников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4.Разработан и утвержден план реализации проекта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ru-RU" i="1" u="sng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07390" y="613987"/>
            <a:ext cx="38300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 ПРОЕКТА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4282844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lastohka1962.rusedu.net/gallery/3558/Bezymyannyi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3832" y="365127"/>
            <a:ext cx="7191518" cy="1100106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700" b="1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23547" y="1255371"/>
            <a:ext cx="7886700" cy="33061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работы по всем возрастным группам</a:t>
            </a:r>
          </a:p>
          <a:p>
            <a:pPr lvl="0"/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работа с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педагогами</a:t>
            </a:r>
          </a:p>
          <a:p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по работе с родителями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01766" y="799666"/>
            <a:ext cx="5328744" cy="13311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b="1" i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</a:t>
            </a:r>
            <a:r>
              <a:rPr lang="ru-RU" b="1" i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.Основной этап.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(ноябрь - май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66259" y="328037"/>
            <a:ext cx="43542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 ПРОЕКТА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642321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lastohka1962.rusedu.net/gallery/3558/Bezymyannyi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3832" y="365127"/>
            <a:ext cx="7191518" cy="1100106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700" b="1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23547" y="1255371"/>
            <a:ext cx="7886700" cy="330611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01766" y="799666"/>
            <a:ext cx="5328744" cy="13311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i="1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99732" y="328037"/>
            <a:ext cx="2872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/>
          </a:p>
        </p:txBody>
      </p:sp>
      <p:sp>
        <p:nvSpPr>
          <p:cNvPr id="3" name="AutoShape 2" descr="https://apf.mail.ru/cgi-bin/readmsg?id=15977335610613902359;0;1&amp;exif=1&amp;full=1&amp;x-email=obizhova971%40inbox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444" y="3531476"/>
            <a:ext cx="3499946" cy="305943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6991" y="3021045"/>
            <a:ext cx="3200568" cy="343996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323832" y="755296"/>
            <a:ext cx="70864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Первый проект во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второй младшей группе 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 чего начинается дружба в группе».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633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2001</TotalTime>
  <Words>667</Words>
  <Application>Microsoft Office PowerPoint</Application>
  <PresentationFormat>Экран (4:3)</PresentationFormat>
  <Paragraphs>128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Symbol</vt:lpstr>
      <vt:lpstr>Tahoma</vt:lpstr>
      <vt:lpstr>Times New Roman</vt:lpstr>
      <vt:lpstr>Тема Office</vt:lpstr>
      <vt:lpstr>Презентация PowerPoint</vt:lpstr>
      <vt:lpstr>     Актуальность :    Очень важно научить будущего школьника выражать свои мысли грамотно, последовательно, точно, выделяя главное в своём рассказе, т.е. говорить связно. Только обладая хорошо развитой связной речью, ребёнок сможет давать развёрнутые ответы на сложные вопросы школьной программы, последовательно, полно и аргументировано излагать свои мысли, воспроизводить содержание текстов из учебников, писать сочинения </vt:lpstr>
      <vt:lpstr>Актуальность проектной деятельности </vt:lpstr>
      <vt:lpstr>ПАСПОРТ ПРОЕКТА</vt:lpstr>
      <vt:lpstr> </vt:lpstr>
      <vt:lpstr>  </vt:lpstr>
      <vt:lpstr>   </vt:lpstr>
      <vt:lpstr>   </vt:lpstr>
      <vt:lpstr>   </vt:lpstr>
      <vt:lpstr>   </vt:lpstr>
      <vt:lpstr>   </vt:lpstr>
      <vt:lpstr>   </vt:lpstr>
      <vt:lpstr> Литература </vt:lpstr>
      <vt:lpstr>  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Александр</cp:lastModifiedBy>
  <cp:revision>27</cp:revision>
  <dcterms:created xsi:type="dcterms:W3CDTF">2020-08-16T12:10:41Z</dcterms:created>
  <dcterms:modified xsi:type="dcterms:W3CDTF">2020-08-18T07:13:34Z</dcterms:modified>
</cp:coreProperties>
</file>