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64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30931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microsoft.com/office/2007/relationships/media" Target="../media/media2.mp3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.jpg"/><Relationship Id="rId4" Type="http://schemas.openxmlformats.org/officeDocument/2006/relationships/audio" Target="../media/media2.mp3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microsoft.com/office/2007/relationships/media" Target="../media/media1.mp3"/><Relationship Id="rId7" Type="http://schemas.openxmlformats.org/officeDocument/2006/relationships/image" Target="../media/image8.jp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9.jpg"/><Relationship Id="rId4" Type="http://schemas.openxmlformats.org/officeDocument/2006/relationships/audio" Target="../media/media1.mp3"/><Relationship Id="rId9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media" Target="../media/media1.mp3"/><Relationship Id="rId7" Type="http://schemas.openxmlformats.org/officeDocument/2006/relationships/image" Target="../media/image1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.mp3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microsoft.com/office/2007/relationships/media" Target="../media/media5.mp3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8.jpg"/><Relationship Id="rId4" Type="http://schemas.openxmlformats.org/officeDocument/2006/relationships/audio" Target="../media/media5.mp3"/><Relationship Id="rId9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16200000" scaled="0"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 idx="4294967295"/>
          </p:nvPr>
        </p:nvSpPr>
        <p:spPr>
          <a:xfrm>
            <a:off x="504825" y="1500188"/>
            <a:ext cx="8353425" cy="92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800"/>
              <a:buFont typeface="Comic Sans MS"/>
              <a:buNone/>
            </a:pPr>
            <a:r>
              <a:rPr lang="en-US" sz="3600" b="1" i="0" u="none" strike="noStrike" cap="none" dirty="0" err="1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Музыкально-дидактическая</a:t>
            </a:r>
            <a:r>
              <a:rPr lang="en-US" sz="3600" b="1" i="0" u="none" strike="noStrike" cap="none" dirty="0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3600" b="1" i="0" u="none" strike="noStrike" cap="none" dirty="0" err="1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игра</a:t>
            </a:r>
            <a:endParaRPr sz="3600" b="1" i="0" u="none" strike="noStrike" cap="none" dirty="0">
              <a:solidFill>
                <a:schemeClr val="accent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338220" y="2673294"/>
            <a:ext cx="6643734" cy="1723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6000"/>
              <a:buFont typeface="Comic Sans MS"/>
              <a:buNone/>
            </a:pPr>
            <a:r>
              <a:rPr lang="en-US" sz="6000" b="1" i="0" u="none" strike="noStrike" cap="none" dirty="0" smtClean="0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«</a:t>
            </a:r>
            <a:r>
              <a:rPr lang="ru-RU" sz="6000" b="1" i="0" u="none" strike="noStrike" cap="none" dirty="0" smtClean="0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Четвертый лишний»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3143250" y="5000625"/>
            <a:ext cx="5715000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 strike="noStrike" cap="none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Музыкальный</a:t>
            </a:r>
            <a:r>
              <a:rPr lang="en-US" sz="2400" b="1" i="1" u="none" strike="noStrike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1" u="none" strike="noStrike" cap="none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руководитель</a:t>
            </a:r>
            <a:r>
              <a:rPr lang="en-US" sz="2400" b="1" i="1" u="none" strike="noStrike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4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-RU" sz="2400" b="1" i="1" u="none" strike="noStrike" cap="none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БЕЛКОВА СВЕТЛАНА АЛЕКСАНДРОВНА</a:t>
            </a:r>
            <a:endParaRPr sz="24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37995" y="285750"/>
            <a:ext cx="862025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 dirty="0" err="1">
                <a:solidFill>
                  <a:schemeClr val="accent2"/>
                </a:solidFill>
                <a:sym typeface="Arial"/>
              </a:rPr>
              <a:t>Муниципальное</a:t>
            </a:r>
            <a:r>
              <a:rPr lang="en-US" sz="1800" b="1" i="0" u="none" strike="noStrike" cap="none" dirty="0">
                <a:solidFill>
                  <a:schemeClr val="accent2"/>
                </a:solidFill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accent2"/>
                </a:solidFill>
                <a:sym typeface="Arial"/>
              </a:rPr>
              <a:t>бюджетное</a:t>
            </a:r>
            <a:r>
              <a:rPr lang="en-US" sz="1800" b="1" i="0" u="none" strike="noStrike" cap="none" dirty="0">
                <a:solidFill>
                  <a:schemeClr val="accent2"/>
                </a:solidFill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accent2"/>
                </a:solidFill>
                <a:sym typeface="Arial"/>
              </a:rPr>
              <a:t>дошкольное</a:t>
            </a:r>
            <a:r>
              <a:rPr lang="en-US" sz="1800" b="1" i="0" u="none" strike="noStrike" cap="none" dirty="0">
                <a:solidFill>
                  <a:schemeClr val="accent2"/>
                </a:solidFill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accent2"/>
                </a:solidFill>
                <a:sym typeface="Arial"/>
              </a:rPr>
              <a:t>образовательное</a:t>
            </a:r>
            <a:r>
              <a:rPr lang="en-US" sz="1800" b="1" i="0" u="none" strike="noStrike" cap="none" dirty="0">
                <a:solidFill>
                  <a:schemeClr val="accent2"/>
                </a:solidFill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accent2"/>
                </a:solidFill>
                <a:sym typeface="Arial"/>
              </a:rPr>
              <a:t>учреждение</a:t>
            </a:r>
            <a:endParaRPr b="1" dirty="0">
              <a:solidFill>
                <a:schemeClr val="accent2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1" i="0" u="none" strike="noStrike" cap="none" dirty="0" smtClean="0">
                <a:solidFill>
                  <a:schemeClr val="accent2"/>
                </a:solidFill>
                <a:sym typeface="Arial"/>
              </a:rPr>
              <a:t>«Детский сад комбинированного вида №39»</a:t>
            </a:r>
            <a:endParaRPr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16200000" scaled="0"/>
        </a:gra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/>
        </p:nvSpPr>
        <p:spPr>
          <a:xfrm>
            <a:off x="323850" y="188912"/>
            <a:ext cx="8569325" cy="637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Интерактивная</a:t>
            </a:r>
            <a:r>
              <a:rPr lang="en-US" sz="2400" b="1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игра</a:t>
            </a:r>
            <a:r>
              <a:rPr lang="en-US" sz="2400" b="1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2400" b="1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дошкольников</a:t>
            </a:r>
            <a:endParaRPr sz="2400" b="0" i="0" u="none" strike="noStrike" cap="none" dirty="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«</a:t>
            </a:r>
            <a:r>
              <a:rPr lang="en-US" sz="2400" b="1" i="0" u="none" strike="noStrike" cap="none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Ч</a:t>
            </a:r>
            <a:r>
              <a:rPr lang="ru-RU" sz="2400" b="1" i="0" u="none" strike="noStrike" cap="none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етвертый</a:t>
            </a:r>
            <a:r>
              <a:rPr lang="ru-RU" sz="2400" b="1" i="0" u="none" strike="noStrike" cap="none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лишний</a:t>
            </a:r>
            <a:r>
              <a:rPr lang="en-US" sz="2400" b="1" i="0" u="none" strike="noStrike" cap="none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?»</a:t>
            </a:r>
            <a:endParaRPr sz="2400" b="0" i="0" u="none" strike="noStrike" cap="none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Возраст</a:t>
            </a:r>
            <a:r>
              <a:rPr lang="en-US" sz="2400" b="0" i="0" u="none" strike="noStrike" cap="none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от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трех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до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семи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лет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Цель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научить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ребенка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классифицировать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объекты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общему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признаку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Игра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помогает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думать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делать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правильный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выбор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между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предложенными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картинками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быть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внимательным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аккуратным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Ход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игры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Ребенку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дается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инструкция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к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игре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 а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потом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ребенок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выполняет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задание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сам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рабочем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режиме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Нужно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выбрать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из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четырех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предложенных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картинок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одну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лишнюю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поместить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кружок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вместо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знака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вопроса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Если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выбранная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картинка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закрыла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вопрос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то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предмет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выбран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правильно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Если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картинка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переместилась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кружок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знак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вопроса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так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остался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сверху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нужно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выполнить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задание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еще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раз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 scaled="0"/>
        </a:gra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>
            <a:off x="3080714" y="2182307"/>
            <a:ext cx="2681204" cy="2571768"/>
          </a:xfrm>
          <a:prstGeom prst="ellipse">
            <a:avLst/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3517722" y="2300304"/>
            <a:ext cx="1807188" cy="233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15000"/>
              <a:buFont typeface="Georgia"/>
              <a:buNone/>
            </a:pPr>
            <a:r>
              <a:rPr lang="en-US" sz="15000" b="1" i="0" u="none" strike="noStrike" cap="none" dirty="0">
                <a:solidFill>
                  <a:srgbClr val="DF322D"/>
                </a:solidFill>
                <a:latin typeface="Georgia"/>
                <a:ea typeface="Georgia"/>
                <a:cs typeface="Georgia"/>
                <a:sym typeface="Georgia"/>
              </a:rPr>
              <a:t>?</a:t>
            </a:r>
            <a:endParaRPr dirty="0"/>
          </a:p>
        </p:txBody>
      </p:sp>
      <p:sp>
        <p:nvSpPr>
          <p:cNvPr id="104" name="Google Shape;104;p15"/>
          <p:cNvSpPr/>
          <p:nvPr/>
        </p:nvSpPr>
        <p:spPr>
          <a:xfrm>
            <a:off x="181044" y="194426"/>
            <a:ext cx="851108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5400"/>
              <a:buFont typeface="Comic Sans MS"/>
              <a:buNone/>
            </a:pPr>
            <a:r>
              <a:rPr lang="ru-RU" sz="3600" b="1" dirty="0" smtClean="0">
                <a:solidFill>
                  <a:srgbClr val="DF322D"/>
                </a:solidFill>
                <a:latin typeface="Comic Sans MS"/>
                <a:ea typeface="Comic Sans MS"/>
                <a:cs typeface="Comic Sans MS"/>
                <a:sym typeface="Comic Sans MS"/>
              </a:rPr>
              <a:t>У этого инструмента нет струн</a:t>
            </a:r>
            <a:r>
              <a:rPr lang="en-US" sz="3600" b="1" i="0" u="none" strike="noStrike" cap="none" dirty="0" smtClean="0">
                <a:solidFill>
                  <a:srgbClr val="DF322D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3600" dirty="0"/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840890">
            <a:off x="6384832" y="5095599"/>
            <a:ext cx="2232249" cy="1571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7" name="Google Shape;107;p15" descr="%D0%BC%D1%83%D0%B7%D1%8B%D0%BA%D0%B0%D0%BD%D1%82%D1%8B-%D0%BD%D0%B0-%D1%81%D0%B2%D0%B0%D0%B4%D1%8C%D0%B1%D1%83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82876" y="1330528"/>
            <a:ext cx="1836160" cy="223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8" name="Google Shape;108;p15" descr="C-Bechstein_E-274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8414" y="1330528"/>
            <a:ext cx="2731768" cy="223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9" name="Google Shape;109;p15" descr="ybb321.jpg"/>
          <p:cNvPicPr preferRelativeResize="0"/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 rot="5400000">
            <a:off x="355250" y="4442669"/>
            <a:ext cx="2258096" cy="1516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6_sto-k-odnomu-ne-pra_ilnyy-ot_e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26875" y="1530546"/>
            <a:ext cx="609600" cy="609600"/>
          </a:xfrm>
          <a:prstGeom prst="rect">
            <a:avLst/>
          </a:prstGeom>
        </p:spPr>
      </p:pic>
      <p:pic>
        <p:nvPicPr>
          <p:cNvPr id="11" name="6_sto-k-odnomu-ne-pra_ilnyy-ot_e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140098" y="1636708"/>
            <a:ext cx="609600" cy="609600"/>
          </a:xfrm>
          <a:prstGeom prst="rect">
            <a:avLst/>
          </a:prstGeom>
        </p:spPr>
      </p:pic>
      <p:pic>
        <p:nvPicPr>
          <p:cNvPr id="12" name="6_sto-k-odnomu-ne-pra_ilnyy-ot_e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52215" y="5881410"/>
            <a:ext cx="609600" cy="609600"/>
          </a:xfrm>
          <a:prstGeom prst="rect">
            <a:avLst/>
          </a:prstGeom>
        </p:spPr>
      </p:pic>
      <p:pic>
        <p:nvPicPr>
          <p:cNvPr id="4" name="труба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21501" y="520099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5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52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82239E-6 L 3.61111E-6 -0.12488 C 3.61111E-6 -0.18108 0.09184 -0.25 0.16666 -0.25 L 0.3335 -0.25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-12512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 scaled="0"/>
        </a:gra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3303406" y="2630220"/>
            <a:ext cx="2681204" cy="2571768"/>
          </a:xfrm>
          <a:prstGeom prst="ellipse">
            <a:avLst/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3740414" y="2635237"/>
            <a:ext cx="1807188" cy="233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15000"/>
              <a:buFont typeface="Georgia"/>
              <a:buNone/>
            </a:pPr>
            <a:r>
              <a:rPr lang="en-US" sz="15000" b="1" i="0" u="none" strike="noStrike" cap="none" dirty="0">
                <a:solidFill>
                  <a:srgbClr val="DF322D"/>
                </a:solidFill>
                <a:latin typeface="Georgia"/>
                <a:ea typeface="Georgia"/>
                <a:cs typeface="Georgia"/>
                <a:sym typeface="Georgia"/>
              </a:rPr>
              <a:t>?</a:t>
            </a:r>
            <a:endParaRPr dirty="0"/>
          </a:p>
        </p:txBody>
      </p:sp>
      <p:sp>
        <p:nvSpPr>
          <p:cNvPr id="116" name="Google Shape;116;p16"/>
          <p:cNvSpPr/>
          <p:nvPr/>
        </p:nvSpPr>
        <p:spPr>
          <a:xfrm>
            <a:off x="400833" y="142852"/>
            <a:ext cx="821707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5400"/>
              <a:buFont typeface="Comic Sans MS"/>
              <a:buNone/>
            </a:pPr>
            <a:r>
              <a:rPr lang="ru-RU" sz="3600" b="1" dirty="0" smtClean="0">
                <a:solidFill>
                  <a:srgbClr val="DF322D"/>
                </a:solidFill>
                <a:latin typeface="Comic Sans MS"/>
                <a:sym typeface="Comic Sans MS"/>
              </a:rPr>
              <a:t>Этот инструмент не входит в состав симфонического </a:t>
            </a:r>
            <a:r>
              <a:rPr lang="ru-RU" sz="3600" b="1" dirty="0" err="1" smtClean="0">
                <a:solidFill>
                  <a:srgbClr val="DF322D"/>
                </a:solidFill>
                <a:latin typeface="Comic Sans MS"/>
                <a:sym typeface="Comic Sans MS"/>
              </a:rPr>
              <a:t>орекестра</a:t>
            </a:r>
            <a:endParaRPr sz="3600" dirty="0"/>
          </a:p>
        </p:txBody>
      </p:sp>
      <p:pic>
        <p:nvPicPr>
          <p:cNvPr id="118" name="Google Shape;118;p16" descr="preview.jpg"/>
          <p:cNvPicPr preferRelativeResize="0"/>
          <p:nvPr/>
        </p:nvPicPr>
        <p:blipFill rotWithShape="1">
          <a:blip r:embed="rId7">
            <a:alphaModFix/>
          </a:blip>
          <a:srcRect l="1586" t="3180" r="6349"/>
          <a:stretch/>
        </p:blipFill>
        <p:spPr>
          <a:xfrm>
            <a:off x="6748592" y="1728529"/>
            <a:ext cx="1758848" cy="2367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9" name="Google Shape;119;p16" descr="%D0%BC%D1%83%D0%B7%D1%8B%D0%BA%D0%B0%D0%BD%D1%82%D1%8B-%D0%BD%D0%B0-%D1%81%D0%B2%D0%B0%D0%B4%D1%8C%D0%B1%D1%83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48592" y="4490581"/>
            <a:ext cx="1847459" cy="2166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0" name="Google Shape;120;p16" descr="C-Bechstein_E-274.jpg"/>
          <p:cNvPicPr preferRelativeResize="0"/>
          <p:nvPr/>
        </p:nvPicPr>
        <p:blipFill rotWithShape="1">
          <a:blip r:embed="rId9">
            <a:alphaModFix/>
          </a:blip>
          <a:srcRect l="19540" r="11674"/>
          <a:stretch/>
        </p:blipFill>
        <p:spPr>
          <a:xfrm>
            <a:off x="555293" y="4434214"/>
            <a:ext cx="1872207" cy="2267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1" name="Google Shape;121;p16" descr="6623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55293" y="1728529"/>
            <a:ext cx="1872208" cy="2482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0c5e0852fd9808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033" y="2302704"/>
            <a:ext cx="609600" cy="609600"/>
          </a:xfrm>
          <a:prstGeom prst="rect">
            <a:avLst/>
          </a:prstGeom>
        </p:spPr>
      </p:pic>
      <p:pic>
        <p:nvPicPr>
          <p:cNvPr id="2" name="6_sto-k-odnomu-ne-pra_ilnyy-ot_e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3107" y="2249468"/>
            <a:ext cx="609600" cy="609600"/>
          </a:xfrm>
          <a:prstGeom prst="rect">
            <a:avLst/>
          </a:prstGeom>
        </p:spPr>
      </p:pic>
      <p:pic>
        <p:nvPicPr>
          <p:cNvPr id="4" name="6_sto-k-odnomu-ne-pra_ilnyy-ot_e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88088" y="5567819"/>
            <a:ext cx="609600" cy="609600"/>
          </a:xfrm>
          <a:prstGeom prst="rect">
            <a:avLst/>
          </a:prstGeom>
        </p:spPr>
      </p:pic>
      <p:pic>
        <p:nvPicPr>
          <p:cNvPr id="5" name="6_sto-k-odnomu-ne-pra_ilnyy-ot_e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43792" y="557396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89 0.06198 L 0.05833 -0.1117 C 0.0842 -0.15148 0.1191 -0.16883 0.15486 -0.16397 C 0.19514 -0.15911 0.22604 -0.13275 0.24566 -0.08765 L 0.34045 0.11448 " pathEditMode="relative" rAng="336428" ptsTypes="FffFF">
                                      <p:cBhvr>
                                        <p:cTn id="7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46" y="-9991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5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5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 scaled="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_uki-akkordeona-francuz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3526" y="2113643"/>
            <a:ext cx="609600" cy="609600"/>
          </a:xfrm>
          <a:prstGeom prst="rect">
            <a:avLst/>
          </a:prstGeom>
        </p:spPr>
      </p:pic>
      <p:sp>
        <p:nvSpPr>
          <p:cNvPr id="126" name="Google Shape;126;p17"/>
          <p:cNvSpPr/>
          <p:nvPr/>
        </p:nvSpPr>
        <p:spPr>
          <a:xfrm>
            <a:off x="2978469" y="2656826"/>
            <a:ext cx="2681204" cy="2571768"/>
          </a:xfrm>
          <a:prstGeom prst="ellipse">
            <a:avLst/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3415477" y="2774823"/>
            <a:ext cx="1807188" cy="233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15000"/>
              <a:buFont typeface="Georgia"/>
              <a:buNone/>
            </a:pPr>
            <a:r>
              <a:rPr lang="en-US" sz="15000" b="1" i="0" u="none" strike="noStrike" cap="none" dirty="0">
                <a:solidFill>
                  <a:srgbClr val="DF322D"/>
                </a:solidFill>
                <a:latin typeface="Georgia"/>
                <a:ea typeface="Georgia"/>
                <a:cs typeface="Georgia"/>
                <a:sym typeface="Georgia"/>
              </a:rPr>
              <a:t>?</a:t>
            </a:r>
            <a:endParaRPr dirty="0"/>
          </a:p>
        </p:txBody>
      </p:sp>
      <p:sp>
        <p:nvSpPr>
          <p:cNvPr id="128" name="Google Shape;128;p17"/>
          <p:cNvSpPr/>
          <p:nvPr/>
        </p:nvSpPr>
        <p:spPr>
          <a:xfrm>
            <a:off x="263047" y="142852"/>
            <a:ext cx="852379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5400"/>
              <a:buFont typeface="Comic Sans MS"/>
              <a:buNone/>
            </a:pPr>
            <a:r>
              <a:rPr lang="ru-RU" sz="2800" b="1" dirty="0" smtClean="0">
                <a:solidFill>
                  <a:srgbClr val="DF322D"/>
                </a:solidFill>
                <a:latin typeface="Comic Sans MS"/>
                <a:sym typeface="Comic Sans MS"/>
              </a:rPr>
              <a:t>Этот инструмент не относится к шумовым музыкальным инструментам</a:t>
            </a:r>
            <a:endParaRPr sz="2800" dirty="0"/>
          </a:p>
        </p:txBody>
      </p:sp>
      <p:pic>
        <p:nvPicPr>
          <p:cNvPr id="130" name="Google Shape;130;p17" descr="17273_27abig.jpg"/>
          <p:cNvPicPr preferRelativeResize="0"/>
          <p:nvPr/>
        </p:nvPicPr>
        <p:blipFill rotWithShape="1"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07045" y="1560102"/>
            <a:ext cx="1850377" cy="2119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1" name="Google Shape;131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27804" y="4603928"/>
            <a:ext cx="1908309" cy="2119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2" name="Google Shape;132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97672" y="1823364"/>
            <a:ext cx="2088232" cy="2119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" name="Google Shape;133;p1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7504" y="4168921"/>
            <a:ext cx="2082902" cy="2119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6_sto-k-odnomu-ne-pra_ilnyy-ot_e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7242" y="2081673"/>
            <a:ext cx="609600" cy="609600"/>
          </a:xfrm>
          <a:prstGeom prst="rect">
            <a:avLst/>
          </a:prstGeom>
        </p:spPr>
      </p:pic>
      <p:pic>
        <p:nvPicPr>
          <p:cNvPr id="4" name="6_sto-k-odnomu-ne-pra_ilnyy-ot_e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84099" y="5228594"/>
            <a:ext cx="609600" cy="609600"/>
          </a:xfrm>
          <a:prstGeom prst="rect">
            <a:avLst/>
          </a:prstGeom>
        </p:spPr>
      </p:pic>
      <p:pic>
        <p:nvPicPr>
          <p:cNvPr id="5" name="6_sto-k-odnomu-ne-pra_ilnyy-ot_e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3047" y="553026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037 L 0.15712 -0.0037 C 0.23003 -0.0037 0.31996 0.05805 0.31996 0.10847 L 0.31996 0.22086 " pathEditMode="relative" rAng="0" ptsTypes="FfFF">
                                      <p:cBhvr>
                                        <p:cTn id="7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7" y="11216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5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 scaled="0"/>
        </a:gra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/>
          <p:nvPr/>
        </p:nvSpPr>
        <p:spPr>
          <a:xfrm>
            <a:off x="3313459" y="1725520"/>
            <a:ext cx="2681204" cy="2571768"/>
          </a:xfrm>
          <a:prstGeom prst="ellipse">
            <a:avLst/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3750467" y="1752785"/>
            <a:ext cx="1807188" cy="233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15000"/>
              <a:buFont typeface="Georgia"/>
              <a:buNone/>
            </a:pPr>
            <a:endParaRPr dirty="0"/>
          </a:p>
        </p:txBody>
      </p:sp>
      <p:sp>
        <p:nvSpPr>
          <p:cNvPr id="140" name="Google Shape;140;p18"/>
          <p:cNvSpPr/>
          <p:nvPr/>
        </p:nvSpPr>
        <p:spPr>
          <a:xfrm>
            <a:off x="450937" y="142852"/>
            <a:ext cx="819202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5400"/>
              <a:buFont typeface="Comic Sans MS"/>
              <a:buNone/>
            </a:pPr>
            <a:r>
              <a:rPr lang="ru-RU" sz="3200" b="1" dirty="0" smtClean="0">
                <a:solidFill>
                  <a:srgbClr val="DF322D"/>
                </a:solidFill>
                <a:latin typeface="Comic Sans MS"/>
                <a:sym typeface="Comic Sans MS"/>
              </a:rPr>
              <a:t>Этот инструмент отличается от других материалом</a:t>
            </a:r>
            <a:endParaRPr sz="3200" dirty="0"/>
          </a:p>
        </p:txBody>
      </p:sp>
      <p:pic>
        <p:nvPicPr>
          <p:cNvPr id="145" name="Google Shape;145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3104090">
            <a:off x="6472399" y="1219368"/>
            <a:ext cx="1972121" cy="2478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50462" y="2026636"/>
            <a:ext cx="3890444" cy="1969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655" y="4088559"/>
            <a:ext cx="2649727" cy="2649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52" y="4757849"/>
            <a:ext cx="3478123" cy="1932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6_sto-k-odnomu-ne-pra_ilnyy-ot_e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69929" y="2401804"/>
            <a:ext cx="609600" cy="609600"/>
          </a:xfrm>
          <a:prstGeom prst="rect">
            <a:avLst/>
          </a:prstGeom>
        </p:spPr>
      </p:pic>
      <p:pic>
        <p:nvPicPr>
          <p:cNvPr id="8" name="6_sto-k-odnomu-ne-pra_ilnyy-ot_e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44960" y="4803822"/>
            <a:ext cx="609600" cy="609600"/>
          </a:xfrm>
          <a:prstGeom prst="rect">
            <a:avLst/>
          </a:prstGeom>
        </p:spPr>
      </p:pic>
      <p:pic>
        <p:nvPicPr>
          <p:cNvPr id="9" name="6_sto-k-odnomu-ne-pra_ilnyy-ot_e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0937" y="5591827"/>
            <a:ext cx="609600" cy="609600"/>
          </a:xfrm>
          <a:prstGeom prst="rect">
            <a:avLst/>
          </a:prstGeom>
        </p:spPr>
      </p:pic>
      <p:pic>
        <p:nvPicPr>
          <p:cNvPr id="13" name="треугольник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38159" y="215392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5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5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014E-6 L -0.3158 0.0640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9" y="319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5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 scaled="0"/>
        </a:gra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/>
          <p:nvPr/>
        </p:nvSpPr>
        <p:spPr>
          <a:xfrm>
            <a:off x="701458" y="1428736"/>
            <a:ext cx="737783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322D"/>
              </a:buClr>
              <a:buSzPts val="8000"/>
              <a:buFont typeface="Comic Sans MS"/>
              <a:buNone/>
            </a:pPr>
            <a:r>
              <a:rPr lang="ru-RU" sz="8000" b="1" i="0" u="none" strike="noStrike" cap="none" dirty="0" smtClean="0">
                <a:solidFill>
                  <a:srgbClr val="DF322D"/>
                </a:solidFill>
                <a:latin typeface="Comic Sans MS"/>
                <a:ea typeface="Comic Sans MS"/>
                <a:cs typeface="Comic Sans MS"/>
                <a:sym typeface="Comic Sans MS"/>
              </a:rPr>
              <a:t>М</a:t>
            </a:r>
            <a:r>
              <a:rPr lang="en-US" sz="8000" b="1" i="0" u="none" strike="noStrike" cap="none" dirty="0" err="1" smtClean="0">
                <a:solidFill>
                  <a:srgbClr val="DF322D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олод</a:t>
            </a:r>
            <a:r>
              <a:rPr lang="ru-RU" sz="8000" b="1" i="0" u="none" strike="noStrike" cap="none" dirty="0" err="1" smtClean="0">
                <a:solidFill>
                  <a:srgbClr val="DF322D"/>
                </a:solidFill>
                <a:latin typeface="Comic Sans MS"/>
                <a:ea typeface="Comic Sans MS"/>
                <a:cs typeface="Comic Sans MS"/>
                <a:sym typeface="Comic Sans MS"/>
              </a:rPr>
              <a:t>цы</a:t>
            </a:r>
            <a:r>
              <a:rPr lang="ru-RU" sz="8000" b="1" i="0" u="none" strike="noStrike" cap="none" dirty="0" smtClean="0">
                <a:solidFill>
                  <a:srgbClr val="DF322D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8000" b="1" i="0" u="none" strike="noStrike" cap="none" dirty="0" smtClean="0">
                <a:solidFill>
                  <a:srgbClr val="DF322D"/>
                </a:solidFill>
                <a:latin typeface="Comic Sans MS"/>
                <a:ea typeface="Comic Sans MS"/>
                <a:cs typeface="Comic Sans MS"/>
                <a:sym typeface="Comic Sans MS"/>
              </a:rPr>
              <a:t>!</a:t>
            </a:r>
            <a:endParaRPr dirty="0"/>
          </a:p>
        </p:txBody>
      </p:sp>
      <p:pic>
        <p:nvPicPr>
          <p:cNvPr id="3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9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129</TotalTime>
  <Words>168</Words>
  <Application>Microsoft Office PowerPoint</Application>
  <PresentationFormat>Экран (4:3)</PresentationFormat>
  <Paragraphs>21</Paragraphs>
  <Slides>7</Slides>
  <Notes>7</Notes>
  <HiddenSlides>0</HiddenSlides>
  <MMClips>17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Углы</vt:lpstr>
      <vt:lpstr>Музыкально-дидактическая 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Музыкально-дидактическая игра</dc:title>
  <cp:lastModifiedBy>BEM</cp:lastModifiedBy>
  <cp:revision>15</cp:revision>
  <dcterms:modified xsi:type="dcterms:W3CDTF">2023-03-17T14:34:40Z</dcterms:modified>
</cp:coreProperties>
</file>