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734" y="-2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65917-E440-40FD-A325-21585DF7D077}" type="datetimeFigureOut">
              <a:rPr lang="ru-RU" smtClean="0"/>
              <a:t>24.02.2018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88FDB-73BD-48F6-A346-319DFE2D14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469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65917-E440-40FD-A325-21585DF7D077}" type="datetimeFigureOut">
              <a:rPr lang="ru-RU" smtClean="0"/>
              <a:t>24.02.2018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88FDB-73BD-48F6-A346-319DFE2D14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2333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65917-E440-40FD-A325-21585DF7D077}" type="datetimeFigureOut">
              <a:rPr lang="ru-RU" smtClean="0"/>
              <a:t>24.02.2018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88FDB-73BD-48F6-A346-319DFE2D14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772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65917-E440-40FD-A325-21585DF7D077}" type="datetimeFigureOut">
              <a:rPr lang="ru-RU" smtClean="0"/>
              <a:t>24.02.2018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88FDB-73BD-48F6-A346-319DFE2D14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030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65917-E440-40FD-A325-21585DF7D077}" type="datetimeFigureOut">
              <a:rPr lang="ru-RU" smtClean="0"/>
              <a:t>24.02.2018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88FDB-73BD-48F6-A346-319DFE2D14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093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65917-E440-40FD-A325-21585DF7D077}" type="datetimeFigureOut">
              <a:rPr lang="ru-RU" smtClean="0"/>
              <a:t>24.02.2018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88FDB-73BD-48F6-A346-319DFE2D14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833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65917-E440-40FD-A325-21585DF7D077}" type="datetimeFigureOut">
              <a:rPr lang="ru-RU" smtClean="0"/>
              <a:t>24.02.2018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88FDB-73BD-48F6-A346-319DFE2D14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902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65917-E440-40FD-A325-21585DF7D077}" type="datetimeFigureOut">
              <a:rPr lang="ru-RU" smtClean="0"/>
              <a:t>24.02.2018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88FDB-73BD-48F6-A346-319DFE2D14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605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65917-E440-40FD-A325-21585DF7D077}" type="datetimeFigureOut">
              <a:rPr lang="ru-RU" smtClean="0"/>
              <a:t>24.02.2018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88FDB-73BD-48F6-A346-319DFE2D14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968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65917-E440-40FD-A325-21585DF7D077}" type="datetimeFigureOut">
              <a:rPr lang="ru-RU" smtClean="0"/>
              <a:t>24.02.2018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88FDB-73BD-48F6-A346-319DFE2D14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174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65917-E440-40FD-A325-21585DF7D077}" type="datetimeFigureOut">
              <a:rPr lang="ru-RU" smtClean="0"/>
              <a:t>24.02.2018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88FDB-73BD-48F6-A346-319DFE2D14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456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F65917-E440-40FD-A325-21585DF7D077}" type="datetimeFigureOut">
              <a:rPr lang="ru-RU" smtClean="0"/>
              <a:t>24.02.2018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88FDB-73BD-48F6-A346-319DFE2D14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293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398"/>
            <a:ext cx="9144000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15616" y="383252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C0066"/>
                </a:solidFill>
                <a:latin typeface="Monotype Corsiva" pitchFamily="66" charset="0"/>
              </a:rPr>
              <a:t>«СКАЗКИ – ШУМЕЛКИ»</a:t>
            </a:r>
            <a:endParaRPr lang="ru-RU" sz="4400" b="1" dirty="0">
              <a:solidFill>
                <a:srgbClr val="CC0066"/>
              </a:solidFill>
              <a:latin typeface="Monotype Corsiva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04" y="1727845"/>
            <a:ext cx="8142792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252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1560" y="332656"/>
            <a:ext cx="813690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                             </a:t>
            </a:r>
            <a:r>
              <a:rPr lang="ru-RU" sz="2400" b="1" dirty="0" smtClean="0">
                <a:solidFill>
                  <a:srgbClr val="FF3300"/>
                </a:solidFill>
                <a:latin typeface="Monotype Corsiva" pitchFamily="66" charset="0"/>
              </a:rPr>
              <a:t>ЧЕЙ </a:t>
            </a:r>
            <a:r>
              <a:rPr lang="ru-RU" sz="2400" b="1" dirty="0">
                <a:solidFill>
                  <a:srgbClr val="FF3300"/>
                </a:solidFill>
                <a:latin typeface="Monotype Corsiva" pitchFamily="66" charset="0"/>
              </a:rPr>
              <a:t>ГОЛОС ЛУЧШЕ</a:t>
            </a:r>
            <a:r>
              <a:rPr lang="ru-RU" sz="2400" b="1" dirty="0"/>
              <a:t/>
            </a:r>
            <a:br>
              <a:rPr lang="ru-RU" sz="2400" b="1" dirty="0"/>
            </a:br>
            <a:endParaRPr lang="ru-RU" sz="2400" b="1" dirty="0" smtClean="0"/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Однажды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кухне поспорила посуда, чей голос лучше.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«У меня просто волшебный голос», - сказал большой хрустальный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бокал. И он зазвенел.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(ТРЕУГОЛЬНИК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БОКАЛ)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«У нас тоже очень приятные голоса», - сказали две чашечки. Одна из них была побольше, а другая – поменьше, но их ставили на стол вместе и они подружились. «Мы вместе можем сыграть песенку», - сказали чашечки и зазвенели.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(ДВЕ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ЧАШКИ ИЛИ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МЕТАЛЛОФОН)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 Мы тоже умеем играть», - сказали деревянные ложки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сыграли что-то весёлое.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(ДЕРЕВЯННЫЕ ЛОЖКИ)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«Лучше послушайте меня»,- сказала баночка с крупой. «У меня тихий, но интересный голос». И она загремела: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(БАНОЧКА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КРУПОЙ ИЛИ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МАРАКАСЫ)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«Разве это музыка?», - закричала большая картонная коробка. «Тебя же почти не слышно! Вот как надо играть!», - и она громко застучала.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(КОРОБКА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БАРАБАН)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«Голос громкий, но не очень приятный»,- сказала большая сковородка. «Послушайте теперь меня». И она зазвонила, как колокол: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(СКОВОРОДКА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ТАРЕЛКА)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 тут Катенька, которая стояла под дверью и всё слышала, закричала: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«Мама, бабушка! Я нашла музыкальные инструменты! Идите на кухню!»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она включила магнитофон, и все стали играть под музыку, а мама запела. И это был самый лучший голос.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727" y="404664"/>
            <a:ext cx="790439" cy="16288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39141">
            <a:off x="4708891" y="5839219"/>
            <a:ext cx="1388136" cy="8145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870">
            <a:off x="3347864" y="5687128"/>
            <a:ext cx="1535235" cy="1086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35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7544" y="332656"/>
            <a:ext cx="4536504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3300"/>
                </a:solidFill>
                <a:latin typeface="Monotype Corsiva" pitchFamily="66" charset="0"/>
              </a:rPr>
              <a:t>            ТРИ ПОРОСЁНКА</a:t>
            </a:r>
            <a:r>
              <a:rPr lang="ru-RU" sz="2400" dirty="0">
                <a:solidFill>
                  <a:srgbClr val="FF3300"/>
                </a:solidFill>
                <a:latin typeface="Monotype Corsiva" pitchFamily="66" charset="0"/>
              </a:rPr>
              <a:t/>
            </a:r>
            <a:br>
              <a:rPr lang="ru-RU" sz="2400" dirty="0">
                <a:solidFill>
                  <a:srgbClr val="FF3300"/>
                </a:solidFill>
                <a:latin typeface="Monotype Corsiva" pitchFamily="66" charset="0"/>
              </a:rPr>
            </a:br>
            <a:endParaRPr lang="ru-RU" sz="2400" dirty="0" smtClean="0">
              <a:solidFill>
                <a:srgbClr val="FF3300"/>
              </a:solidFill>
              <a:latin typeface="Monotype Corsiva" pitchFamily="66" charset="0"/>
            </a:endParaRP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Жили-были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три маленьких поросёнка, три брата.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(ХРЮКАТЬ)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Целыми днями они бегали, 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(КСИЛОФОН)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прыгали по лужам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(МЕТАЛЛОФОН)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выкапывали из земли вкусные корешки.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(СКРЕСТИ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ПАЛОЧКОЙ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КСИЛОФОН)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 наступила осень, и стал часто идти дождь.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(МЕТАЛЛОФОН)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Поросята мокли и мёрзли.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(ГОЛОС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ВВВВВВВВВВВ)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Старший брат стал себе строить домик из тяжёлых камней.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(БАРАБАН)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Средний брат построил себе домик из дощечек.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(КСИЛОФОН)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младший поросёнок построил себе домик из соломы. Быстрей всех.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(ЦЕЛЛОФАН)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потом пошёл снег, и стало совсем холодно. Поросята грелись в своих домиках, а из леса слышался вой волка.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(ГОЛОС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КАРТОННУЮ ТРУБКУ)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Волку захотелось есть, и он побежал за младшим поросёнком.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(БАРАБАНИТЬ ПАЛЬЦАМИ)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4046" y="1052736"/>
            <a:ext cx="365566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</a:rPr>
              <a:t>Волк </a:t>
            </a:r>
            <a:r>
              <a:rPr lang="ru-RU" sz="1400" b="1" dirty="0">
                <a:solidFill>
                  <a:srgbClr val="002060"/>
                </a:solidFill>
              </a:rPr>
              <a:t>подбежал к соломенному домику и зарычал:</a:t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(РЫЧАТЬ)</a:t>
            </a:r>
            <a:r>
              <a:rPr lang="ru-RU" sz="1200" dirty="0">
                <a:solidFill>
                  <a:srgbClr val="002060"/>
                </a:solidFill>
              </a:rPr>
              <a:t/>
            </a:r>
            <a:br>
              <a:rPr lang="ru-RU" sz="1200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В дверь застучал.</a:t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(БАРАБАН)</a:t>
            </a:r>
            <a:r>
              <a:rPr lang="ru-RU" sz="1200" dirty="0">
                <a:solidFill>
                  <a:srgbClr val="002060"/>
                </a:solidFill>
              </a:rPr>
              <a:t/>
            </a:r>
            <a:br>
              <a:rPr lang="ru-RU" sz="1200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Волк подул!</a:t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(ДУТЬ </a:t>
            </a:r>
            <a:r>
              <a:rPr lang="ru-RU" sz="1200" dirty="0">
                <a:solidFill>
                  <a:srgbClr val="002060"/>
                </a:solidFill>
              </a:rPr>
              <a:t>В </a:t>
            </a:r>
            <a:r>
              <a:rPr lang="ru-RU" sz="1200" dirty="0" smtClean="0">
                <a:solidFill>
                  <a:srgbClr val="002060"/>
                </a:solidFill>
              </a:rPr>
              <a:t>КОРОБОЧКУ)</a:t>
            </a:r>
            <a:r>
              <a:rPr lang="ru-RU" sz="1200" dirty="0">
                <a:solidFill>
                  <a:srgbClr val="002060"/>
                </a:solidFill>
              </a:rPr>
              <a:t/>
            </a:r>
            <a:br>
              <a:rPr lang="ru-RU" sz="1200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И соломенный домик разлетелся!</a:t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(ВИЗГ)</a:t>
            </a:r>
            <a:r>
              <a:rPr lang="ru-RU" sz="1200" dirty="0">
                <a:solidFill>
                  <a:srgbClr val="002060"/>
                </a:solidFill>
              </a:rPr>
              <a:t/>
            </a:r>
            <a:br>
              <a:rPr lang="ru-RU" sz="1200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Поросёнок бросился бежать, </a:t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(БАРАБАНИТЬ ПАЛЬЦАМИ)</a:t>
            </a:r>
            <a:r>
              <a:rPr lang="ru-RU" sz="1200" dirty="0">
                <a:solidFill>
                  <a:srgbClr val="002060"/>
                </a:solidFill>
              </a:rPr>
              <a:t/>
            </a:r>
            <a:br>
              <a:rPr lang="ru-RU" sz="1200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а волк за ним!</a:t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(БАРАБАНИТЬ ПАЛЬЦАМИ)</a:t>
            </a:r>
            <a:r>
              <a:rPr lang="ru-RU" sz="1200" dirty="0">
                <a:solidFill>
                  <a:srgbClr val="002060"/>
                </a:solidFill>
              </a:rPr>
              <a:t/>
            </a:r>
            <a:br>
              <a:rPr lang="ru-RU" sz="1200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Поросёнок вбежал в дом среднего брата и захлопнул дверь!</a:t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(УДАР </a:t>
            </a:r>
            <a:r>
              <a:rPr lang="ru-RU" sz="1200" dirty="0">
                <a:solidFill>
                  <a:srgbClr val="002060"/>
                </a:solidFill>
              </a:rPr>
              <a:t>В </a:t>
            </a:r>
            <a:r>
              <a:rPr lang="ru-RU" sz="1200" dirty="0" smtClean="0">
                <a:solidFill>
                  <a:srgbClr val="002060"/>
                </a:solidFill>
              </a:rPr>
              <a:t>БУБЕН)</a:t>
            </a:r>
            <a:r>
              <a:rPr lang="ru-RU" sz="1200" dirty="0">
                <a:solidFill>
                  <a:srgbClr val="002060"/>
                </a:solidFill>
              </a:rPr>
              <a:t/>
            </a:r>
            <a:br>
              <a:rPr lang="ru-RU" sz="1200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Волк подбежал к дому и зарычал,</a:t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(ГОЛОС)</a:t>
            </a:r>
            <a:r>
              <a:rPr lang="ru-RU" sz="1200" dirty="0">
                <a:solidFill>
                  <a:srgbClr val="002060"/>
                </a:solidFill>
              </a:rPr>
              <a:t/>
            </a:r>
            <a:br>
              <a:rPr lang="ru-RU" sz="1200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В дверь застучал.</a:t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(БАРАБАН)</a:t>
            </a:r>
            <a:r>
              <a:rPr lang="ru-RU" sz="1200" dirty="0">
                <a:solidFill>
                  <a:srgbClr val="002060"/>
                </a:solidFill>
              </a:rPr>
              <a:t/>
            </a:r>
            <a:br>
              <a:rPr lang="ru-RU" sz="1200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Волк подул!!</a:t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(ДУТЬ)</a:t>
            </a:r>
            <a:r>
              <a:rPr lang="ru-RU" sz="1200" dirty="0">
                <a:solidFill>
                  <a:srgbClr val="002060"/>
                </a:solidFill>
              </a:rPr>
              <a:t/>
            </a:r>
            <a:br>
              <a:rPr lang="ru-RU" sz="1200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И деревянный домик развалился!</a:t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400" dirty="0" smtClean="0">
                <a:solidFill>
                  <a:srgbClr val="002060"/>
                </a:solidFill>
              </a:rPr>
              <a:t>(КСИЛОФОН </a:t>
            </a:r>
            <a:r>
              <a:rPr lang="ru-RU" sz="1400" dirty="0">
                <a:solidFill>
                  <a:srgbClr val="002060"/>
                </a:solidFill>
              </a:rPr>
              <a:t>(глиссандо</a:t>
            </a:r>
            <a:r>
              <a:rPr lang="ru-RU" sz="1400" dirty="0" smtClean="0">
                <a:solidFill>
                  <a:srgbClr val="002060"/>
                </a:solidFill>
              </a:rPr>
              <a:t>))</a:t>
            </a:r>
            <a:r>
              <a:rPr lang="ru-RU" sz="1400" dirty="0">
                <a:solidFill>
                  <a:srgbClr val="002060"/>
                </a:solidFill>
              </a:rPr>
              <a:t/>
            </a:r>
            <a:br>
              <a:rPr lang="ru-RU" sz="1400" dirty="0">
                <a:solidFill>
                  <a:srgbClr val="002060"/>
                </a:solidFill>
              </a:rPr>
            </a:br>
            <a:endParaRPr lang="ru-RU" sz="1400" dirty="0">
              <a:solidFill>
                <a:srgbClr val="00206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689" y="116632"/>
            <a:ext cx="1827830" cy="104186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7226" y="1277572"/>
            <a:ext cx="1279399" cy="120110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405" y="4221088"/>
            <a:ext cx="1282220" cy="1414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57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3568" y="801083"/>
            <a:ext cx="368037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Поросята бросились бежать,</a:t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(БАРАБАНИТЬ ПАЛЬЦАМИ)</a:t>
            </a:r>
            <a:r>
              <a:rPr lang="ru-RU" sz="1200" dirty="0">
                <a:solidFill>
                  <a:srgbClr val="002060"/>
                </a:solidFill>
              </a:rPr>
              <a:t/>
            </a:r>
            <a:br>
              <a:rPr lang="ru-RU" sz="1200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а волк за ними!</a:t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(БАРАБАНИТЬ </a:t>
            </a:r>
            <a:r>
              <a:rPr lang="ru-RU" sz="1200" dirty="0">
                <a:solidFill>
                  <a:srgbClr val="002060"/>
                </a:solidFill>
              </a:rPr>
              <a:t>ПАЛЬЦАМИ ПО </a:t>
            </a:r>
            <a:r>
              <a:rPr lang="ru-RU" sz="1200" dirty="0" smtClean="0">
                <a:solidFill>
                  <a:srgbClr val="002060"/>
                </a:solidFill>
              </a:rPr>
              <a:t>БАРАБАНУ)</a:t>
            </a:r>
            <a:r>
              <a:rPr lang="ru-RU" sz="1200" dirty="0">
                <a:solidFill>
                  <a:srgbClr val="002060"/>
                </a:solidFill>
              </a:rPr>
              <a:t/>
            </a:r>
            <a:br>
              <a:rPr lang="ru-RU" sz="1200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Поросята вбежали в дом старшего брата и захлопнули дверь!</a:t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(БАРАБАН)</a:t>
            </a:r>
            <a:r>
              <a:rPr lang="ru-RU" sz="1200" dirty="0">
                <a:solidFill>
                  <a:srgbClr val="002060"/>
                </a:solidFill>
              </a:rPr>
              <a:t/>
            </a:r>
            <a:br>
              <a:rPr lang="ru-RU" sz="1200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Волк подбежал к дому и зарычал,</a:t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(РЫЧАТЬ)</a:t>
            </a:r>
            <a:r>
              <a:rPr lang="ru-RU" sz="1200" dirty="0">
                <a:solidFill>
                  <a:srgbClr val="002060"/>
                </a:solidFill>
              </a:rPr>
              <a:t/>
            </a:r>
            <a:br>
              <a:rPr lang="ru-RU" sz="1200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в дверь застучал,</a:t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(БАРАБАН)</a:t>
            </a:r>
            <a:r>
              <a:rPr lang="ru-RU" sz="1200" dirty="0">
                <a:solidFill>
                  <a:srgbClr val="002060"/>
                </a:solidFill>
              </a:rPr>
              <a:t/>
            </a:r>
            <a:br>
              <a:rPr lang="ru-RU" sz="1200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волк подул!</a:t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(ДУТЬ)</a:t>
            </a:r>
            <a:r>
              <a:rPr lang="ru-RU" sz="1200" dirty="0">
                <a:solidFill>
                  <a:srgbClr val="002060"/>
                </a:solidFill>
              </a:rPr>
              <a:t/>
            </a:r>
            <a:br>
              <a:rPr lang="ru-RU" sz="1200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Но дом не развалился! Волк подул ещё сильней.</a:t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(ДУТЬ)</a:t>
            </a:r>
            <a:r>
              <a:rPr lang="ru-RU" sz="1200" dirty="0">
                <a:solidFill>
                  <a:srgbClr val="002060"/>
                </a:solidFill>
              </a:rPr>
              <a:t/>
            </a:r>
            <a:br>
              <a:rPr lang="ru-RU" sz="1200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Но дом даже не покачнулся. Волк подул изо всех сил!!</a:t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(ДУТЬ)</a:t>
            </a:r>
            <a:r>
              <a:rPr lang="ru-RU" sz="1200" dirty="0">
                <a:solidFill>
                  <a:srgbClr val="002060"/>
                </a:solidFill>
              </a:rPr>
              <a:t/>
            </a:r>
            <a:br>
              <a:rPr lang="ru-RU" sz="1200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Но дом стоял, как раньше. Ведь он был каменный.</a:t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Волк полез на крышу. Поросята услышали шаги на крыше. </a:t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(БУБЕН)</a:t>
            </a:r>
            <a:r>
              <a:rPr lang="ru-RU" sz="1200" dirty="0">
                <a:solidFill>
                  <a:srgbClr val="002060"/>
                </a:solidFill>
              </a:rPr>
              <a:t/>
            </a:r>
            <a:br>
              <a:rPr lang="ru-RU" sz="1200" dirty="0">
                <a:solidFill>
                  <a:srgbClr val="002060"/>
                </a:solidFill>
              </a:rPr>
            </a:b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76056" y="801081"/>
            <a:ext cx="3168352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Они сняли крышку с большого котла, </a:t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(ТАРЕЛКА/КРЫШКА КАСТРЮЛИ)</a:t>
            </a:r>
            <a:r>
              <a:rPr lang="ru-RU" sz="1200" dirty="0">
                <a:solidFill>
                  <a:srgbClr val="002060"/>
                </a:solidFill>
              </a:rPr>
              <a:t/>
            </a:r>
            <a:br>
              <a:rPr lang="ru-RU" sz="1200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а в котле грелся суп.</a:t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(ДУТЬ </a:t>
            </a:r>
            <a:r>
              <a:rPr lang="ru-RU" sz="1200" dirty="0">
                <a:solidFill>
                  <a:srgbClr val="002060"/>
                </a:solidFill>
              </a:rPr>
              <a:t>В ВОДУ ЧЕРЕЗ </a:t>
            </a:r>
            <a:r>
              <a:rPr lang="ru-RU" sz="1200" dirty="0" smtClean="0">
                <a:solidFill>
                  <a:srgbClr val="002060"/>
                </a:solidFill>
              </a:rPr>
              <a:t>ТРУБКУ)</a:t>
            </a:r>
            <a:r>
              <a:rPr lang="ru-RU" sz="1200" dirty="0">
                <a:solidFill>
                  <a:srgbClr val="002060"/>
                </a:solidFill>
              </a:rPr>
              <a:t/>
            </a:r>
            <a:br>
              <a:rPr lang="ru-RU" sz="1200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Волк залез в трубу на крыше и съехал по трубе вниз!</a:t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(КСИЛОФОН ГЛИССАНДО) </a:t>
            </a:r>
            <a:r>
              <a:rPr lang="ru-RU" sz="1200" dirty="0">
                <a:solidFill>
                  <a:srgbClr val="002060"/>
                </a:solidFill>
              </a:rPr>
              <a:t>(нисходящее)</a:t>
            </a:r>
            <a:br>
              <a:rPr lang="ru-RU" sz="1200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Из трубы он упал прямо в котёл с горячим супом!</a:t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(ТАРЕЛКА</a:t>
            </a:r>
            <a:r>
              <a:rPr lang="ru-RU" sz="1200" dirty="0">
                <a:solidFill>
                  <a:srgbClr val="002060"/>
                </a:solidFill>
              </a:rPr>
              <a:t>/ КРЫШКИ </a:t>
            </a:r>
            <a:r>
              <a:rPr lang="ru-RU" sz="1200" dirty="0" smtClean="0">
                <a:solidFill>
                  <a:srgbClr val="002060"/>
                </a:solidFill>
              </a:rPr>
              <a:t>КАСТРЮЛИ)</a:t>
            </a:r>
            <a:r>
              <a:rPr lang="ru-RU" sz="1200" dirty="0">
                <a:solidFill>
                  <a:srgbClr val="002060"/>
                </a:solidFill>
              </a:rPr>
              <a:t/>
            </a:r>
            <a:br>
              <a:rPr lang="ru-RU" sz="1200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Волк выпрыгнул из котла!</a:t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(БАРАБАН)</a:t>
            </a:r>
            <a:r>
              <a:rPr lang="ru-RU" sz="1200" dirty="0">
                <a:solidFill>
                  <a:srgbClr val="002060"/>
                </a:solidFill>
              </a:rPr>
              <a:t/>
            </a:r>
            <a:br>
              <a:rPr lang="ru-RU" sz="1200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Выскочил из дома!</a:t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(КСИЛОФОН ГЛИССАНДО) (восходящее</a:t>
            </a:r>
            <a:r>
              <a:rPr lang="ru-RU" sz="1200" dirty="0">
                <a:solidFill>
                  <a:srgbClr val="002060"/>
                </a:solidFill>
              </a:rPr>
              <a:t>)</a:t>
            </a:r>
            <a:br>
              <a:rPr lang="ru-RU" sz="1200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Побежал в лес!</a:t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(БАРАБАН </a:t>
            </a:r>
            <a:r>
              <a:rPr lang="ru-RU" sz="1200" dirty="0">
                <a:solidFill>
                  <a:srgbClr val="002060"/>
                </a:solidFill>
              </a:rPr>
              <a:t>(стук пальцами</a:t>
            </a:r>
            <a:r>
              <a:rPr lang="ru-RU" sz="1200" dirty="0" smtClean="0">
                <a:solidFill>
                  <a:srgbClr val="002060"/>
                </a:solidFill>
              </a:rPr>
              <a:t>))</a:t>
            </a:r>
            <a:r>
              <a:rPr lang="ru-RU" sz="1400" b="1" dirty="0">
                <a:solidFill>
                  <a:srgbClr val="002060"/>
                </a:solidFill>
              </a:rPr>
              <a:t/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И поросята его больше никогда не видели!</a:t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(ХРЮКАТЬ)</a:t>
            </a:r>
            <a:endParaRPr lang="ru-RU" sz="1200" dirty="0">
              <a:solidFill>
                <a:srgbClr val="002060"/>
              </a:solidFill>
            </a:endParaRPr>
          </a:p>
          <a:p>
            <a:r>
              <a:rPr lang="ru-RU" sz="1200" dirty="0"/>
              <a:t> 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4509120"/>
            <a:ext cx="1882988" cy="1882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01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7544" y="332656"/>
            <a:ext cx="7848872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3300"/>
                </a:solidFill>
                <a:latin typeface="Monotype Corsiva" pitchFamily="66" charset="0"/>
              </a:rPr>
              <a:t>                                          Сказка </a:t>
            </a:r>
            <a:r>
              <a:rPr lang="ru-RU" sz="2400" b="1" dirty="0">
                <a:solidFill>
                  <a:srgbClr val="FF3300"/>
                </a:solidFill>
                <a:latin typeface="Monotype Corsiva" pitchFamily="66" charset="0"/>
              </a:rPr>
              <a:t>про овечку</a:t>
            </a:r>
            <a:br>
              <a:rPr lang="ru-RU" sz="2400" b="1" dirty="0">
                <a:solidFill>
                  <a:srgbClr val="FF3300"/>
                </a:solidFill>
                <a:latin typeface="Monotype Corsiva" pitchFamily="66" charset="0"/>
              </a:rPr>
            </a:br>
            <a:endParaRPr lang="ru-RU" sz="2400" b="1" dirty="0" smtClean="0">
              <a:solidFill>
                <a:srgbClr val="FF3300"/>
              </a:solidFill>
              <a:latin typeface="Monotype Corsiva" pitchFamily="66" charset="0"/>
            </a:endParaRP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Одна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маленькая овечка отбилась от стада и пошла в другую сторону.</a:t>
            </a:r>
            <a:b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Сначала по травке 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(шуршим пакетом).</a:t>
            </a:r>
            <a:b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Потом по камушкам 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(стучим камнем о камень).</a:t>
            </a:r>
            <a:b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Потом она дошла до ручейка 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(перелить воду из бутылки в стакан).</a:t>
            </a:r>
            <a:b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вот, она поняла, что заблудилась. Ей стало страшно, она стала звать на помощь 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(поблеять).</a:t>
            </a:r>
            <a:b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 никто ее не слышал, только ветер дул в ответ 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(подуть в трубочку).</a:t>
            </a:r>
            <a:b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маленькой овечки был звонкий колокольчик, он звенел вот так 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(позвенеть в колокольчик).</a:t>
            </a:r>
            <a:b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Пастух посчитал овечек и увидел, что одной не хватает. Потом он услышал, как где-то далеко звенит колокольчик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опять позвенеть колокольчиком, но под столом или накрыв чем-то, чтобы приглушить звук).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Пастух отправился искать свою овечку.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Сначала по травке 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(шуршим пакетом).</a:t>
            </a:r>
            <a:b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Потом по камушкам 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(стучим камнем о камень).</a:t>
            </a:r>
            <a:b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Потом он перешел быстрый ручеек 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(перелить воду из бутылки в стакан).</a:t>
            </a:r>
            <a:b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Пастух нашел овечку, и она радостно заблеяла 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(поблеять).</a:t>
            </a:r>
            <a:b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Они пошли домой.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Сначала перешли быстрый ручей 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(перелить воду из бутылки в стакан).</a:t>
            </a:r>
            <a:b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Потом пошли по камушкам 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(стучим камнем о камень).</a:t>
            </a:r>
            <a:b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Потом по травке 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(шуршим пакетом).</a:t>
            </a:r>
            <a:b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Вот они и дома. Все овечки обрадовались и заблеяли</a:t>
            </a:r>
            <a:r>
              <a:rPr lang="ru-RU" sz="1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(все дети говорят «</a:t>
            </a:r>
            <a:r>
              <a:rPr lang="ru-RU" sz="14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</a:t>
            </a:r>
            <a:r>
              <a:rPr lang="ru-RU" sz="1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-е-е»).</a:t>
            </a:r>
            <a:br>
              <a:rPr lang="ru-RU" sz="1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4005064"/>
            <a:ext cx="2880865" cy="200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282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7524" y="325442"/>
            <a:ext cx="8568952" cy="6532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3300"/>
                </a:solidFill>
                <a:latin typeface="Monotype Corsiva" pitchFamily="66" charset="0"/>
                <a:cs typeface="Times New Roman" pitchFamily="18" charset="0"/>
              </a:rPr>
              <a:t>МЫШИНАЯ  ИСТОРИЯ</a:t>
            </a:r>
            <a:endParaRPr lang="ru-RU" sz="2400" b="1" i="1" dirty="0">
              <a:solidFill>
                <a:srgbClr val="FF3300"/>
              </a:solidFill>
              <a:latin typeface="Monotype Corsiva" pitchFamily="66" charset="0"/>
              <a:cs typeface="Times New Roman" pitchFamily="18" charset="0"/>
            </a:endParaRPr>
          </a:p>
          <a:p>
            <a:pPr marL="171450" indent="-171450">
              <a:buFont typeface="Wingdings" pitchFamily="2" charset="2"/>
              <a:buChar char="Ø"/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Andalus" pitchFamily="18" charset="-78"/>
              </a:rPr>
              <a:t>Осенью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Andalus" pitchFamily="18" charset="-78"/>
              </a:rPr>
              <a:t>мышки весь день бегали туда и сюда, собирая запас на зиму.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Andalus" pitchFamily="18" charset="-78"/>
              </a:rPr>
            </a:br>
            <a:r>
              <a:rPr lang="ru-RU" sz="1100" dirty="0">
                <a:solidFill>
                  <a:srgbClr val="002060"/>
                </a:solidFill>
                <a:latin typeface="Times New Roman" pitchFamily="18" charset="0"/>
                <a:cs typeface="Andalus" pitchFamily="18" charset="-78"/>
              </a:rPr>
              <a:t>(СТУЧИМ ПАЛЬЧИКАМИ ПО БАРАБАНУ ИЛИ </a:t>
            </a:r>
            <a:r>
              <a:rPr lang="ru-RU" sz="1100" dirty="0" smtClean="0">
                <a:solidFill>
                  <a:srgbClr val="002060"/>
                </a:solidFill>
                <a:latin typeface="Times New Roman" pitchFamily="18" charset="0"/>
                <a:cs typeface="Andalus" pitchFamily="18" charset="-78"/>
              </a:rPr>
              <a:t>КОРОБКЕ)</a:t>
            </a:r>
          </a:p>
          <a:p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Andalus" pitchFamily="18" charset="-78"/>
            </a:endParaRP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Andalus" pitchFamily="18" charset="-78"/>
              </a:rPr>
              <a:t>И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Andalus" pitchFamily="18" charset="-78"/>
              </a:rPr>
              <a:t>вот, наконец, с неба стали падать красивые белые снежинки. 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Andalus" pitchFamily="18" charset="-78"/>
              </a:rPr>
              <a:t/>
            </a:r>
            <a:b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Andalus" pitchFamily="18" charset="-78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Andalus" pitchFamily="18" charset="-78"/>
              </a:rPr>
              <a:t> </a:t>
            </a:r>
            <a:r>
              <a:rPr lang="ru-RU" sz="1100" dirty="0" smtClean="0">
                <a:solidFill>
                  <a:srgbClr val="002060"/>
                </a:solidFill>
                <a:latin typeface="Times New Roman" pitchFamily="18" charset="0"/>
                <a:cs typeface="Andalus" pitchFamily="18" charset="-78"/>
              </a:rPr>
              <a:t>(</a:t>
            </a:r>
            <a:r>
              <a:rPr lang="ru-RU" sz="1100" dirty="0">
                <a:solidFill>
                  <a:srgbClr val="002060"/>
                </a:solidFill>
                <a:latin typeface="Times New Roman" pitchFamily="18" charset="0"/>
                <a:cs typeface="Andalus" pitchFamily="18" charset="-78"/>
              </a:rPr>
              <a:t>УДАРЯЕМ ПАЛОЧКОЙ ПО МЕТАЛЛОФОНУ ИЛИ БОКАЛАМ)</a:t>
            </a:r>
          </a:p>
          <a:p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Andalus" pitchFamily="18" charset="-78"/>
            </a:endParaRP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Andalus" pitchFamily="18" charset="-78"/>
              </a:rPr>
              <a:t>Они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Andalus" pitchFamily="18" charset="-78"/>
              </a:rPr>
              <a:t>покрыли замёрзшую землю пушистым белым одеялом, и вскоре на этом снегу появились маленькие следы мышиных лапок.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Andalus" pitchFamily="18" charset="-78"/>
              </a:rPr>
            </a:br>
            <a:r>
              <a:rPr lang="ru-RU" sz="1100" dirty="0">
                <a:solidFill>
                  <a:srgbClr val="002060"/>
                </a:solidFill>
                <a:latin typeface="Times New Roman" pitchFamily="18" charset="0"/>
                <a:cs typeface="Andalus" pitchFamily="18" charset="-78"/>
              </a:rPr>
              <a:t>(УДАРЯЕМ ПО ТРЕУГОЛЬНИКУ ИЛИ ПОДВЕШЕННОЙ ЛОЖКЕ)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Andalus" pitchFamily="18" charset="-78"/>
            </a:endParaRPr>
          </a:p>
          <a:p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Andalus" pitchFamily="18" charset="-78"/>
            </a:endParaRP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Andalus" pitchFamily="18" charset="-78"/>
              </a:rPr>
              <a:t>Мыши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Andalus" pitchFamily="18" charset="-78"/>
              </a:rPr>
              <a:t>попрятались в свои норки, где у них было очень много еды.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Andalus" pitchFamily="18" charset="-78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Andalus" pitchFamily="18" charset="-78"/>
              </a:rPr>
              <a:t>Они грызли орешки,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Andalus" pitchFamily="18" charset="-78"/>
              </a:rPr>
            </a:br>
            <a:r>
              <a:rPr lang="ru-RU" sz="1100" dirty="0">
                <a:solidFill>
                  <a:srgbClr val="002060"/>
                </a:solidFill>
                <a:latin typeface="Times New Roman" pitchFamily="18" charset="0"/>
                <a:cs typeface="Andalus" pitchFamily="18" charset="-78"/>
              </a:rPr>
              <a:t>(ИСПОЛЬЗУЕМ ДЕРЕВЯННЫЕ ЛОЖКИ)</a:t>
            </a:r>
          </a:p>
          <a:p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Andalus" pitchFamily="18" charset="-78"/>
            </a:endParaRP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Andalus" pitchFamily="18" charset="-78"/>
              </a:rPr>
              <a:t>Грызли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Andalus" pitchFamily="18" charset="-78"/>
              </a:rPr>
              <a:t>зёрнышки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Andalus" pitchFamily="18" charset="-78"/>
              </a:rPr>
            </a:br>
            <a:r>
              <a:rPr lang="ru-RU" sz="1100" dirty="0">
                <a:solidFill>
                  <a:srgbClr val="002060"/>
                </a:solidFill>
                <a:latin typeface="Times New Roman" pitchFamily="18" charset="0"/>
                <a:cs typeface="Andalus" pitchFamily="18" charset="-78"/>
              </a:rPr>
              <a:t>(ПРОВОДИМ ПАЛОЧКОЙ ПО РУБЕЛЮ ИЛИ ДЕРЕВЯННОЙ РАСЧЁСТКЕ)</a:t>
            </a:r>
          </a:p>
          <a:p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Andalus" pitchFamily="18" charset="-78"/>
            </a:endParaRP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Andalus" pitchFamily="18" charset="-78"/>
              </a:rPr>
              <a:t>И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Andalus" pitchFamily="18" charset="-78"/>
              </a:rPr>
              <a:t>устраивали себе из соломы тёплые гнёздышки.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Andalus" pitchFamily="18" charset="-78"/>
              </a:rPr>
            </a:br>
            <a:r>
              <a:rPr lang="ru-RU" sz="1100" dirty="0">
                <a:solidFill>
                  <a:srgbClr val="002060"/>
                </a:solidFill>
                <a:latin typeface="Times New Roman" pitchFamily="18" charset="0"/>
                <a:cs typeface="Andalus" pitchFamily="18" charset="-78"/>
              </a:rPr>
              <a:t>(ШУРШИМ ПАКЕТОМ ИЛИ БУМАГОЙ)</a:t>
            </a:r>
          </a:p>
          <a:p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Andalus" pitchFamily="18" charset="-78"/>
            </a:endParaRP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Andalus" pitchFamily="18" charset="-78"/>
              </a:rPr>
              <a:t>Особенно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Andalus" pitchFamily="18" charset="-78"/>
              </a:rPr>
              <a:t>они любили лакомиться сладкими корешками.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Andalus" pitchFamily="18" charset="-78"/>
              </a:rPr>
            </a:br>
            <a:r>
              <a:rPr lang="ru-RU" sz="1100" dirty="0">
                <a:solidFill>
                  <a:srgbClr val="002060"/>
                </a:solidFill>
                <a:latin typeface="Times New Roman" pitchFamily="18" charset="0"/>
                <a:cs typeface="Andalus" pitchFamily="18" charset="-78"/>
              </a:rPr>
              <a:t>(ПРОВОДИМ ПАЛОЧКОЙ ПО РУБЕЛЮ ИЛИ ГОФРИРОВАННОМУ КАРТОНУ)</a:t>
            </a:r>
          </a:p>
          <a:p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Andalus" pitchFamily="18" charset="-78"/>
            </a:endParaRP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Andalus" pitchFamily="18" charset="-78"/>
              </a:rPr>
              <a:t>А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Andalus" pitchFamily="18" charset="-78"/>
              </a:rPr>
              <a:t>снаружи на землю каждый день падал снег и шумел ветер.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Andalus" pitchFamily="18" charset="-78"/>
              </a:rPr>
            </a:br>
            <a:r>
              <a:rPr lang="ru-RU" sz="1100" dirty="0">
                <a:solidFill>
                  <a:srgbClr val="002060"/>
                </a:solidFill>
                <a:latin typeface="Times New Roman" pitchFamily="18" charset="0"/>
                <a:cs typeface="Andalus" pitchFamily="18" charset="-78"/>
              </a:rPr>
              <a:t>(ДУЕМ В </a:t>
            </a:r>
            <a:r>
              <a:rPr lang="ru-RU" sz="1100" dirty="0" smtClean="0">
                <a:solidFill>
                  <a:srgbClr val="002060"/>
                </a:solidFill>
                <a:latin typeface="Times New Roman" pitchFamily="18" charset="0"/>
                <a:cs typeface="Andalus" pitchFamily="18" charset="-78"/>
              </a:rPr>
              <a:t>БУТЫЛКУ)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Andalus" pitchFamily="18" charset="-78"/>
            </a:endParaRPr>
          </a:p>
          <a:p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Andalus" pitchFamily="18" charset="-78"/>
            </a:endParaRP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Andalus" pitchFamily="18" charset="-78"/>
              </a:rPr>
              <a:t>Но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Andalus" pitchFamily="18" charset="-78"/>
              </a:rPr>
              <a:t>мышкам было очень хорошо под снегом в тёплых норках.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Andalus" pitchFamily="18" charset="-78"/>
              </a:rPr>
            </a:br>
            <a:r>
              <a:rPr lang="ru-RU" sz="1100" dirty="0">
                <a:solidFill>
                  <a:srgbClr val="002060"/>
                </a:solidFill>
                <a:latin typeface="Times New Roman" pitchFamily="18" charset="0"/>
                <a:cs typeface="Andalus" pitchFamily="18" charset="-78"/>
              </a:rPr>
              <a:t>(УДАРЯЕМ ПАЛОЧКОЙ ПО МЕТАЛЛОФОНУ ИЛИ БОКАЛАМ)</a:t>
            </a:r>
            <a:r>
              <a:rPr lang="ru-RU" sz="1050" dirty="0">
                <a:solidFill>
                  <a:srgbClr val="002060"/>
                </a:solidFill>
                <a:latin typeface="Times New Roman" pitchFamily="18" charset="0"/>
                <a:cs typeface="Andalus" pitchFamily="18" charset="-78"/>
              </a:rPr>
              <a:t/>
            </a:r>
            <a:br>
              <a:rPr lang="ru-RU" sz="1050" dirty="0">
                <a:solidFill>
                  <a:srgbClr val="002060"/>
                </a:solidFill>
                <a:latin typeface="Times New Roman" pitchFamily="18" charset="0"/>
                <a:cs typeface="Andalus" pitchFamily="18" charset="-78"/>
              </a:rPr>
            </a:br>
            <a:endParaRPr lang="ru-RU" sz="1200" dirty="0">
              <a:solidFill>
                <a:srgbClr val="002060"/>
              </a:solidFill>
              <a:latin typeface="Times New Roman" pitchFamily="18" charset="0"/>
              <a:cs typeface="Andalus" pitchFamily="18" charset="-78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4717934"/>
            <a:ext cx="1834251" cy="19888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16244">
            <a:off x="7325982" y="5247475"/>
            <a:ext cx="52636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30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4364" y="219419"/>
            <a:ext cx="8208912" cy="63709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>
                <a:solidFill>
                  <a:srgbClr val="FF3300"/>
                </a:solidFill>
                <a:latin typeface="Monotype Corsiva" pitchFamily="66" charset="0"/>
                <a:cs typeface="Times New Roman" pitchFamily="18" charset="0"/>
              </a:rPr>
              <a:t>ЗАЯЦ В ЛЕСУ</a:t>
            </a:r>
          </a:p>
          <a:p>
            <a:pPr lvl="1"/>
            <a:r>
              <a:rPr lang="ru-RU" sz="1400" b="1" i="1" dirty="0" smtClean="0"/>
              <a:t> </a:t>
            </a:r>
          </a:p>
          <a:p>
            <a:pPr lvl="1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Жил-был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заяц-трусишка. И всего этот заяц боялся.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Вышел однажды он из дома. Не успел и трёх шагов сделать, а ёжик вдруг как зашуршит в кустах!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(ШУРШИМ БУМАГОЙ ИЛИ ПАКЕТОМ)</a:t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Испугался заяц и бежать. </a:t>
            </a:r>
            <a:b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(СТУЧИМ ПО БАРАБАНУ ИЛИ ИСПОЛЬЗУЕМ ДЕРЕВЯННЫЕ ЛОЖКИ (быстро))</a:t>
            </a:r>
            <a:br>
              <a:rPr lang="ru-RU" sz="1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Бежал, бежал, присел на пенёк отдохнуть, а дятел на сосне как застучит!</a:t>
            </a:r>
            <a:b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(СТУЧИМ ПАЛОЧКОЙ ПО ДЕРЕВЯШКЕ)</a:t>
            </a:r>
            <a:br>
              <a:rPr lang="ru-RU" sz="1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Бросился заяц бежать.</a:t>
            </a:r>
            <a:b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(СТУЧИМ ПО БАРАБАНУ ИЛИ ИСПОЛЬЗУЕМ ДЕРЕВЯННЫЕ ЛОЖКИ (быстро))</a:t>
            </a:r>
            <a:b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Бежал, бежал, забежал в самую чащу, а там сова крыльями как захлопает.</a:t>
            </a:r>
            <a:b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(НАТЯГИВАЕМ РУКАМИ ТКАНЬ)</a:t>
            </a:r>
            <a:b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Побежал заяц из леса к речке</a:t>
            </a:r>
            <a:b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(СТУЧИМ ПО БАРАБАНУ ИЛИ ИСПОЛЬЗУЕМ ДЕРЕВЯННЫЕ ЛОЖКИ (быстро))</a:t>
            </a:r>
            <a:b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на берегу лягушки сидели.</a:t>
            </a:r>
            <a:b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Увидели они зайца - и скок в воду.</a:t>
            </a:r>
            <a:b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(ПРОВОДИМ ПАЛОЧКОЙ ПО КСИЛОФОНУ ИЛИ ШЛЁПАЕМ ЛАДОНЯМИ ПО НОГАМ)</a:t>
            </a:r>
            <a:b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Тут заяц остановился и говорит:</a:t>
            </a:r>
            <a:b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А ведь есть звери, что меня, зайца, боятся!</a:t>
            </a:r>
            <a:b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Сказал так и смело поскакал обратно в лес.</a:t>
            </a:r>
            <a:b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(СТУЧИМ ПО БАРАБАНУ ИЛИ ИСПОЛЬЗУЕМ ДЕРЕВЯННЫЕ ЛОЖКИ (медленно))</a:t>
            </a: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3901620"/>
            <a:ext cx="1820989" cy="262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26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277818"/>
            <a:ext cx="8100392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3300"/>
                </a:solidFill>
                <a:latin typeface="Monotype Corsiva" pitchFamily="66" charset="0"/>
              </a:rPr>
              <a:t>ЗИМА </a:t>
            </a:r>
            <a:r>
              <a:rPr lang="ru-RU" sz="2400" b="1" dirty="0">
                <a:solidFill>
                  <a:srgbClr val="FF3300"/>
                </a:solidFill>
                <a:latin typeface="Monotype Corsiva" pitchFamily="66" charset="0"/>
              </a:rPr>
              <a:t>В ЛЕСУ</a:t>
            </a:r>
            <a:endParaRPr lang="ru-RU" sz="2400" dirty="0">
              <a:solidFill>
                <a:srgbClr val="FF3300"/>
              </a:solidFill>
              <a:latin typeface="Monotype Corsiva" pitchFamily="66" charset="0"/>
            </a:endParaRP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Осенью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мышки с утра до вечера бегали по лесу, собирая еду на зиму.</a:t>
            </a:r>
            <a:b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(ТРЕЩОТКА)</a:t>
            </a: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Белочки прыгали по веткам, собирая орешки.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(ЛОЖКИ)</a:t>
            </a: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вот с неба стали падать снежинки. 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(МЕТАЛЛОФОН)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Снег укрыл землю пушистым белым одеялом. И на снегу были видны следы маленьких лапок.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(ТРЕУГОЛЬНИК)</a:t>
            </a: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Белочки устраивали себе гнёзда на деревьях.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Мыши попрятались в свои норки и делали себе гнёздышки из травы.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(ШУРШАТЬ БУМАГОЙ)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всех было много еды. Белки грызли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орешки.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(КСИЛОФОН)</a:t>
            </a: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Мышки грызли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зёрнышки.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(ТОН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БЛОК (рубель)</a:t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РАСЧЁСКА / ГОФРИРОВАННЫЙ КАРТОН / (Рубель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))</a:t>
            </a: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лесу шумел холодный зимний ветер.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(ДУТЬ)</a:t>
            </a: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 белочкам было тепло в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гнёздах.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(ЦОКАТЬ ЯЗЫКОМ)</a:t>
            </a: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мышкам было хорошо в своих маленьких норках.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(ПИЩАТЬ)</a:t>
            </a: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1" y="3943558"/>
            <a:ext cx="2074914" cy="207491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178" y="4509120"/>
            <a:ext cx="1710766" cy="171076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5450018"/>
            <a:ext cx="762002" cy="568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42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0139" y="620688"/>
            <a:ext cx="842493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3300"/>
                </a:solidFill>
                <a:latin typeface="Monotype Corsiva" pitchFamily="66" charset="0"/>
              </a:rPr>
              <a:t>     </a:t>
            </a:r>
            <a:r>
              <a:rPr lang="ru-RU" sz="2400" b="1" i="1" dirty="0" smtClean="0">
                <a:solidFill>
                  <a:srgbClr val="FF3300"/>
                </a:solidFill>
                <a:latin typeface="Monotype Corsiva" pitchFamily="66" charset="0"/>
              </a:rPr>
              <a:t>ГЛУПАЯ </a:t>
            </a:r>
            <a:r>
              <a:rPr lang="ru-RU" sz="2400" b="1" i="1" dirty="0">
                <a:solidFill>
                  <a:srgbClr val="FF3300"/>
                </a:solidFill>
                <a:latin typeface="Monotype Corsiva" pitchFamily="66" charset="0"/>
              </a:rPr>
              <a:t>ЛИСИЧКА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Бежала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лисичка по лесу. </a:t>
            </a:r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Бежит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а на веточке колокольчик </a:t>
            </a:r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висит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звенит.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(КОЛОКОЛЬЧИК)</a:t>
            </a: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Голосок у тебя хороший, </a:t>
            </a:r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 ты плохой - сказала лисичка.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возьму тебя!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побежала лисичка дальше.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(ЗВЕНЕТЬ КОЛОКОЛЬЧИКОМ)</a:t>
            </a: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Бежит лисичка, бежит, </a:t>
            </a:r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земле бутылочка лежит и гудит.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(ДУТЬ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БУТЫЛКУ)</a:t>
            </a: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Напугать меня хочет! – сказала лисичка.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я её сейчас утоплю!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Схватила лисичка бутылку </a:t>
            </a:r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прибежала к речке.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(БАРАБАНИТЬ ПАЛЬЦАМИ)</a:t>
            </a:r>
          </a:p>
          <a:p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Стала лисичка бутылку топить, 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она булькает и тянет лисичку в воду.</a:t>
            </a:r>
            <a:b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(ДУТЬ ЧЕРЕЗ ТРУБКУ В ВОДУ)</a:t>
            </a:r>
          </a:p>
          <a:p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22422" y="1052736"/>
            <a:ext cx="4248472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Еле выбралась лисичка из речки на берег и дальше побежала.</a:t>
            </a:r>
            <a:b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КАСТАНЬЕТЫ)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Бежит лисичка, бежит 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вдруг видит – а на дороге капкан.</a:t>
            </a:r>
            <a:b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Какую – то железку потеряли! – сказала лисичка.</a:t>
            </a:r>
            <a:b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Посижу - ка я на ней, отдохну.</a:t>
            </a:r>
            <a:b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Только лисичка присела, 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капкан вдруг…цап её за хвост!</a:t>
            </a:r>
            <a:b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(ТАРЕЛКА)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Уж лисичка его царапала – царапала,</a:t>
            </a:r>
            <a:b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(ПЛАСТИК БАРАБАНА)</a:t>
            </a:r>
          </a:p>
          <a:p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стучала – стучала…</a:t>
            </a:r>
            <a:b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(СТУЧАТЬ ПО БАРАБАНУ)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Еле вырвалась!</a:t>
            </a:r>
            <a:b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скорей домой побежала.</a:t>
            </a:r>
            <a:b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(БАРАБАНИТЬ ПАЛЬЦАМИ)</a:t>
            </a:r>
          </a:p>
          <a:p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2" t="-1462" r="372" b="7464"/>
          <a:stretch/>
        </p:blipFill>
        <p:spPr>
          <a:xfrm>
            <a:off x="6510312" y="4221088"/>
            <a:ext cx="2615807" cy="2326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62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536" y="218505"/>
            <a:ext cx="8352928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                                                                         </a:t>
            </a:r>
            <a:r>
              <a:rPr lang="ru-RU" sz="2400" b="1" i="1" dirty="0" smtClean="0">
                <a:solidFill>
                  <a:srgbClr val="FF3300"/>
                </a:solidFill>
                <a:latin typeface="Monotype Corsiva" pitchFamily="66" charset="0"/>
              </a:rPr>
              <a:t>СТРАШНЫЙ ПЫХ    </a:t>
            </a:r>
            <a:r>
              <a:rPr lang="ru-RU" sz="2400" b="1" i="1" dirty="0">
                <a:solidFill>
                  <a:srgbClr val="FF3300"/>
                </a:solidFill>
                <a:latin typeface="Monotype Corsiva" pitchFamily="66" charset="0"/>
              </a:rPr>
              <a:t/>
            </a:r>
            <a:br>
              <a:rPr lang="ru-RU" sz="2400" b="1" i="1" dirty="0">
                <a:solidFill>
                  <a:srgbClr val="FF3300"/>
                </a:solidFill>
                <a:latin typeface="Monotype Corsiva" pitchFamily="66" charset="0"/>
              </a:rPr>
            </a:br>
            <a:endParaRPr lang="ru-RU" sz="2400" b="1" i="1" dirty="0" smtClean="0">
              <a:solidFill>
                <a:srgbClr val="FF3300"/>
              </a:solidFill>
              <a:latin typeface="Monotype Corsiva" pitchFamily="66" charset="0"/>
            </a:endParaRP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Жили-были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дед да бабка и была у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них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внучка – Машенька.</a:t>
            </a:r>
            <a:b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Дед мастерил: молотком стучал</a:t>
            </a:r>
            <a:b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(БАРАБАН)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пилой пилил.</a:t>
            </a:r>
            <a:b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(РУБЕЛЬ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ТРЕЩОТКА)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Бабка пол подметала</a:t>
            </a:r>
            <a:b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(СКРЕСТИ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БАРАБАН ,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ЩЁТКА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БАРАБАНУ)</a:t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пыль вытирала.</a:t>
            </a: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ГЛАДИТЬ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тряпкой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БАРАБАН)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Машенька ничего не делала, 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только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бегала и прыгала</a:t>
            </a:r>
            <a:b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(КСИЛОФОН)</a:t>
            </a:r>
          </a:p>
          <a:p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Вот как-то Машенька и говорит : </a:t>
            </a:r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Дедушка, принеси мне ягод,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пожалуйста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!» </a:t>
            </a:r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Дедушка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пошёл в огород: сначала по полу 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(БАРАБАН)</a:t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Потом по камушкам,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(КСИЛОФОН)</a:t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потом по травке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(ЦЕЛЛОФАН)</a:t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72079" y="1484784"/>
            <a:ext cx="316835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Подошёл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дед к грядке, вокруг тихо, только пчёлки жужжат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ЖЖЖЖЖЖЖЖЖЖ»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комарики пищат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«ЗЗЗЗЗЗЗЗЗЗЗЗЗЗЗЗЗ»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только хотел дед ягодку сорвать, как кто-то 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него как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фыркнет.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ФЫРКАТЬ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ПЫХ-ПЫХ-ПЫХ-ПЫХ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…)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Дед испугался и домой побежал.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(КСИЛОФОН И БАРАБАН)</a:t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Прибежал и говорит: «Я ягод не принёс. Там, в огороде, какой - то страшный Пых сидит».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978480"/>
            <a:ext cx="1574169" cy="16725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504" y="5015928"/>
            <a:ext cx="1066800" cy="17049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5288469"/>
            <a:ext cx="544181" cy="14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28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3528" y="692696"/>
            <a:ext cx="4752528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Тогда Машенька бабушке и говорит: </a:t>
            </a:r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Бабушка! Принеси мне ягод, пожалуйста!». </a:t>
            </a:r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Бабушка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пошла в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огород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(сначала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полу </a:t>
            </a:r>
            <a:b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БАРАБАН)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потом по камушкам,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(КСИЛОФОН)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потом по травке.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(ЦЕЛЛОФАН)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Остановилась бабушка у грядки. </a:t>
            </a:r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Вокруг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тихо, только пчёлки жужжат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ЖЖЖЖЖЖЖЖ»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комарики пищат.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«ЗЗЗЗЗЗЗЗЗЗЗЗЗЗ»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только хотела бабушка ягодку сорвать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вдруг кто-то на неё как зафыркает: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(ФЫРКАТЬ)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Бабушка испугалась и домой побежала.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(БАРАБАН)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Прибежала и говорит: «Я ягод не принесла. </a:t>
            </a:r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Там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в огороде, какой -то страшный Пых сидит».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Тогда Машенька говорит: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«Раз вы такие </a:t>
            </a:r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бояки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я сама пойду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!».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76056" y="692696"/>
            <a:ext cx="345638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Пошла Машенька в огород: сначала по полу, 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(БАРАБАН)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потом по камушкам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(КСИЛОФОН)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потом по травке.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(ЦЕЛЛОФАН)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Остановилась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Маша у грядки, и только хотела Маша ягодку сорвать, как кто-то на неё как зафыркает: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(ФЫРКАТЬ)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Маша и не испугалась. Смотрит, а в траве на грядке ёжик маленький. Потрогала Маша его колючки одним пальчиком.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(ГИТАРА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ИЛИ НАТЯНУТАЯ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РЕЗИНОЧКА)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Положила на землю платочек, взяла палочку и скатила его на платочек.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(КСИЛОФОН)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Принесла Маша ёжика в платочке домой и молоком напоила. А ночью ёжик не спал и по комнате бегал.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БАРАБАНИТЬ ПАЛЬЦАМИ)</a:t>
            </a: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78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3528" y="616373"/>
            <a:ext cx="6912768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  </a:t>
            </a:r>
            <a:r>
              <a:rPr lang="ru-RU" sz="2400" dirty="0" smtClean="0">
                <a:solidFill>
                  <a:srgbClr val="FF3300"/>
                </a:solidFill>
                <a:latin typeface="Monotype Corsiva" pitchFamily="66" charset="0"/>
              </a:rPr>
              <a:t>ДЕНЬ РОЖДЕНИЯ</a:t>
            </a:r>
            <a:r>
              <a:rPr lang="ru-RU" sz="2400" dirty="0">
                <a:solidFill>
                  <a:srgbClr val="FF3300"/>
                </a:solidFill>
                <a:latin typeface="Monotype Corsiva" pitchFamily="66" charset="0"/>
              </a:rPr>
              <a:t/>
            </a:r>
            <a:br>
              <a:rPr lang="ru-RU" sz="2400" dirty="0">
                <a:solidFill>
                  <a:srgbClr val="FF3300"/>
                </a:solidFill>
                <a:latin typeface="Monotype Corsiva" pitchFamily="66" charset="0"/>
              </a:rPr>
            </a:br>
            <a:endParaRPr lang="ru-RU" sz="2400" dirty="0" smtClean="0">
              <a:solidFill>
                <a:srgbClr val="FF3300"/>
              </a:solidFill>
              <a:latin typeface="Monotype Corsiva" pitchFamily="66" charset="0"/>
            </a:endParaRPr>
          </a:p>
          <a:p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Однажды </a:t>
            </a: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курятнике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гнезде за ящиком</a:t>
            </a:r>
            <a:b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кто-то тихо пискнул. Вот 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так</a:t>
            </a: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(ПИЩАТЬ)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Курица - мама подбежала 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гнезду и стала слушать:</a:t>
            </a:r>
            <a:b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самом большом яйце снова </a:t>
            </a:r>
          </a:p>
          <a:p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кто-то </a:t>
            </a: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пискнул, чуть – чуть громче: </a:t>
            </a:r>
            <a:b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(ПИЩАТЬ)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Курица осторожно постучала по яйцу.</a:t>
            </a:r>
            <a:b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(ПОСТУЧАТЬ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КАРАНДАШОМ ПО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СТОЛУ)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Яйцо раскололось, и из него 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вылез </a:t>
            </a: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маленький цыплёнок:</a:t>
            </a:r>
            <a:b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(ПИЩАТЬ)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 днём рожденья, малыш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»,-сказала </a:t>
            </a: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мама-курица.</a:t>
            </a:r>
            <a:b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«Пойдём, я покажу тебе, </a:t>
            </a:r>
          </a:p>
          <a:p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где </a:t>
            </a: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можно покушать», и она пошла </a:t>
            </a:r>
            <a:endParaRPr lang="ru-RU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курятника во двор, вот так:</a:t>
            </a:r>
            <a:b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(КОРОБОЧКА)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цыплёнок побежал за ней, вот так:</a:t>
            </a:r>
            <a:b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(КОРОБОЧКА)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Курица привела своего маленького </a:t>
            </a:r>
          </a:p>
          <a:p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цыплёнка </a:t>
            </a: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кормушке с </a:t>
            </a:r>
            <a:b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кашей. И они начали её клевать. Вот так:</a:t>
            </a:r>
            <a:b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(КСИЛОФОН)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Мама – курица сказала: «Стой 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здесь,</a:t>
            </a:r>
          </a:p>
          <a:p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сейчас приду!», и куда-то ушла. </a:t>
            </a:r>
            <a:endParaRPr lang="ru-RU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цыплёнок остался один. Он стоял, стоял и </a:t>
            </a:r>
          </a:p>
          <a:p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вдруг </a:t>
            </a: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услышал тихий звон.</a:t>
            </a:r>
            <a:b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(ТРЕУГОЛЬНИК)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99992" y="404664"/>
            <a:ext cx="417646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 smtClean="0"/>
          </a:p>
          <a:p>
            <a:r>
              <a:rPr lang="ru-RU" sz="1200" b="1" dirty="0" smtClean="0">
                <a:solidFill>
                  <a:srgbClr val="002060"/>
                </a:solidFill>
              </a:rPr>
              <a:t>«</a:t>
            </a:r>
            <a:r>
              <a:rPr lang="ru-RU" sz="1200" b="1" dirty="0">
                <a:solidFill>
                  <a:srgbClr val="002060"/>
                </a:solidFill>
              </a:rPr>
              <a:t>Как красиво звонят»,- сказал цыплёнок. «Это потому, что у меня день</a:t>
            </a:r>
            <a:br>
              <a:rPr lang="ru-RU" sz="1200" b="1" dirty="0">
                <a:solidFill>
                  <a:srgbClr val="002060"/>
                </a:solidFill>
              </a:rPr>
            </a:br>
            <a:r>
              <a:rPr lang="ru-RU" sz="1200" b="1" dirty="0">
                <a:solidFill>
                  <a:srgbClr val="002060"/>
                </a:solidFill>
              </a:rPr>
              <a:t>рожденья? Надо об этом всем рассказать.» И он подошёл к большой важной утке.</a:t>
            </a:r>
            <a:br>
              <a:rPr lang="ru-RU" sz="1200" b="1" dirty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(УТИНЫЙ </a:t>
            </a:r>
            <a:r>
              <a:rPr lang="ru-RU" sz="1200" dirty="0">
                <a:solidFill>
                  <a:srgbClr val="002060"/>
                </a:solidFill>
              </a:rPr>
              <a:t>МАНОК/ </a:t>
            </a:r>
            <a:r>
              <a:rPr lang="ru-RU" sz="1200" dirty="0" smtClean="0">
                <a:solidFill>
                  <a:srgbClr val="002060"/>
                </a:solidFill>
              </a:rPr>
              <a:t>КРЯКНУТЬ)</a:t>
            </a:r>
            <a:r>
              <a:rPr lang="ru-RU" sz="1200" dirty="0">
                <a:solidFill>
                  <a:srgbClr val="002060"/>
                </a:solidFill>
              </a:rPr>
              <a:t/>
            </a:r>
            <a:br>
              <a:rPr lang="ru-RU" sz="1200" dirty="0">
                <a:solidFill>
                  <a:srgbClr val="002060"/>
                </a:solidFill>
              </a:rPr>
            </a:br>
            <a:r>
              <a:rPr lang="ru-RU" sz="1200" b="1" dirty="0">
                <a:solidFill>
                  <a:srgbClr val="002060"/>
                </a:solidFill>
              </a:rPr>
              <a:t>«Слышите, как красиво звонят?» спросил цыплёнок.</a:t>
            </a:r>
            <a:br>
              <a:rPr lang="ru-RU" sz="1200" b="1" dirty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(ТРЕУГОЛЬНИК)</a:t>
            </a:r>
            <a:r>
              <a:rPr lang="ru-RU" sz="1200" dirty="0">
                <a:solidFill>
                  <a:srgbClr val="002060"/>
                </a:solidFill>
              </a:rPr>
              <a:t/>
            </a:r>
            <a:br>
              <a:rPr lang="ru-RU" sz="1200" dirty="0">
                <a:solidFill>
                  <a:srgbClr val="002060"/>
                </a:solidFill>
              </a:rPr>
            </a:br>
            <a:r>
              <a:rPr lang="ru-RU" sz="1200" b="1" dirty="0">
                <a:solidFill>
                  <a:srgbClr val="002060"/>
                </a:solidFill>
              </a:rPr>
              <a:t>«Это потому, что у меня день рожденья!». Но утка ничего ему не ответила . Тогда цыплёнок подошёл к толстой свинье, которая что-то ела из корыта.</a:t>
            </a:r>
            <a:br>
              <a:rPr lang="ru-RU" sz="1200" b="1" dirty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(ХРЮКНУТЬ)</a:t>
            </a:r>
            <a:r>
              <a:rPr lang="ru-RU" sz="1200" dirty="0">
                <a:solidFill>
                  <a:srgbClr val="002060"/>
                </a:solidFill>
              </a:rPr>
              <a:t/>
            </a:r>
            <a:br>
              <a:rPr lang="ru-RU" sz="1200" dirty="0">
                <a:solidFill>
                  <a:srgbClr val="002060"/>
                </a:solidFill>
              </a:rPr>
            </a:br>
            <a:r>
              <a:rPr lang="ru-RU" sz="1200" b="1" dirty="0">
                <a:solidFill>
                  <a:srgbClr val="002060"/>
                </a:solidFill>
              </a:rPr>
              <a:t>«Слышите, как красиво звонят?»</a:t>
            </a:r>
            <a:br>
              <a:rPr lang="ru-RU" sz="1200" b="1" dirty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(ТРЕУГОЛЬНИК)</a:t>
            </a:r>
            <a:r>
              <a:rPr lang="ru-RU" sz="1200" dirty="0">
                <a:solidFill>
                  <a:srgbClr val="002060"/>
                </a:solidFill>
              </a:rPr>
              <a:t/>
            </a:r>
            <a:br>
              <a:rPr lang="ru-RU" sz="1200" dirty="0">
                <a:solidFill>
                  <a:srgbClr val="002060"/>
                </a:solidFill>
              </a:rPr>
            </a:br>
            <a:r>
              <a:rPr lang="ru-RU" sz="1200" b="1" dirty="0">
                <a:solidFill>
                  <a:srgbClr val="002060"/>
                </a:solidFill>
              </a:rPr>
              <a:t>«Это потому, что у меня день рожденья!» Но свинья ничего не сказала. Тогда цыплёнок подошёл к чёрной кошку, которая вылизывала язычком свои лапы: «Слышите как красиво звонят?».</a:t>
            </a:r>
            <a:br>
              <a:rPr lang="ru-RU" sz="1200" b="1" dirty="0">
                <a:solidFill>
                  <a:srgbClr val="002060"/>
                </a:solidFill>
              </a:rPr>
            </a:br>
            <a:r>
              <a:rPr lang="ru-RU" sz="1200" b="1" dirty="0">
                <a:solidFill>
                  <a:srgbClr val="002060"/>
                </a:solidFill>
              </a:rPr>
              <a:t>Кошка сказала «Мяу» и тихонько пошла к цыплёнку поближе.</a:t>
            </a:r>
            <a:br>
              <a:rPr lang="ru-RU" sz="1200" b="1" dirty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(ТИХОНЬКО </a:t>
            </a:r>
            <a:r>
              <a:rPr lang="ru-RU" sz="1200" dirty="0">
                <a:solidFill>
                  <a:srgbClr val="002060"/>
                </a:solidFill>
              </a:rPr>
              <a:t>ПОСТУЧАТЬ </a:t>
            </a:r>
            <a:r>
              <a:rPr lang="ru-RU" sz="1400" dirty="0">
                <a:solidFill>
                  <a:srgbClr val="002060"/>
                </a:solidFill>
              </a:rPr>
              <a:t>подушечками </a:t>
            </a:r>
            <a:r>
              <a:rPr lang="ru-RU" sz="1400" dirty="0" smtClean="0">
                <a:solidFill>
                  <a:srgbClr val="002060"/>
                </a:solidFill>
              </a:rPr>
              <a:t>пальцев</a:t>
            </a:r>
            <a:r>
              <a:rPr lang="ru-RU" sz="1200" dirty="0" smtClean="0">
                <a:solidFill>
                  <a:srgbClr val="002060"/>
                </a:solidFill>
              </a:rPr>
              <a:t>)</a:t>
            </a:r>
            <a:r>
              <a:rPr lang="ru-RU" sz="1200" dirty="0">
                <a:solidFill>
                  <a:srgbClr val="002060"/>
                </a:solidFill>
              </a:rPr>
              <a:t/>
            </a:r>
            <a:br>
              <a:rPr lang="ru-RU" sz="1200" dirty="0">
                <a:solidFill>
                  <a:srgbClr val="002060"/>
                </a:solidFill>
              </a:rPr>
            </a:br>
            <a:r>
              <a:rPr lang="ru-RU" sz="1200" b="1" dirty="0">
                <a:solidFill>
                  <a:srgbClr val="002060"/>
                </a:solidFill>
              </a:rPr>
              <a:t>Но тут прибежала мама-курица и закричала: «Ну-ка быстро домой!» И они пошли в курятник.</a:t>
            </a:r>
            <a:br>
              <a:rPr lang="ru-RU" sz="1200" b="1" dirty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(ПОСТУЧАТЬ </a:t>
            </a:r>
            <a:r>
              <a:rPr lang="ru-RU" sz="1200" dirty="0">
                <a:solidFill>
                  <a:srgbClr val="002060"/>
                </a:solidFill>
              </a:rPr>
              <a:t>ПО </a:t>
            </a:r>
            <a:r>
              <a:rPr lang="ru-RU" sz="1200" dirty="0" smtClean="0">
                <a:solidFill>
                  <a:srgbClr val="002060"/>
                </a:solidFill>
              </a:rPr>
              <a:t>КОРОБОЧКЕ)</a:t>
            </a:r>
            <a:r>
              <a:rPr lang="ru-RU" sz="1200" dirty="0">
                <a:solidFill>
                  <a:srgbClr val="002060"/>
                </a:solidFill>
              </a:rPr>
              <a:t/>
            </a:r>
            <a:br>
              <a:rPr lang="ru-RU" sz="1200" dirty="0">
                <a:solidFill>
                  <a:srgbClr val="002060"/>
                </a:solidFill>
              </a:rPr>
            </a:br>
            <a:r>
              <a:rPr lang="ru-RU" sz="1200" b="1" dirty="0">
                <a:solidFill>
                  <a:srgbClr val="002060"/>
                </a:solidFill>
              </a:rPr>
              <a:t>А в курятнике бегало много маленьких цыплят: </a:t>
            </a:r>
            <a:br>
              <a:rPr lang="ru-RU" sz="1200" b="1" dirty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(ПИЩАТЬ)</a:t>
            </a:r>
            <a:r>
              <a:rPr lang="ru-RU" sz="1200" dirty="0">
                <a:solidFill>
                  <a:srgbClr val="002060"/>
                </a:solidFill>
              </a:rPr>
              <a:t/>
            </a:r>
            <a:br>
              <a:rPr lang="ru-RU" sz="1200" dirty="0">
                <a:solidFill>
                  <a:srgbClr val="002060"/>
                </a:solidFill>
              </a:rPr>
            </a:br>
            <a:r>
              <a:rPr lang="ru-RU" sz="1200" b="1" dirty="0">
                <a:solidFill>
                  <a:srgbClr val="002060"/>
                </a:solidFill>
              </a:rPr>
              <a:t>«Слышите, как красиво звонят»,- спросил цыплёнок.</a:t>
            </a:r>
            <a:br>
              <a:rPr lang="ru-RU" sz="1200" b="1" dirty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(ТРЕУГОЛЬНИК)</a:t>
            </a:r>
            <a:r>
              <a:rPr lang="ru-RU" sz="1200" dirty="0">
                <a:solidFill>
                  <a:srgbClr val="002060"/>
                </a:solidFill>
              </a:rPr>
              <a:t/>
            </a:r>
            <a:br>
              <a:rPr lang="ru-RU" sz="1200" dirty="0">
                <a:solidFill>
                  <a:srgbClr val="002060"/>
                </a:solidFill>
              </a:rPr>
            </a:br>
            <a:r>
              <a:rPr lang="ru-RU" sz="1200" b="1" dirty="0">
                <a:solidFill>
                  <a:srgbClr val="002060"/>
                </a:solidFill>
              </a:rPr>
              <a:t>«Это потому, что у нас день рожденья!»,-запищали цыплята</a:t>
            </a:r>
            <a:br>
              <a:rPr lang="ru-RU" sz="1200" b="1" dirty="0">
                <a:solidFill>
                  <a:srgbClr val="002060"/>
                </a:solidFill>
              </a:rPr>
            </a:br>
            <a:r>
              <a:rPr lang="ru-RU" sz="1200" b="1" dirty="0">
                <a:solidFill>
                  <a:srgbClr val="002060"/>
                </a:solidFill>
              </a:rPr>
              <a:t>и захлопали крылышками. Вот так:</a:t>
            </a:r>
            <a:br>
              <a:rPr lang="ru-RU" sz="1200" b="1" dirty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(ПОХЛОПАТЬ </a:t>
            </a:r>
            <a:r>
              <a:rPr lang="ru-RU" sz="1200" dirty="0">
                <a:solidFill>
                  <a:srgbClr val="002060"/>
                </a:solidFill>
              </a:rPr>
              <a:t>В </a:t>
            </a:r>
            <a:r>
              <a:rPr lang="ru-RU" sz="1200" dirty="0" smtClean="0">
                <a:solidFill>
                  <a:srgbClr val="002060"/>
                </a:solidFill>
              </a:rPr>
              <a:t>ЛАДОШИ)</a:t>
            </a:r>
            <a:endParaRPr lang="ru-RU" sz="1200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923" y="5241376"/>
            <a:ext cx="1286655" cy="15895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7909" y="6132934"/>
            <a:ext cx="1626091" cy="792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27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7649" y="260648"/>
            <a:ext cx="8424936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400" b="1" dirty="0">
                <a:solidFill>
                  <a:srgbClr val="FF3300"/>
                </a:solidFill>
                <a:latin typeface="Monotype Corsiva" pitchFamily="66" charset="0"/>
              </a:rPr>
              <a:t>ПРИШЛА ВЕСНА</a:t>
            </a:r>
            <a:br>
              <a:rPr lang="ru-RU" sz="2400" b="1" dirty="0">
                <a:solidFill>
                  <a:srgbClr val="FF3300"/>
                </a:solidFill>
                <a:latin typeface="Monotype Corsiva" pitchFamily="66" charset="0"/>
              </a:rPr>
            </a:br>
            <a:endParaRPr lang="ru-RU" b="1" dirty="0" smtClean="0">
              <a:solidFill>
                <a:srgbClr val="FF3300"/>
              </a:solidFill>
              <a:latin typeface="Monotype Corsiva" pitchFamily="66" charset="0"/>
            </a:endParaRPr>
          </a:p>
          <a:p>
            <a:endParaRPr lang="ru-RU" sz="1400" dirty="0"/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Катюшу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разбудили яркие солнечные лучи. 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(МЕТАЛЛОФОН)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Ура - обрадовалась Катя – можно идти гулять!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(КСИЛОФОН)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Катя вышла во двор и залезла на горку.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(КСИЛОФОН)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Она скатилась с горки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(КСИЛОФОН)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упала.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(БАРАБАН)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Катя увидела дождевого червяка. Червяк выползал из земли.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(КСИЛОФОН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ЩЁТКА)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Катя встала на ноги и отряхнула юбочку.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(ЩЁТКА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ТКАНЬ)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Катя увидела большую бабочку и побежала за ней.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(КСИЛОФОН/КОРОБОЧКА)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Бабочка села на жёлтые цветы, похожие на маленькие солнышки.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(ТАРЕЛОЧКИ)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Мама очень любит цветочки – сказала Катюша, и она собрала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целый букет.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(МЕТАЛЛОФОН)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Мама обрадовалась весенним цветам и поставила их в вазу.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(ТРЕУГОЛЬНИК)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132857"/>
            <a:ext cx="3635896" cy="45407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70139" y="5015433"/>
            <a:ext cx="1081625" cy="1513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81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893</TotalTime>
  <Words>155</Words>
  <Application>Microsoft Office PowerPoint</Application>
  <PresentationFormat>Экран (4:3)</PresentationFormat>
  <Paragraphs>98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Kuzma</dc:creator>
  <cp:lastModifiedBy>Kuzma</cp:lastModifiedBy>
  <cp:revision>27</cp:revision>
  <dcterms:created xsi:type="dcterms:W3CDTF">2018-02-16T18:32:54Z</dcterms:created>
  <dcterms:modified xsi:type="dcterms:W3CDTF">2018-02-24T13:40:31Z</dcterms:modified>
</cp:coreProperties>
</file>