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304" r:id="rId2"/>
    <p:sldId id="308" r:id="rId3"/>
    <p:sldId id="307" r:id="rId4"/>
    <p:sldId id="302" r:id="rId5"/>
    <p:sldId id="313" r:id="rId6"/>
    <p:sldId id="314" r:id="rId7"/>
    <p:sldId id="315" r:id="rId8"/>
    <p:sldId id="316" r:id="rId9"/>
    <p:sldId id="317" r:id="rId10"/>
    <p:sldId id="318" r:id="rId11"/>
    <p:sldId id="336" r:id="rId12"/>
    <p:sldId id="337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33" r:id="rId28"/>
    <p:sldId id="334" r:id="rId29"/>
    <p:sldId id="335" r:id="rId30"/>
  </p:sldIdLst>
  <p:sldSz cx="9144000" cy="6858000" type="screen4x3"/>
  <p:notesSz cx="6858000" cy="9144000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E1"/>
    <a:srgbClr val="FFFFDD"/>
    <a:srgbClr val="FFFFCC"/>
    <a:srgbClr val="E46D0A"/>
    <a:srgbClr val="CEAD78"/>
    <a:srgbClr val="C7A265"/>
    <a:srgbClr val="C29856"/>
    <a:srgbClr val="FFCC99"/>
    <a:srgbClr val="FFFFFF"/>
    <a:srgbClr val="D163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75" autoAdjust="0"/>
    <p:restoredTop sz="96788" autoAdjust="0"/>
  </p:normalViewPr>
  <p:slideViewPr>
    <p:cSldViewPr>
      <p:cViewPr varScale="1">
        <p:scale>
          <a:sx n="111" d="100"/>
          <a:sy n="111" d="100"/>
        </p:scale>
        <p:origin x="1560" y="78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3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0E902-1D05-4D7B-9125-59E2BF0ED6C2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9597A-2601-4608-8148-7122399C5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9597A-2601-4608-8148-7122399C53A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397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Рисунок 5" descr="Безимени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71438"/>
            <a:ext cx="9144000" cy="70008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 descr="Безимени-2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0087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 userDrawn="1"/>
        </p:nvSpPr>
        <p:spPr>
          <a:xfrm>
            <a:off x="214282" y="642918"/>
            <a:ext cx="8715436" cy="6215082"/>
          </a:xfrm>
          <a:prstGeom prst="round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1FDD5-1672-4393-AB03-1A414B8ED128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9F317-FD24-44F8-841B-1F2D8DDD28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96;&#1072;&#1073;&#1083;&#1086;&#1085;\james_last_ra_ta_ta_chto_gde_kogda_chernyj_yacshik_(NaitiMP3.ru).mp3" TargetMode="Externa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96;&#1072;&#1073;&#1083;&#1086;&#1085;\&#1095;&#1090;&#1086;,&#1075;&#1076;&#1077;,&#1082;&#1086;&#1075;&#1076;&#1072;\x_mod.mp3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27.xml"/><Relationship Id="rId3" Type="http://schemas.openxmlformats.org/officeDocument/2006/relationships/slide" Target="slide7.xml"/><Relationship Id="rId7" Type="http://schemas.openxmlformats.org/officeDocument/2006/relationships/slide" Target="slide15.xml"/><Relationship Id="rId12" Type="http://schemas.openxmlformats.org/officeDocument/2006/relationships/slide" Target="slide25.xml"/><Relationship Id="rId2" Type="http://schemas.openxmlformats.org/officeDocument/2006/relationships/slide" Target="slide5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3.xml"/><Relationship Id="rId11" Type="http://schemas.openxmlformats.org/officeDocument/2006/relationships/slide" Target="slide23.xml"/><Relationship Id="rId5" Type="http://schemas.openxmlformats.org/officeDocument/2006/relationships/slide" Target="slide11.xml"/><Relationship Id="rId10" Type="http://schemas.openxmlformats.org/officeDocument/2006/relationships/slide" Target="slide21.xml"/><Relationship Id="rId4" Type="http://schemas.openxmlformats.org/officeDocument/2006/relationships/slide" Target="slide9.xml"/><Relationship Id="rId9" Type="http://schemas.openxmlformats.org/officeDocument/2006/relationships/slide" Target="slide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slide" Target="slide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977" y="0"/>
            <a:ext cx="9142771" cy="6858000"/>
          </a:xfrm>
          <a:prstGeom prst="rect">
            <a:avLst/>
          </a:prstGeom>
          <a:noFill/>
        </p:spPr>
      </p:pic>
      <p:pic>
        <p:nvPicPr>
          <p:cNvPr id="3" name="Picture 12" descr="Картинки по запросу мудрая сова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1285860"/>
            <a:ext cx="4266851" cy="335758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9308238">
            <a:off x="4295" y="2402615"/>
            <a:ext cx="2775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Что?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3108238">
            <a:off x="5780953" y="1605578"/>
            <a:ext cx="339387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Когда?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50539" y="0"/>
            <a:ext cx="224292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Где?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68344" y="4509120"/>
            <a:ext cx="2050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Подготовили </a:t>
            </a:r>
          </a:p>
          <a:p>
            <a:r>
              <a:rPr lang="ru-RU" sz="14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чителя-логопеды:</a:t>
            </a:r>
          </a:p>
          <a:p>
            <a:r>
              <a:rPr lang="ru-RU" sz="1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Ибрагимова Г.Р.,</a:t>
            </a:r>
          </a:p>
          <a:p>
            <a:r>
              <a:rPr lang="ru-RU" sz="1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Семёнова А.И.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22562" y="29624"/>
            <a:ext cx="3736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 №65 «ФЕСТИВАЛЬНЫЙ»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36078" y="630410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09295" y="6405735"/>
            <a:ext cx="2050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Сургут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 на вопрос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Карандаш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718422"/>
            <a:ext cx="4032000" cy="4032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3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8340354" y="635475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семье присутствуют люди с нарушением речи, может ли это повлиять на речь ребёнка в будущем? Как и в каком возрасте она формируется?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4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41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4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6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39" grpId="0" animBg="1"/>
      <p:bldP spid="72" grpId="0" animBg="1"/>
      <p:bldP spid="72" grpId="1" animBg="1"/>
      <p:bldP spid="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29327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678298" y="1256820"/>
            <a:ext cx="41434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Ответ на вопрос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ребёнка формируется уже с первых дней жизни. Физиологические звуки (крик, сосание, кашель, чихание) – это уже проявления речи. Более осознано речь формируется с 1-3 месяцев – появление интонаций,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смеха. Ребенок осваивает речь, в первую очередь, по подражанию. И если взрослый часто «сюсюкает» и смягчает согласные, это может отразиться и в речи ребёнка. Часты случаи, когда один из родителей не произносит какой-то звук - ребенок также его не произносит. 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4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340354" y="635475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676596" y="1225095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используют при обучении детей связной речи?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9" y="256591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5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41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4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6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3" y="1253786"/>
            <a:ext cx="3461409" cy="375939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39" grpId="0" animBg="1"/>
      <p:bldP spid="72" grpId="0" animBg="1"/>
      <p:bldP spid="72" grpId="1" animBg="1"/>
      <p:bldP spid="7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1569" y="1243936"/>
            <a:ext cx="41434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 на вопрос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Пересказ, беседа, составление описательного рассказа, рассказ по сюжетной картине, рассказывание из опыта, творческое рассказывание.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5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340354" y="635475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виды детской деятельности используются для формирования устной речи?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6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41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4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6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39" grpId="0" animBg="1"/>
      <p:bldP spid="72" grpId="0" animBg="1"/>
      <p:bldP spid="72" grpId="1" animBg="1"/>
      <p:bldP spid="7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310922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 на вопрос</a:t>
            </a:r>
            <a:endParaRPr lang="en-US" sz="20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Непосредственное наблюдение (наблюдение в природе, экскурсии), опосредованное наблюдение (рассматривание игрушек и картин, рассказывание по игрушкам и картинам). 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Чтение и рассказывание художественных произведений, заучивание наизусть, пересказ, обобщающая беседа, рассказывание без опоры на наглядный материал. 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Дидактические игры, игры-драматизации, инсценировки, дидактические упражнения, хороводные игры. 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6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340354" y="635475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человека одна, у коровы две, у медведя ни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одной. О чем идет речь? 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7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41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4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6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39" grpId="0" animBg="1"/>
      <p:bldP spid="72" grpId="0" animBg="1"/>
      <p:bldP spid="72" grpId="1" animBg="1"/>
      <p:bldP spid="7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680000" y="1268760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 на вопрос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 О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7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340354" y="635475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слово состоит из пол буквы КА? 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8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41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4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6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39" grpId="0" animBg="1"/>
      <p:bldP spid="72" grpId="0" animBg="1"/>
      <p:bldP spid="72" grpId="1" animBg="1"/>
      <p:bldP spid="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251520" y="642918"/>
            <a:ext cx="8712968" cy="2570058"/>
          </a:xfrm>
          <a:prstGeom prst="horizontalScroll">
            <a:avLst/>
          </a:prstGeom>
          <a:solidFill>
            <a:schemeClr val="lt1">
              <a:alpha val="52000"/>
            </a:schemeClr>
          </a:solidFill>
          <a:ln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643042" y="714356"/>
            <a:ext cx="62151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Тема игры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pic>
        <p:nvPicPr>
          <p:cNvPr id="8" name="Рисунок 7" descr="Безимени-2.png"/>
          <p:cNvPicPr>
            <a:picLocks noChangeAspect="1"/>
          </p:cNvPicPr>
          <p:nvPr/>
        </p:nvPicPr>
        <p:blipFill>
          <a:blip r:embed="rId3"/>
          <a:srcRect r="16857"/>
          <a:stretch>
            <a:fillRect/>
          </a:stretch>
        </p:blipFill>
        <p:spPr>
          <a:xfrm>
            <a:off x="2857488" y="3356992"/>
            <a:ext cx="3286148" cy="23385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2910" y="6143644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гроки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5074" y="6143644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Ведущие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james_last_ra_ta_ta_chto_gde_kogda_chernyj_yacshik_(NaitiMP3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-500098" y="6613525"/>
            <a:ext cx="244475" cy="2444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1353929"/>
            <a:ext cx="8033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 детей посредством формирования компонентов устной речи в различных формах и видах детской деятельности в соответствии с ФОП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ФАОП ДО»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 на вопрос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Полка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8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340354" y="635475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61373" y="1212513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которой 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изобретательной смекалки, творческого воображения, диалектического мышления?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9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41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4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6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39" grpId="0" animBg="1"/>
      <p:bldP spid="72" grpId="0" animBg="1"/>
      <p:bldP spid="72" grpId="1" animBg="1"/>
      <p:bldP spid="7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 на вопрос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Технология ТРИЗ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9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340354" y="635475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671969" y="1305057"/>
            <a:ext cx="41434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предъявляются к речи выпускников детского сада?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10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41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4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6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39" grpId="0" animBg="1"/>
      <p:bldP spid="72" grpId="0" animBg="1"/>
      <p:bldP spid="72" grpId="1" animBg="1"/>
      <p:bldP spid="7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497518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6016" y="1124744"/>
            <a:ext cx="414340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Ответ на вопрос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речи выпускника детского сада,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программе предъявляются следующие требования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владение литературными нормами и правилами родного языка;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свободное владение лексикой, грамматикой, фонетикой при выражении своих мыслей и составлении любого типа высказывания;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развитие культуры общения;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умение вступать в контакт со взрослыми, сверстниками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(умение слушать, высказывать мысль)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знание норм и правил речевого этикета, умение пользоваться ими в зависимости от ситуации;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элементарное владение грамотой.</a:t>
            </a:r>
          </a:p>
          <a:p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030" y="219959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10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340354" y="635475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одно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пяти внешних чувств, дающее возможность воспринимать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11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5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76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7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98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03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5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6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</p:childTnLst>
        </p:cTn>
      </p:par>
    </p:tnLst>
    <p:bldLst>
      <p:bldP spid="74" grpId="0" animBg="1"/>
      <p:bldP spid="105" grpId="0" animBg="1"/>
      <p:bldP spid="105" grpId="1" animBg="1"/>
      <p:bldP spid="10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11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340354" y="635475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82909" y="1241948"/>
            <a:ext cx="23268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Ответ на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вопрос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Слух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отрезок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между двумя паузами, объединенный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интонацией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12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41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4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6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39" grpId="0" animBg="1"/>
      <p:bldP spid="72" grpId="0" animBg="1"/>
      <p:bldP spid="72" grpId="1" animBg="1"/>
      <p:bldP spid="7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88024" y="1340768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Ответ на вопрос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Фраза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12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340354" y="635475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5" y="-1"/>
            <a:ext cx="9142771" cy="7298391"/>
          </a:xfrm>
          <a:prstGeom prst="rect">
            <a:avLst/>
          </a:prstGeom>
          <a:noFill/>
        </p:spPr>
      </p:pic>
      <p:pic>
        <p:nvPicPr>
          <p:cNvPr id="3" name="Picture 12" descr="Картинки по запросу мудрая сова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1285860"/>
            <a:ext cx="4266851" cy="33575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Спасибо за игру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pic>
        <p:nvPicPr>
          <p:cNvPr id="7" name="x_m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000100" y="6072206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8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95" name="Group 1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158798"/>
              </p:ext>
            </p:extLst>
          </p:nvPr>
        </p:nvGraphicFramePr>
        <p:xfrm>
          <a:off x="3419872" y="404811"/>
          <a:ext cx="2051050" cy="6048378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02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  <a:hlinkClick r:id="rId2" action="ppaction://hlinksldjump"/>
                        </a:rPr>
                        <a:t>1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  <a:hlinkClick r:id="rId3" action="ppaction://hlinksldjump"/>
                        </a:rPr>
                        <a:t>2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 action="ppaction://hlinksldjump"/>
                        </a:rPr>
                        <a:t>3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 action="ppaction://hlinksldjump"/>
                        </a:rPr>
                        <a:t>4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6" action="ppaction://hlinksldjump"/>
                        </a:rPr>
                        <a:t>5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7" action="ppaction://hlinksldjump"/>
                        </a:rPr>
                        <a:t>6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8" action="ppaction://hlinksldjump"/>
                        </a:rPr>
                        <a:t>7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9" action="ppaction://hlinksldjump"/>
                        </a:rPr>
                        <a:t>8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10" action="ppaction://hlinksldjump"/>
                        </a:rPr>
                        <a:t>9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11" action="ppaction://hlinksldjump"/>
                        </a:rPr>
                        <a:t>10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12" action="ppaction://hlinksldjump"/>
                        </a:rPr>
                        <a:t>11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13" action="ppaction://hlinksldjump"/>
                        </a:rPr>
                        <a:t>12</a:t>
                      </a:r>
                      <a:endParaRPr kumimoji="0" lang="ru-RU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2617" y="2125256"/>
            <a:ext cx="1643074" cy="23574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095493" y="2232413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48308" y="2107397"/>
            <a:ext cx="1643074" cy="23574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85918" y="828000"/>
            <a:ext cx="2083536" cy="8572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10000" y="828000"/>
            <a:ext cx="2084400" cy="8572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071934" y="1071546"/>
            <a:ext cx="100013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2" descr="Картинки по запросу мудрая сова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4384559"/>
            <a:ext cx="3143272" cy="2473441"/>
          </a:xfrm>
          <a:prstGeom prst="rect">
            <a:avLst/>
          </a:prstGeom>
          <a:noFill/>
        </p:spPr>
      </p:pic>
      <p:pic>
        <p:nvPicPr>
          <p:cNvPr id="10" name="Рисунок 9" descr="Безимени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7" y="5399299"/>
            <a:ext cx="2643205" cy="1458699"/>
          </a:xfrm>
          <a:prstGeom prst="rect">
            <a:avLst/>
          </a:prstGeom>
        </p:spPr>
      </p:pic>
      <p:sp>
        <p:nvSpPr>
          <p:cNvPr id="9" name="Управляющая кнопка: в конец 8">
            <a:hlinkClick r:id="rId4" action="ppaction://hlinksldjump" highlightClick="1"/>
          </p:cNvPr>
          <p:cNvSpPr/>
          <p:nvPr/>
        </p:nvSpPr>
        <p:spPr>
          <a:xfrm>
            <a:off x="8358214" y="6143644"/>
            <a:ext cx="571504" cy="500066"/>
          </a:xfrm>
          <a:prstGeom prst="actionButtonEnd">
            <a:avLst/>
          </a:prstGeom>
          <a:solidFill>
            <a:schemeClr val="bg1"/>
          </a:solidFill>
          <a:ln>
            <a:solidFill>
              <a:srgbClr val="CEA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rId5" action="ppaction://hlinksldjump"/>
          </p:cNvPr>
          <p:cNvSpPr/>
          <p:nvPr/>
        </p:nvSpPr>
        <p:spPr>
          <a:xfrm>
            <a:off x="8429652" y="5715016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095493" y="2232413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91184" y="2214554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34711" y="935157"/>
            <a:ext cx="1785950" cy="642942"/>
          </a:xfrm>
          <a:prstGeom prst="rect">
            <a:avLst/>
          </a:prstGeom>
          <a:gradFill flip="none" rotWithShape="1">
            <a:gsLst>
              <a:gs pos="33000">
                <a:srgbClr val="FFFFDD"/>
              </a:gs>
              <a:gs pos="50000">
                <a:schemeClr val="bg1"/>
              </a:gs>
              <a:gs pos="81000">
                <a:srgbClr val="FFFFE1"/>
              </a:gs>
            </a:gsLst>
            <a:lin ang="5400000" scaled="1"/>
            <a:tileRect/>
          </a:gra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Игроки</a:t>
            </a:r>
            <a:endParaRPr lang="ru-RU" sz="3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402257" y="935157"/>
            <a:ext cx="1935175" cy="642942"/>
          </a:xfrm>
          <a:prstGeom prst="rect">
            <a:avLst/>
          </a:prstGeom>
          <a:gradFill flip="none" rotWithShape="1">
            <a:gsLst>
              <a:gs pos="33000">
                <a:srgbClr val="FFFFDD"/>
              </a:gs>
              <a:gs pos="50000">
                <a:schemeClr val="bg1"/>
              </a:gs>
              <a:gs pos="81000">
                <a:srgbClr val="FFFFE1"/>
              </a:gs>
            </a:gsLst>
            <a:lin ang="5400000" scaled="1"/>
            <a:tileRect/>
          </a:gra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Ведущие</a:t>
            </a:r>
            <a:endParaRPr lang="ru-RU" sz="3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95493" y="2232413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095493" y="2232413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95493" y="2232413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95493" y="2232413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95493" y="2232413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095493" y="2232413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691184" y="2214554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691184" y="2214554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691184" y="2214554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691184" y="2214554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691184" y="2214554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691184" y="2214554"/>
            <a:ext cx="135732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1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Каковы основные задачи работы педагогов по речевому развитию детей дошкольного возраста согласно ФОП?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1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9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8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01576" y="1504451"/>
            <a:ext cx="3904852" cy="4241007"/>
          </a:xfrm>
          <a:prstGeom prst="rect">
            <a:avLst/>
          </a:prstGeom>
        </p:spPr>
      </p:pic>
      <p:grpSp>
        <p:nvGrpSpPr>
          <p:cNvPr id="30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31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36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2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6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6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7" grpId="0" animBg="1"/>
      <p:bldP spid="38" grpId="0" animBg="1"/>
      <p:bldP spid="38" grpId="1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286388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680000" y="1124744"/>
            <a:ext cx="41434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 на вопрос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словаря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Освоение значений слов и их уместное употребление в соответствии с контекстом высказывания и ситуацией общения.  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Звуковая культура речи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Развитие восприятия звуков родной речи и произношения.  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Грамматический строй речи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Освоение морфологии, синтаксиса и словообразования.  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 речи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Диалогическая (разговорная) речь и монологическая (рассказывание).  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обучению грамоте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Различие звука и слова, нахождение места звука в слове.  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358214" y="650081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79512" y="1214422"/>
            <a:ext cx="4190824" cy="455159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1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9696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основные задачи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развития речи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74698" y="1367038"/>
            <a:ext cx="3733444" cy="40548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2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41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4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6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39" grpId="0" animBg="1"/>
      <p:bldP spid="72" grpId="0" animBg="1"/>
      <p:bldP spid="72" grpId="1" animBg="1"/>
      <p:bldP spid="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1434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Ответ на вопрос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звуковой культуры речи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активизация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словаря;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грамматического строя речи;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 речи.</a:t>
            </a:r>
          </a:p>
          <a:p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2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340354" y="6354750"/>
            <a:ext cx="428628" cy="357190"/>
          </a:xfrm>
          <a:prstGeom prst="rightArrow">
            <a:avLst/>
          </a:prstGeom>
          <a:ln w="28575">
            <a:solidFill>
              <a:srgbClr val="CEAD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07504" y="1483332"/>
            <a:ext cx="3582897" cy="389133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Загнутый угол 49"/>
          <p:cNvSpPr/>
          <p:nvPr/>
        </p:nvSpPr>
        <p:spPr>
          <a:xfrm>
            <a:off x="4680000" y="1214422"/>
            <a:ext cx="4140000" cy="5040000"/>
          </a:xfrm>
          <a:prstGeom prst="foldedCorner">
            <a:avLst/>
          </a:prstGeom>
          <a:solidFill>
            <a:srgbClr val="FFFFFF">
              <a:alpha val="67843"/>
            </a:srgbClr>
          </a:solidFill>
          <a:ln w="28575">
            <a:solidFill>
              <a:srgbClr val="CEAD78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14876" y="1285860"/>
            <a:ext cx="40719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Черный ящик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предмет был свинцовым. Вся беда в том, что он сильно пачкал руки. Он прошел стадию обновления и доработки. Им теперь пользуются взрослые и дети. </a:t>
            </a:r>
            <a:endParaRPr lang="ru-RU" sz="4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5011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Вопрос 3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695710" y="4606926"/>
            <a:ext cx="1357322" cy="2071702"/>
          </a:xfrm>
          <a:prstGeom prst="roundRect">
            <a:avLst/>
          </a:prstGeom>
          <a:solidFill>
            <a:srgbClr val="FFFFFF">
              <a:alpha val="5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Group 105"/>
          <p:cNvGrpSpPr>
            <a:grpSpLocks/>
          </p:cNvGrpSpPr>
          <p:nvPr/>
        </p:nvGrpSpPr>
        <p:grpSpPr bwMode="auto">
          <a:xfrm>
            <a:off x="4322755" y="5688013"/>
            <a:ext cx="215900" cy="844550"/>
            <a:chOff x="1338" y="2160"/>
            <a:chExt cx="125" cy="578"/>
          </a:xfrm>
        </p:grpSpPr>
        <p:sp>
          <p:nvSpPr>
            <p:cNvPr id="41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4" name="Group 127"/>
          <p:cNvGrpSpPr>
            <a:grpSpLocks/>
          </p:cNvGrpSpPr>
          <p:nvPr/>
        </p:nvGrpSpPr>
        <p:grpSpPr bwMode="auto">
          <a:xfrm>
            <a:off x="3571868" y="4464050"/>
            <a:ext cx="1727200" cy="2393950"/>
            <a:chOff x="1020" y="1480"/>
            <a:chExt cx="1270" cy="1734"/>
          </a:xfrm>
        </p:grpSpPr>
        <p:grpSp>
          <p:nvGrpSpPr>
            <p:cNvPr id="6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0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19050">
                <a:solidFill>
                  <a:srgbClr val="F5822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20000"/>
              </a:blip>
              <a:srcRect/>
              <a:tile tx="0" ty="0" sx="100000" sy="100000" flip="none" algn="tl"/>
            </a:blipFill>
            <a:ln w="9525">
              <a:solidFill>
                <a:schemeClr val="accent6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19050">
              <a:solidFill>
                <a:srgbClr val="F5822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Freeform 135" descr="Песок"/>
          <p:cNvSpPr>
            <a:spLocks/>
          </p:cNvSpPr>
          <p:nvPr/>
        </p:nvSpPr>
        <p:spPr bwMode="auto">
          <a:xfrm>
            <a:off x="3891600" y="5111751"/>
            <a:ext cx="1008000" cy="603266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Freeform 136" descr="Песок"/>
          <p:cNvSpPr>
            <a:spLocks/>
          </p:cNvSpPr>
          <p:nvPr/>
        </p:nvSpPr>
        <p:spPr bwMode="auto">
          <a:xfrm>
            <a:off x="3891600" y="6143644"/>
            <a:ext cx="1008000" cy="468000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1" r="23217"/>
          <a:stretch/>
        </p:blipFill>
        <p:spPr>
          <a:xfrm>
            <a:off x="117742" y="1253785"/>
            <a:ext cx="3620425" cy="393209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39" grpId="0" animBg="1"/>
      <p:bldP spid="72" grpId="0" animBg="1"/>
      <p:bldP spid="72" grpId="1" animBg="1"/>
      <p:bldP spid="7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593209e6728315f85aa37f706a143447bfd824"/>
</p:tagLst>
</file>

<file path=ppt/theme/theme1.xml><?xml version="1.0" encoding="utf-8"?>
<a:theme xmlns:a="http://schemas.openxmlformats.org/drawingml/2006/main" name="Тема Office">
  <a:themeElements>
    <a:clrScheme name="Другая 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9000"/>
      </a:hlink>
      <a:folHlink>
        <a:srgbClr val="FBD5B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3783</TotalTime>
  <Words>506</Words>
  <Application>Microsoft Office PowerPoint</Application>
  <PresentationFormat>Экран (4:3)</PresentationFormat>
  <Paragraphs>122</Paragraphs>
  <Slides>29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к игре</dc:title>
  <dc:subject>что, где, когда</dc:subject>
  <dc:creator>Кордина Н.Е.</dc:creator>
  <cp:lastModifiedBy>Оксана</cp:lastModifiedBy>
  <cp:revision>327</cp:revision>
  <dcterms:created xsi:type="dcterms:W3CDTF">2014-01-07T13:35:42Z</dcterms:created>
  <dcterms:modified xsi:type="dcterms:W3CDTF">2024-11-26T06:52:54Z</dcterms:modified>
</cp:coreProperties>
</file>