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84" r:id="rId3"/>
    <p:sldId id="286" r:id="rId4"/>
    <p:sldId id="287" r:id="rId5"/>
    <p:sldId id="294" r:id="rId6"/>
    <p:sldId id="288" r:id="rId7"/>
    <p:sldId id="289" r:id="rId8"/>
    <p:sldId id="276" r:id="rId9"/>
    <p:sldId id="271" r:id="rId10"/>
    <p:sldId id="295" r:id="rId11"/>
    <p:sldId id="290" r:id="rId12"/>
    <p:sldId id="291" r:id="rId13"/>
    <p:sldId id="277" r:id="rId14"/>
    <p:sldId id="268" r:id="rId15"/>
    <p:sldId id="293" r:id="rId16"/>
    <p:sldId id="292" r:id="rId17"/>
    <p:sldId id="29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8BF793E-51EA-4D11-9779-B18187480137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C2AF263-F28A-4C9B-A2C1-DCFCF4317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061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0CC6EEA-462E-4EAE-86CB-C38EBF59F79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A8ACEA-7A0F-49D3-8D71-26AC463C1C7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809C0FE-473D-447F-895F-C93E1FEB245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D8D6E-F262-47A3-AF26-38A88927A7EA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D9DFF-6BFF-4AD9-BF45-F0D98F317F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1E2C9-0C88-411E-869B-80613A296610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2BB7C-4F51-43D1-9D64-15988F41B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2A3DF-F096-43F0-9EB9-A60C2A1BE192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D7972-3BCC-449A-90ED-A63999D149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CF585-344D-4567-81F4-E3AA91449262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AC481-F149-4F79-9D70-381E401D5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557C1B-CF0F-4631-A97F-01E503F42CA7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0013DA-6722-4016-9CD0-F1DCB89F9F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91C58-D2B7-4D03-A895-66EFAC7661A5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007BB-D940-42D6-BC23-56D97D6A89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531C9-384D-4102-8940-0AE07719FC6B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96F30-96F9-4E45-A2FF-9EF187D0A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9F9EF-2760-4279-AE04-BFCDB3BD8FFD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09391-B970-4739-AB4E-92F3D1E7B2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2B71B-7EF9-4FB7-9BA6-1BD085F6A24F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CB49F-9B81-4D08-9711-57FC3F826C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26E45-E902-4122-9292-F67171F635B7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0730E-EC6F-4B6F-8381-7A98C16577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E5498-FF74-4105-9291-A8A90B558F6C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BB4D0-7438-433E-BF40-509BAF689B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74B075-9CAF-43E3-A391-C5B77A4842B8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AE3028-7B14-425B-AEF7-1048278346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f2.ppt-online.org/files2/slide/0/0MePmSUajwy6EK1gYpn3uiqd7t5kFTH2RLIGQf/slide-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" t="3800" r="1970" b="275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8" name="Прямоугольник 2"/>
          <p:cNvSpPr>
            <a:spLocks noChangeArrowheads="1"/>
          </p:cNvSpPr>
          <p:nvPr/>
        </p:nvSpPr>
        <p:spPr bwMode="auto">
          <a:xfrm>
            <a:off x="821531" y="1859340"/>
            <a:ext cx="750093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педагогов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</a:t>
            </a:r>
            <a:r>
              <a:rPr lang="ru-RU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нетрадиционных здоровьесберегающих технологий в работе </a:t>
            </a:r>
            <a:r>
              <a:rPr lang="ru-RU" sz="2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детьми с </a:t>
            </a:r>
            <a:r>
              <a:rPr lang="ru-RU" sz="24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ОНР»</a:t>
            </a:r>
            <a:endParaRPr lang="ru-RU" sz="2400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5220072" y="3789040"/>
            <a:ext cx="374441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Подготовили: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логопеды Ибрагимова Г.Р., Семёнова А.И.</a:t>
            </a:r>
            <a:endParaRPr lang="ru-RU" b="1" dirty="0">
              <a:solidFill>
                <a:schemeClr val="tx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971600" y="44624"/>
            <a:ext cx="75009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 65 «Фестивальный»</a:t>
            </a:r>
            <a:endParaRPr lang="ru-RU" sz="2000" b="1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1115616" y="6021288"/>
            <a:ext cx="75009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Сургут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ru-RU" sz="2000" b="1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875" cy="721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Rectangle 1"/>
          <p:cNvSpPr>
            <a:spLocks noChangeArrowheads="1"/>
          </p:cNvSpPr>
          <p:nvPr/>
        </p:nvSpPr>
        <p:spPr bwMode="auto">
          <a:xfrm>
            <a:off x="142844" y="142875"/>
            <a:ext cx="90011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i="1" dirty="0"/>
              <a:t> </a:t>
            </a:r>
            <a:endParaRPr lang="ru-RU" dirty="0"/>
          </a:p>
          <a:p>
            <a:pPr algn="ctr"/>
            <a:endParaRPr lang="ru-RU" b="1" dirty="0">
              <a:solidFill>
                <a:srgbClr val="0070C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214290"/>
            <a:ext cx="892975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</a:t>
            </a:r>
            <a:r>
              <a:rPr lang="ru-RU" sz="32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НИТКОГРАФИЯ-</a:t>
            </a:r>
            <a:endParaRPr lang="ru-RU" sz="32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000" b="1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терапевтическое воздействие шерсти  животных на организм человека. </a:t>
            </a:r>
            <a:endParaRPr lang="ru-RU" sz="2000" b="1" dirty="0">
              <a:effectLst>
                <a:glow rad="101600">
                  <a:schemeClr val="bg1">
                    <a:alpha val="60000"/>
                  </a:schemeClr>
                </a:glow>
              </a:effectLst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000" b="1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Действуют на функции: </a:t>
            </a:r>
            <a:r>
              <a:rPr lang="ru-RU" sz="2000" b="1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вегетативной нервной системы, ,              развивают тактильные ощущения</a:t>
            </a:r>
            <a:endParaRPr lang="ru-RU" sz="2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Picture 2" descr="C:\Documents and Settings\Наталия\Рабочий стол\экол. фото\P102003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3000372"/>
            <a:ext cx="3238707" cy="24288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2D05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2" descr="C:\Documents and Settings\Наталия\Рабочий стол\экол. фото\P107040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868" y="3143248"/>
            <a:ext cx="2146456" cy="28621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2D05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1" descr="C:\Documents and Settings\Наталия\Рабочий стол\экол. фото\P104049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322" y="3000372"/>
            <a:ext cx="3214678" cy="24108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2D05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Rectangle 3"/>
          <p:cNvSpPr>
            <a:spLocks noChangeArrowheads="1"/>
          </p:cNvSpPr>
          <p:nvPr/>
        </p:nvSpPr>
        <p:spPr bwMode="auto">
          <a:xfrm rot="20987064">
            <a:off x="285288" y="513989"/>
            <a:ext cx="39925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Пескотерапия</a:t>
            </a:r>
            <a:r>
              <a:rPr lang="ru-RU" sz="20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16385" name="Picture 1" descr="C:\Documents and Settings\Наталия\Рабочий стол\экол. фото\P104049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57943">
            <a:off x="1415358" y="3713670"/>
            <a:ext cx="3297833" cy="24732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386" name="Picture 2" descr="C:\Documents and Settings\Наталия\Рабочий стол\экол. фото\P104049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999170">
            <a:off x="972583" y="1192164"/>
            <a:ext cx="3243782" cy="24326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C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8625" y="0"/>
            <a:ext cx="95726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Rectangle 1"/>
          <p:cNvSpPr>
            <a:spLocks noChangeArrowheads="1"/>
          </p:cNvSpPr>
          <p:nvPr/>
        </p:nvSpPr>
        <p:spPr bwMode="auto">
          <a:xfrm>
            <a:off x="214313" y="285750"/>
            <a:ext cx="67151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400" b="1" dirty="0">
                <a:solidFill>
                  <a:srgbClr val="E46C0A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ТЕСТОТЕРАПИЯ</a:t>
            </a:r>
          </a:p>
          <a:p>
            <a:pPr algn="ctr"/>
            <a:r>
              <a:rPr lang="ru-RU" sz="3600" b="1" i="1" dirty="0">
                <a:solidFill>
                  <a:srgbClr val="E46C0A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работа с тестом</a:t>
            </a:r>
          </a:p>
          <a:p>
            <a:endParaRPr lang="ru-RU" sz="2000" b="1" dirty="0">
              <a:solidFill>
                <a:srgbClr val="953735"/>
              </a:solidFill>
              <a:ea typeface="Calibri" pitchFamily="34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953735"/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074" name="Picture 2" descr="C:\Documents and Settings\Наталия\Рабочий стол\экол. фото\P108031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7222" y="1785926"/>
            <a:ext cx="4714908" cy="327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1" name="Picture 1" descr="D:\Документы Наталия\Новая папка (2)\наташе\P108030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4357686" y="2571744"/>
            <a:ext cx="3000396" cy="2250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trips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Rectangle 3"/>
          <p:cNvSpPr>
            <a:spLocks noChangeArrowheads="1"/>
          </p:cNvSpPr>
          <p:nvPr/>
        </p:nvSpPr>
        <p:spPr bwMode="auto">
          <a:xfrm>
            <a:off x="1500188" y="3571874"/>
            <a:ext cx="74295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Логоритмика</a:t>
            </a:r>
            <a:r>
              <a:rPr lang="ru-RU" sz="28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с элементами </a:t>
            </a:r>
            <a:r>
              <a:rPr lang="ru-RU" sz="2800" b="1" dirty="0" smtClean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музыкотерапии</a:t>
            </a:r>
            <a:endParaRPr lang="ru-RU" sz="2800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5" name="Рисунок 4" descr="D:\Все со старого ПК\1\Мои документы 23 августа 2011\DSC00095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54118">
            <a:off x="220682" y="1604044"/>
            <a:ext cx="3533775" cy="1857388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</p:pic>
      <p:pic>
        <p:nvPicPr>
          <p:cNvPr id="4098" name="Picture 2" descr="C:\Documents and Settings\Наталия\Рабочий стол\экол. фото\Разное. 12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4143380"/>
            <a:ext cx="3357586" cy="25181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099" name="Picture 3" descr="C:\Documents and Settings\Наталия\Рабочий стол\Новая папка\P404162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095" y="4214818"/>
            <a:ext cx="3238523" cy="24288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FF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Rectangle 1"/>
          <p:cNvSpPr>
            <a:spLocks noChangeArrowheads="1"/>
          </p:cNvSpPr>
          <p:nvPr/>
        </p:nvSpPr>
        <p:spPr bwMode="auto">
          <a:xfrm>
            <a:off x="357188" y="214313"/>
            <a:ext cx="4214812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Имаготерапия</a:t>
            </a:r>
            <a:r>
              <a:rPr lang="ru-RU" sz="2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r>
              <a:rPr lang="ru-RU" sz="20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– это театрализация психотерапевтического образа, через который осуществляется косвенное внушение, настрой ребенка на положительный результат своей работы. </a:t>
            </a:r>
          </a:p>
        </p:txBody>
      </p:sp>
      <p:pic>
        <p:nvPicPr>
          <p:cNvPr id="12289" name="Picture 1" descr="C:\Documents and Settings\Наталия\Рабочий стол\экол. фото\P107039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190" y="285728"/>
            <a:ext cx="3810244" cy="2857520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290" name="Picture 2" descr="C:\Documents and Settings\Наталия\Рабочий стол\экол. фото\P104048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28" y="3429000"/>
            <a:ext cx="3929090" cy="2946650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291" name="Picture 3" descr="C:\Documents and Settings\Наталия\Рабочий стол\экол. фото\P104050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2857496"/>
            <a:ext cx="4667549" cy="3500462"/>
          </a:xfrm>
          <a:prstGeom prst="ellipse">
            <a:avLst/>
          </a:prstGeom>
          <a:ln w="63500" cap="rnd">
            <a:solidFill>
              <a:schemeClr val="accent5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newsfla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69" t="2795" b="8075"/>
          <a:stretch>
            <a:fillRect/>
          </a:stretch>
        </p:blipFill>
        <p:spPr bwMode="auto">
          <a:xfrm>
            <a:off x="4500562" y="3429000"/>
            <a:ext cx="4000528" cy="307183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Рисунок 4" descr="мои фотки на море 08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5725" y="5214938"/>
            <a:ext cx="52482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Прямоугольник 6"/>
          <p:cNvSpPr>
            <a:spLocks noChangeArrowheads="1"/>
          </p:cNvSpPr>
          <p:nvPr/>
        </p:nvSpPr>
        <p:spPr bwMode="auto">
          <a:xfrm rot="-511909">
            <a:off x="113787" y="414962"/>
            <a:ext cx="46243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Использование игрушек для </a:t>
            </a:r>
            <a:r>
              <a:rPr lang="ru-RU" sz="2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поддувания</a:t>
            </a:r>
            <a:r>
              <a:rPr lang="ru-RU" sz="2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из бросового материала для артикуляционной гимнастики на   индивидуальных занятиях с детьми – логопатами.</a:t>
            </a:r>
            <a:endParaRPr lang="ru-RU" sz="2000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5122" name="Picture 2" descr="C:\Documents and Settings\Наталия\Рабочий стол\экол. фото\P101085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7884" y="357166"/>
            <a:ext cx="2952940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5" name="Picture 1" descr="C:\Documents and Settings\Наталия\Рабочий стол\экол. фото\P1040500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64" y="2000240"/>
            <a:ext cx="2786082" cy="20894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6" name="Picture 2" descr="C:\Documents and Settings\Наталия\Рабочий стол\экол. фото\P1040499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3500438"/>
            <a:ext cx="2719750" cy="20396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strips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Прямоугольник 3"/>
          <p:cNvSpPr>
            <a:spLocks noChangeArrowheads="1"/>
          </p:cNvSpPr>
          <p:nvPr/>
        </p:nvSpPr>
        <p:spPr bwMode="auto">
          <a:xfrm>
            <a:off x="142875" y="142875"/>
            <a:ext cx="8786843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Calibri" pitchFamily="34" charset="0"/>
                <a:cs typeface="Times New Roman" pitchFamily="18" charset="0"/>
              </a:rPr>
              <a:t>Игры с пуговицами, игры с пробками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u="sng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Calibri" pitchFamily="34" charset="0"/>
                <a:cs typeface="Times New Roman" pitchFamily="18" charset="0"/>
              </a:rPr>
              <a:t>Пуговичный массаж.</a:t>
            </a:r>
            <a:r>
              <a:rPr lang="ru-RU" sz="2000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Calibri" pitchFamily="34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b="1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Благодаря массажу мы активизируем так называемый «мануальный интеллект», находящийся на кончиках пальцев рук.                                                          Таким образом происходит сенсомоторное развитие.</a:t>
            </a:r>
          </a:p>
          <a:p>
            <a:pPr eaLnBrk="0" hangingPunct="0"/>
            <a:endParaRPr lang="ru-RU" sz="1600" b="1" dirty="0">
              <a:solidFill>
                <a:srgbClr val="0070C0"/>
              </a:solidFill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1600" b="1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 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9217" name="Picture 1" descr="C:\Documents and Settings\Наталия\Рабочий стол\экол. фото\P104049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918" y="1928802"/>
            <a:ext cx="6143684" cy="4607500"/>
          </a:xfrm>
          <a:prstGeom prst="rect">
            <a:avLst/>
          </a:prstGeom>
          <a:ln w="190500" cap="sq">
            <a:solidFill>
              <a:schemeClr val="accent5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strips dir="r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44075" cy="729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428596" y="500042"/>
            <a:ext cx="871540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Основные задачи здоровьесберегающих технологий   </a:t>
            </a: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в системе работы с детьми с ОНР: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kumimoji="0" lang="ru-RU" sz="2400" b="0" i="1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способствовать максимально полноценному раскрытию общих и речевых возможностей детей в русле экологического воспитания;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kumimoji="0" lang="ru-RU" sz="2400" b="0" i="1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содействовать успешной социализации детей в окружающей среде</a:t>
            </a:r>
            <a:r>
              <a:rPr kumimoji="0" lang="ru-RU" sz="2400" b="0" i="1" u="none" strike="noStrike" cap="none" normalizeH="0" dirty="0">
                <a:ln>
                  <a:noFill/>
                </a:ln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1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посредством развития коммуникативных умений и навыков, экологической грамотности;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kumimoji="0" lang="ru-RU" sz="2400" b="0" i="1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повышать экологическую культуру и воспитательную компетентность родителей по общему и речевому развитию дошкольников;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kumimoji="0" lang="ru-RU" sz="2400" b="0" i="1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у детей ценностное отношение к себе, своему здоровью, окружающему миру и людям.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 spd="slow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28726" y="0"/>
            <a:ext cx="1301115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190" y="3214686"/>
            <a:ext cx="3929090" cy="3786214"/>
          </a:xfrm>
          <a:prstGeom prst="ellipse">
            <a:avLst/>
          </a:prstGeom>
          <a:noFill/>
          <a:ln w="57150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uk-UA">
              <a:latin typeface="Calibri" pitchFamily="34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634165"/>
            <a:ext cx="1148476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Игры благоприятно влияют: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1" u="none" strike="noStrike" cap="none" normalizeH="0" baseline="0" dirty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развитие познавательных способностей. </a:t>
            </a:r>
            <a:endParaRPr kumimoji="0" lang="ru-RU" sz="2800" b="0" i="1" u="none" strike="noStrike" cap="none" normalizeH="0" baseline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1" u="none" strike="noStrike" cap="none" normalizeH="0" baseline="0" dirty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закрепление сенсорных навыков и пространственных представлений.</a:t>
            </a:r>
            <a:endParaRPr kumimoji="0" lang="ru-RU" sz="2800" b="0" i="1" u="none" strike="noStrike" cap="none" normalizeH="0" baseline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1" u="none" strike="noStrike" cap="none" normalizeH="0" baseline="0" dirty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коммуникативную функцию речи.</a:t>
            </a:r>
            <a:endParaRPr kumimoji="0" lang="ru-RU" sz="2800" b="0" i="1" u="none" strike="noStrike" cap="none" normalizeH="0" baseline="0" dirty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>
              <a:buFontTx/>
              <a:buChar char="•"/>
            </a:pPr>
            <a:r>
              <a:rPr kumimoji="0" lang="ru-RU" sz="2800" b="0" i="1" u="none" strike="noStrike" cap="none" normalizeH="0" baseline="0" dirty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плодотворно действуют на развитие мелкой, общей и артикуляционной моторики.</a:t>
            </a:r>
            <a:endParaRPr lang="ru-RU" sz="28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0" i="1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2875" y="0"/>
            <a:ext cx="9286875" cy="707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-214346" y="285750"/>
            <a:ext cx="91440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Японская методика пальцевого массажа</a:t>
            </a:r>
            <a:endParaRPr lang="ru-RU" sz="1100" dirty="0">
              <a:solidFill>
                <a:schemeClr val="accent3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400" b="1" dirty="0" err="1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Су-джок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 терапия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- </a:t>
            </a:r>
            <a:r>
              <a:rPr lang="ru-RU" sz="1600" b="1" dirty="0" err="1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самомассаж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 шишками сосны, кедра, ели  с элементами пальчиковой гимнастики  для активизации речи,    познавательной деятельности,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 Black" pitchFamily="34" charset="0"/>
              <a:ea typeface="Calibri" pitchFamily="34" charset="0"/>
              <a:cs typeface="Arial" pitchFamily="34" charset="0"/>
            </a:endParaRPr>
          </a:p>
          <a:p>
            <a:pPr eaLnBrk="0" hangingPunct="0"/>
            <a:r>
              <a:rPr lang="ru-RU" sz="1600" b="1" dirty="0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            развития мелкой моторики пальцев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рук</a:t>
            </a:r>
            <a:endParaRPr lang="ru-RU" sz="1600" b="1" dirty="0">
              <a:solidFill>
                <a:schemeClr val="accent3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23553" name="Picture 1" descr="C:\Documents and Settings\Наталия\Рабочий стол\экол. фото\P104048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72" y="2143116"/>
            <a:ext cx="4718014" cy="3500462"/>
          </a:xfrm>
          <a:prstGeom prst="ellipse">
            <a:avLst/>
          </a:prstGeom>
          <a:ln w="6350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Прямоугольник 2"/>
          <p:cNvSpPr>
            <a:spLocks noChangeArrowheads="1"/>
          </p:cNvSpPr>
          <p:nvPr/>
        </p:nvSpPr>
        <p:spPr bwMode="auto">
          <a:xfrm>
            <a:off x="1214438" y="285750"/>
            <a:ext cx="564356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Самомассаж</a:t>
            </a:r>
            <a:r>
              <a:rPr lang="ru-RU" sz="32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веточками ели </a:t>
            </a:r>
            <a:r>
              <a:rPr lang="ru-RU" sz="2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algn="ctr"/>
            <a:r>
              <a:rPr lang="ru-RU" sz="2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 для релаксации и </a:t>
            </a:r>
          </a:p>
          <a:p>
            <a:pPr algn="ctr"/>
            <a:r>
              <a:rPr lang="ru-RU" sz="20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повышения  иммунитета </a:t>
            </a:r>
            <a:r>
              <a:rPr lang="ru-RU" sz="20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детей</a:t>
            </a:r>
            <a:endParaRPr lang="ru-RU" sz="2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2529" name="Picture 1" descr="C:\Documents and Settings\Наталия\Рабочий стол\экол. фото\P104049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480" y="2357430"/>
            <a:ext cx="5001583" cy="375097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diamond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uk-UA">
              <a:latin typeface="Calibri" pitchFamily="34" charset="0"/>
            </a:endParaRPr>
          </a:p>
        </p:txBody>
      </p:sp>
      <p:pic>
        <p:nvPicPr>
          <p:cNvPr id="16386" name="Рисунок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81" y="-9655"/>
            <a:ext cx="9144000" cy="6867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22881" y="52315"/>
            <a:ext cx="8143875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Литотерапия</a:t>
            </a:r>
            <a:r>
              <a:rPr lang="ru-RU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</a:p>
          <a:p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cs typeface="Times New Roman" pitchFamily="18" charset="0"/>
              </a:rPr>
              <a:t>массаж ладоней </a:t>
            </a:r>
          </a:p>
          <a:p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cs typeface="Times New Roman" pitchFamily="18" charset="0"/>
              </a:rPr>
              <a:t>минералами, бусами,</a:t>
            </a:r>
          </a:p>
          <a:p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cs typeface="Times New Roman" pitchFamily="18" charset="0"/>
              </a:rPr>
              <a:t>четками</a:t>
            </a:r>
            <a:endParaRPr lang="ru-RU" sz="2400" i="1" dirty="0">
              <a:solidFill>
                <a:schemeClr val="accent2">
                  <a:lumMod val="7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Calibri" pitchFamily="34" charset="0"/>
            </a:endParaRPr>
          </a:p>
          <a:p>
            <a:pPr eaLnBrk="0" hangingPunct="0"/>
            <a:endParaRPr lang="ru-RU" dirty="0"/>
          </a:p>
        </p:txBody>
      </p:sp>
      <p:pic>
        <p:nvPicPr>
          <p:cNvPr id="40963" name="Picture 3" descr="C:\Documents and Settings\Наталия\Рабочий стол\экол. фото\P103000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450734"/>
            <a:ext cx="4000496" cy="30002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0962" name="Picture 2" descr="C:\Documents and Settings\Наталия\Рабочий стол\экол. фото\P104049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0199" y="3073935"/>
            <a:ext cx="3973929" cy="29802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B05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285750" y="285750"/>
            <a:ext cx="846271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Массаж грецкими орехами </a:t>
            </a:r>
          </a:p>
          <a:p>
            <a:pPr algn="ctr"/>
            <a:r>
              <a:rPr lang="ru-RU" sz="2400" b="1" i="1" dirty="0">
                <a:solidFill>
                  <a:srgbClr val="1E1C1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Как альтернативу можно использовать желуди, каштаны, фундук.</a:t>
            </a:r>
            <a:endParaRPr lang="ru-RU" sz="2400" b="1" i="1" dirty="0">
              <a:solidFill>
                <a:srgbClr val="1E1C1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1505" name="Picture 1" descr="C:\Documents and Settings\Наталия\Рабочий стол\экол. фото\P104049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1857364"/>
            <a:ext cx="6143684" cy="46075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75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Прямоугольник 2"/>
          <p:cNvSpPr>
            <a:spLocks noChangeArrowheads="1"/>
          </p:cNvSpPr>
          <p:nvPr/>
        </p:nvSpPr>
        <p:spPr bwMode="auto">
          <a:xfrm>
            <a:off x="0" y="428625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Самомассаж шестигранными карандашами, выкладывание фигур- </a:t>
            </a:r>
            <a:r>
              <a:rPr lang="ru-RU" sz="2400" b="1" i="1" dirty="0">
                <a:solidFill>
                  <a:schemeClr val="bg1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для активизации речи, развития  сенсорно-перцептивной </a:t>
            </a:r>
            <a:r>
              <a:rPr lang="ru-RU" sz="2400" b="1" i="1" dirty="0" smtClean="0">
                <a:solidFill>
                  <a:schemeClr val="bg1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сферы</a:t>
            </a:r>
            <a:endParaRPr lang="ru-RU" sz="2400" i="1" dirty="0">
              <a:solidFill>
                <a:schemeClr val="bg1"/>
              </a:solidFill>
              <a:effectLst>
                <a:glow rad="101600">
                  <a:srgbClr val="002060">
                    <a:alpha val="60000"/>
                  </a:srgbClr>
                </a:glow>
              </a:effectLst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0481" name="Picture 1" descr="C:\Documents and Settings\Наталия\Рабочий стол\экол. фото\P104049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1934" y="2857496"/>
            <a:ext cx="4858061" cy="3643338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pull dir="r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753600" cy="7315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928688" y="142875"/>
            <a:ext cx="771525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400" b="1" dirty="0" err="1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Медеигротренинг</a:t>
            </a:r>
            <a:r>
              <a:rPr lang="ru-RU" sz="4400" b="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ru-RU" sz="4400" b="1" dirty="0">
                <a:solidFill>
                  <a:srgbClr val="FFFF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ru-RU" sz="2800" b="1" i="1" dirty="0">
                <a:solidFill>
                  <a:schemeClr val="tx2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игры</a:t>
            </a:r>
            <a:r>
              <a:rPr lang="ru-RU" sz="2800" b="1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chemeClr val="tx2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 Black" pitchFamily="34" charset="0"/>
                <a:ea typeface="Calibri" pitchFamily="34" charset="0"/>
                <a:cs typeface="Times New Roman" pitchFamily="18" charset="0"/>
              </a:rPr>
              <a:t>с медными монетами</a:t>
            </a:r>
          </a:p>
          <a:p>
            <a:pPr algn="ctr"/>
            <a:endParaRPr lang="ru-RU" sz="4400" b="1" dirty="0">
              <a:solidFill>
                <a:srgbClr val="FFFF0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3556" name="Rectangle 2"/>
          <p:cNvSpPr>
            <a:spLocks noChangeArrowheads="1"/>
          </p:cNvSpPr>
          <p:nvPr/>
        </p:nvSpPr>
        <p:spPr bwMode="auto">
          <a:xfrm>
            <a:off x="428625" y="1285860"/>
            <a:ext cx="87153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539750" algn="just"/>
            <a:r>
              <a:rPr lang="ru-RU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избирательное воздействие на отдельные группы мышц, нормализация тонуса, улучшение регуляции вегетативных </a:t>
            </a:r>
            <a:r>
              <a:rPr lang="ru-RU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функций</a:t>
            </a:r>
            <a:endParaRPr lang="ru-RU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9457" name="Picture 1" descr="D:\Документы Наталия\с рабочего стола\монетки\P103060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0166" y="2214554"/>
            <a:ext cx="3619730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8" name="Picture 2" descr="D:\Документы Наталия\с рабочего стола\монетки\P103060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7554" y="4429108"/>
            <a:ext cx="3238707" cy="24288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9" name="Picture 3" descr="D:\Документы Наталия\с рабочего стола\монетки\P103061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572" y="2285992"/>
            <a:ext cx="3524476" cy="2643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Прямоугольник 2"/>
          <p:cNvSpPr>
            <a:spLocks noChangeArrowheads="1"/>
          </p:cNvSpPr>
          <p:nvPr/>
        </p:nvSpPr>
        <p:spPr bwMode="auto">
          <a:xfrm>
            <a:off x="500063" y="142852"/>
            <a:ext cx="621507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           КРУПОТЕРАПИЯ-</a:t>
            </a:r>
          </a:p>
          <a:p>
            <a:pPr algn="ctr"/>
            <a:r>
              <a:rPr lang="ru-RU" sz="4000" b="1" dirty="0"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           </a:t>
            </a:r>
            <a:r>
              <a:rPr lang="ru-RU" sz="3600" b="1" dirty="0">
                <a:solidFill>
                  <a:srgbClr val="7030A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Calibri" pitchFamily="34" charset="0"/>
              </a:rPr>
              <a:t>игры с крупами</a:t>
            </a:r>
          </a:p>
        </p:txBody>
      </p:sp>
      <p:pic>
        <p:nvPicPr>
          <p:cNvPr id="1026" name="Picture 2" descr="C:\Documents and Settings\Наталия\Рабочий стол\экол. фото\P102003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818" y="4000504"/>
            <a:ext cx="3381349" cy="2535867"/>
          </a:xfrm>
          <a:prstGeom prst="roundRect">
            <a:avLst>
              <a:gd name="adj" fmla="val 16667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27" name="Picture 3" descr="C:\Documents and Settings\Наталия\Рабочий стол\экол. фото\P102003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380" y="1357298"/>
            <a:ext cx="3238707" cy="2428892"/>
          </a:xfrm>
          <a:prstGeom prst="roundRect">
            <a:avLst>
              <a:gd name="adj" fmla="val 16667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28" name="Picture 4" descr="C:\Documents and Settings\Наталия\Рабочий стол\экол. фото\P107038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1357298"/>
            <a:ext cx="3286148" cy="2464470"/>
          </a:xfrm>
          <a:prstGeom prst="roundRect">
            <a:avLst>
              <a:gd name="adj" fmla="val 16667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8433" name="Picture 1" descr="C:\Documents and Settings\Наталия\Рабочий стол\экол. фото\P104048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4000504"/>
            <a:ext cx="3460544" cy="2595260"/>
          </a:xfrm>
          <a:prstGeom prst="roundRect">
            <a:avLst>
              <a:gd name="adj" fmla="val 16667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 spd="slow">
    <p:diamond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</TotalTime>
  <Words>359</Words>
  <Application>Microsoft Office PowerPoint</Application>
  <PresentationFormat>Экран (4:3)</PresentationFormat>
  <Paragraphs>54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Степан</dc:creator>
  <cp:lastModifiedBy>Оксана</cp:lastModifiedBy>
  <cp:revision>133</cp:revision>
  <dcterms:created xsi:type="dcterms:W3CDTF">2012-11-16T16:04:40Z</dcterms:created>
  <dcterms:modified xsi:type="dcterms:W3CDTF">2024-03-21T03:43:35Z</dcterms:modified>
</cp:coreProperties>
</file>