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57" r:id="rId8"/>
    <p:sldId id="258" r:id="rId9"/>
    <p:sldId id="259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C48FA0-CCF6-4091-8371-83ABE95DB4BC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6FA5F2-69CA-47B0-9ABC-E2E2992E28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132855"/>
          </a:xfrm>
        </p:spPr>
        <p:txBody>
          <a:bodyPr>
            <a:normAutofit/>
          </a:bodyPr>
          <a:lstStyle/>
          <a:p>
            <a:r>
              <a:rPr lang="ru-RU" sz="3200" dirty="0"/>
              <a:t>«Мини – </a:t>
            </a:r>
            <a:r>
              <a:rPr lang="ru-RU" sz="3200" dirty="0" smtClean="0"/>
              <a:t>музей   музыкальных       </a:t>
            </a:r>
            <a:r>
              <a:rPr lang="ru-RU" sz="3200" dirty="0"/>
              <a:t>инструментов"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5877272"/>
            <a:ext cx="4104456" cy="7920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Музыкальный  руководитель: </a:t>
            </a:r>
            <a:r>
              <a:rPr lang="ru-RU" dirty="0" smtClean="0"/>
              <a:t>Авдеев В.А..</a:t>
            </a:r>
            <a:endParaRPr lang="ru-RU" dirty="0"/>
          </a:p>
        </p:txBody>
      </p:sp>
      <p:pic>
        <p:nvPicPr>
          <p:cNvPr id="4" name="Picture 4" descr="http://pokatili.ru/f/download/file.php?id=22052&amp;t=1&amp;sid=4a7eeeb32958a1487264b2c8d1f2192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91680" y="1988840"/>
            <a:ext cx="5184576" cy="36503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60640"/>
          </a:xfrm>
        </p:spPr>
        <p:txBody>
          <a:bodyPr>
            <a:normAutofit fontScale="55000" lnSpcReduction="2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Проект отличается творческим подходом к развитию музыкальных способностей детей дошкольного возраста, учитывает их психофизиологические особенности и строится на следующих принципах: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личностно-ориентированного подхода к каждому ребенку, его музыкальным возможностям и способностям;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учета индивидуальных особенностей детей в ходе познавательно – развивающих экскурсий;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системного подхода в организации образовательной деятельности с детьми дошкольного возраста;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интеграции разных видов художественно-творческой деятельности воспитанников;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ориентации на творческое осмысление музыки и музыкальной деятельности детьми дошкольного возраста, творческое самовыражение.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51125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Технология проекта предполагает не только качество и количество полученной информации в ходе знакомства с экспонатами мини-музея, но и пробуждения творческой активности у детей – желания импровизировать на музыкальных инструментах, создавать музыку самим. Поэтому образовательная роль мини-музея значительна: это не только рассматривание музыкальных инструментов, но и занимательные рассказы и театральные миниатюры об истории их происхождения; знакомство с «Паспортами музыкальных инструментов»; игра на музыкальных инструментах индивидуально и в ансамбле; проведение разнообразных развивающих и малоподвижных игр (игры-развлечения, игры-путешествия, интеллектуально-творческие игры, игры по сюжету литературных произведений), которые позволяют выполнять задания, посвященные экспозициям. Чаще всего в роли экскурсовода выступает взрослый, но иногда эту роль могут взять на себя дети подготовительной к школе группы.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76673"/>
            <a:ext cx="8445624" cy="3960439"/>
          </a:xfrm>
        </p:spPr>
        <p:txBody>
          <a:bodyPr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Ресурсное обеспечение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мини-музея можно представить таким образом: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основной фонд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мини-музея составляют подлинные музыкальные инструменты и музыкальные игрушки и шумовые инструменты.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2) </a:t>
            </a:r>
            <a:r>
              <a:rPr lang="ru-RU" sz="2000" b="1" i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вспомогательный фонд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«Паспорта музыкальных инструментов», включающие в себя увлекательные беседы, загадки и кроссворды;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иллюстрации и фотографии с изображением музыкальных инструментов;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000" dirty="0"/>
          </a:p>
        </p:txBody>
      </p:sp>
      <p:pic>
        <p:nvPicPr>
          <p:cNvPr id="2052" name="Picture 4" descr="&amp;Mcy;&amp;ucy;&amp;zcy;&amp;ycy;&amp;kcy;&amp;acy;&amp;lcy;&amp;softcy;&amp;ncy;&amp;ycy;&amp;iecy; &amp;icy;&amp;ncy;&amp;scy;&amp;tcy;&amp;rcy;&amp;ucy;&amp;mcy;&amp;iecy;&amp;ncy;&amp;tcy;&amp;ycy; &amp;kcy;&amp;acy;&amp;rcy;&amp;tcy;&amp;icy;&amp;ncy;&amp;kcy;&amp;icy; &amp;dcy;&amp;lcy;&amp;yacy; &amp;dcy;&amp;iecy;&amp;tcy;&amp;iecy;&amp;jcy;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7" y="4563279"/>
            <a:ext cx="1337305" cy="1890057"/>
          </a:xfrm>
          <a:prstGeom prst="rect">
            <a:avLst/>
          </a:prstGeom>
          <a:noFill/>
        </p:spPr>
      </p:pic>
      <p:pic>
        <p:nvPicPr>
          <p:cNvPr id="2054" name="Picture 6" descr="&amp;Mcy;&amp;ucy;&amp;zcy;&amp;ycy;&amp;kcy;&amp;acy;&amp;lcy;&amp;softcy;&amp;ncy;&amp;ycy;&amp;iecy; &amp;icy;&amp;ncy;&amp;scy;&amp;tcy;&amp;rcy;&amp;ucy;&amp;mcy;&amp;iecy;&amp;ncy;&amp;tcy;&amp;ycy; &amp;kcy;&amp;acy;&amp;rcy;&amp;tcy;&amp;icy;&amp;ncy;&amp;kcy;&amp;icy; &amp;dcy;&amp;lcy;&amp;yacy; &amp;dcy;&amp;iecy;&amp;tcy;&amp;iecy;&amp;jcy;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27784" y="4581127"/>
            <a:ext cx="1317204" cy="1861649"/>
          </a:xfrm>
          <a:prstGeom prst="rect">
            <a:avLst/>
          </a:prstGeom>
          <a:noFill/>
        </p:spPr>
      </p:pic>
      <p:pic>
        <p:nvPicPr>
          <p:cNvPr id="2056" name="Picture 8" descr="&amp;Mcy;&amp;ucy;&amp;zcy;&amp;ycy;&amp;kcy;&amp;acy;&amp;lcy;&amp;softcy;&amp;ncy;&amp;ycy;&amp;iecy; &amp;icy;&amp;ncy;&amp;scy;&amp;tcy;&amp;rcy;&amp;ucy;&amp;mcy;&amp;iecy;&amp;ncy;&amp;tcy;&amp;ycy; &amp;kcy;&amp;acy;&amp;rcy;&amp;tcy;&amp;icy;&amp;ncy;&amp;kcy;&amp;icy; &amp;dcy;&amp;lcy;&amp;yacy; &amp;dcy;&amp;iecy;&amp;tcy;&amp;iecy;&amp;jcy;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88024" y="4581128"/>
            <a:ext cx="1296144" cy="1831884"/>
          </a:xfrm>
          <a:prstGeom prst="rect">
            <a:avLst/>
          </a:prstGeom>
          <a:noFill/>
        </p:spPr>
      </p:pic>
      <p:pic>
        <p:nvPicPr>
          <p:cNvPr id="2058" name="Picture 10" descr="&amp;Mcy;&amp;ucy;&amp;zcy;&amp;ycy;&amp;kcy;&amp;acy;&amp;lcy;&amp;softcy;&amp;ncy;&amp;ycy;&amp;iecy; &amp;icy;&amp;ncy;&amp;scy;&amp;tcy;&amp;rcy;&amp;ucy;&amp;mcy;&amp;iecy;&amp;ncy;&amp;tcy;&amp;ycy; &amp;kcy;&amp;acy;&amp;rcy;&amp;tcy;&amp;icy;&amp;ncy;&amp;kcy;&amp;icy; &amp;dcy;&amp;lcy;&amp;yacy; &amp;dcy;&amp;iecy;&amp;tcy;&amp;iecy;&amp;jcy;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76256" y="4581128"/>
            <a:ext cx="1296144" cy="18362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54461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Критерии и показатели результативности образовательной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1.Знать названия инструментов, составляющие фонд мини-музея, определять их на слух по тембру.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Знать приемы и способы игры на инструментах.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Знать расположение высоких и низких звуков на разных инструментах.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 Уметь четко воспроизвести ритмический рисунок, сыгранный взрослым («подыграть музыканту»).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5. Уметь импровизировать на разных музыкальных инструментах мелодии на стихотворные тексты.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Антон\Desktop\фото\DSCN05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404664"/>
            <a:ext cx="3377349" cy="2533012"/>
          </a:xfrm>
          <a:prstGeom prst="rect">
            <a:avLst/>
          </a:prstGeom>
          <a:noFill/>
        </p:spPr>
      </p:pic>
      <p:pic>
        <p:nvPicPr>
          <p:cNvPr id="23555" name="Picture 3" descr="C:\Users\Антон\Desktop\фото\DSCN052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76056" y="404664"/>
            <a:ext cx="3312367" cy="2484556"/>
          </a:xfrm>
          <a:prstGeom prst="rect">
            <a:avLst/>
          </a:prstGeom>
          <a:noFill/>
        </p:spPr>
      </p:pic>
      <p:pic>
        <p:nvPicPr>
          <p:cNvPr id="23557" name="Picture 5" descr="C:\Users\Антон\Desktop\фото\DSCN052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39752" y="3284984"/>
            <a:ext cx="4297073" cy="3223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4752527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Методика выявления результативности образовательной деятельности.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Мы выделили 5 основных показателей, входящими в структуру диагностики: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Тембровый слух.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Игра на детских музыкальных инструментах.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</a:t>
            </a:r>
            <a:r>
              <a:rPr lang="ru-RU" dirty="0" err="1" smtClean="0"/>
              <a:t>Звуковысотный</a:t>
            </a:r>
            <a:r>
              <a:rPr lang="ru-RU" dirty="0" smtClean="0"/>
              <a:t> слух.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3.Чувство ритма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 Продуктивное творческое мышление.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6" descr="&amp;Mcy;&amp;ucy;&amp;zcy;&amp;ycy;&amp;kcy;&amp;acy;&amp;lcy;&amp;softcy;&amp;ncy;&amp;ycy;&amp;jcy; &amp;kcy;&amp;rcy;&amp;ucy;&amp;gcy;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868144" y="3933056"/>
            <a:ext cx="2993672" cy="24440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Добро пожаловать в музей!</a:t>
            </a:r>
            <a:endParaRPr lang="ru-RU" dirty="0"/>
          </a:p>
        </p:txBody>
      </p:sp>
      <p:pic>
        <p:nvPicPr>
          <p:cNvPr id="24578" name="Picture 2" descr="C:\Users\Антон\Desktop\фото\DSCN05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Клавишные</a:t>
            </a:r>
            <a:endParaRPr lang="ru-RU" dirty="0"/>
          </a:p>
        </p:txBody>
      </p:sp>
      <p:pic>
        <p:nvPicPr>
          <p:cNvPr id="1030" name="Picture 6" descr="&amp;Acy;&amp;kcy;&amp;kcy;&amp;ocy;&amp;rcy;&amp;dcy;&amp;iecy;&amp;ocy;&amp;ncy;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475656"/>
            <a:ext cx="2304256" cy="1728194"/>
          </a:xfrm>
          <a:prstGeom prst="rect">
            <a:avLst/>
          </a:prstGeom>
          <a:noFill/>
        </p:spPr>
      </p:pic>
      <p:pic>
        <p:nvPicPr>
          <p:cNvPr id="1034" name="Picture 10" descr="&amp;Fcy;&amp;ocy;&amp;rcy;&amp;tcy;&amp;iecy;&amp;pcy;&amp;icy;&amp;acy;&amp;ncy;&amp;ocy;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87824" y="2780928"/>
            <a:ext cx="2808312" cy="2106236"/>
          </a:xfrm>
          <a:prstGeom prst="rect">
            <a:avLst/>
          </a:prstGeom>
          <a:noFill/>
        </p:spPr>
      </p:pic>
      <p:pic>
        <p:nvPicPr>
          <p:cNvPr id="1036" name="Picture 12" descr="http://schoolmusic2009.narod.ru/instrument/bayan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72200" y="4221088"/>
            <a:ext cx="2315871" cy="19061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Струнные</a:t>
            </a:r>
            <a:endParaRPr lang="ru-RU" dirty="0"/>
          </a:p>
        </p:txBody>
      </p:sp>
      <p:pic>
        <p:nvPicPr>
          <p:cNvPr id="27650" name="Picture 2" descr="http://schoolmusic2009.narod.ru/instrument/arf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5576" y="1340768"/>
            <a:ext cx="1440160" cy="2899229"/>
          </a:xfrm>
          <a:prstGeom prst="rect">
            <a:avLst/>
          </a:prstGeom>
          <a:noFill/>
        </p:spPr>
      </p:pic>
      <p:pic>
        <p:nvPicPr>
          <p:cNvPr id="27652" name="Picture 4" descr="http://schoolmusic2009.narod.ru/instrument/balalay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07904" y="2708920"/>
            <a:ext cx="2093163" cy="3384376"/>
          </a:xfrm>
          <a:prstGeom prst="rect">
            <a:avLst/>
          </a:prstGeom>
          <a:noFill/>
        </p:spPr>
      </p:pic>
      <p:pic>
        <p:nvPicPr>
          <p:cNvPr id="27654" name="Picture 6" descr="http://schoolmusic2009.narod.ru/instrument/skripk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08304" y="1340768"/>
            <a:ext cx="1150563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Духовые</a:t>
            </a:r>
            <a:endParaRPr lang="ru-RU" dirty="0"/>
          </a:p>
        </p:txBody>
      </p:sp>
      <p:pic>
        <p:nvPicPr>
          <p:cNvPr id="28674" name="Picture 2" descr="http://schoolmusic2009.narod.ru/instrument/fleit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980728"/>
            <a:ext cx="2088232" cy="4166501"/>
          </a:xfrm>
          <a:prstGeom prst="rect">
            <a:avLst/>
          </a:prstGeom>
          <a:noFill/>
        </p:spPr>
      </p:pic>
      <p:pic>
        <p:nvPicPr>
          <p:cNvPr id="28676" name="Picture 4" descr="http://schoolmusic2009.narod.ru/instrument/truba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9872" y="1844824"/>
            <a:ext cx="1962150" cy="4400551"/>
          </a:xfrm>
          <a:prstGeom prst="rect">
            <a:avLst/>
          </a:prstGeom>
          <a:noFill/>
        </p:spPr>
      </p:pic>
      <p:pic>
        <p:nvPicPr>
          <p:cNvPr id="28678" name="Picture 6" descr="http://schoolmusic2009.narod.ru/instrument/valtorn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68144" y="1340768"/>
            <a:ext cx="2832249" cy="33817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Ударные</a:t>
            </a:r>
            <a:endParaRPr lang="ru-RU" dirty="0"/>
          </a:p>
        </p:txBody>
      </p:sp>
      <p:pic>
        <p:nvPicPr>
          <p:cNvPr id="29698" name="Picture 2" descr="http://schoolmusic2009.narod.ru/instrument/xylophon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44824"/>
            <a:ext cx="3114384" cy="1800200"/>
          </a:xfrm>
          <a:prstGeom prst="rect">
            <a:avLst/>
          </a:prstGeom>
          <a:noFill/>
        </p:spPr>
      </p:pic>
      <p:pic>
        <p:nvPicPr>
          <p:cNvPr id="29700" name="Picture 4" descr="http://schoolmusic2009.narod.ru/instrument/baraba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44208" y="1916832"/>
            <a:ext cx="2088232" cy="2748460"/>
          </a:xfrm>
          <a:prstGeom prst="rect">
            <a:avLst/>
          </a:prstGeom>
          <a:noFill/>
        </p:spPr>
      </p:pic>
      <p:pic>
        <p:nvPicPr>
          <p:cNvPr id="29706" name="Picture 10" descr="http://www.lenagold.ru/fon/clipart/m/muz/muzik0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79912" y="4437112"/>
            <a:ext cx="1905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Шумовые</a:t>
            </a:r>
            <a:endParaRPr lang="ru-RU" dirty="0"/>
          </a:p>
        </p:txBody>
      </p:sp>
      <p:pic>
        <p:nvPicPr>
          <p:cNvPr id="30722" name="Picture 2" descr="http://schoolmusic2009.narod.ru/instrument/kastaniet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3861048"/>
            <a:ext cx="2037236" cy="1869023"/>
          </a:xfrm>
          <a:prstGeom prst="rect">
            <a:avLst/>
          </a:prstGeom>
          <a:noFill/>
        </p:spPr>
      </p:pic>
      <p:pic>
        <p:nvPicPr>
          <p:cNvPr id="30724" name="Picture 4" descr="&amp;Mcy;&amp;acy;&amp;rcy;&amp;acy;&amp;kcy;&amp;acy;&amp;scy;&amp;ycy;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63888" y="2060848"/>
            <a:ext cx="2071013" cy="1512168"/>
          </a:xfrm>
          <a:prstGeom prst="rect">
            <a:avLst/>
          </a:prstGeom>
          <a:noFill/>
        </p:spPr>
      </p:pic>
      <p:pic>
        <p:nvPicPr>
          <p:cNvPr id="30726" name="Picture 6" descr="&amp;Bcy;&amp;ucy;&amp;bcy;&amp;iecy;&amp;ncy;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28184" y="3789040"/>
            <a:ext cx="2333057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620688"/>
            <a:ext cx="4896544" cy="5760640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Что такое музей?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Это кладовая истории,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где хранится накопленный опыт предыдущих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поколений.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Как часто мы туда заглядываем?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Пусть каждый ответит для себя сам.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 </a:t>
            </a:r>
            <a:r>
              <a:rPr lang="ru-RU" b="1" i="1" dirty="0" err="1" smtClean="0"/>
              <a:t>Н.В.Нагорский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2" descr="http://tnu.podelise.ru/pars_docs/refs/209/208141/208141_html_m42f7d6f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764704"/>
            <a:ext cx="2916436" cy="294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482453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цель </a:t>
            </a:r>
            <a:r>
              <a:rPr lang="ru-RU" dirty="0" smtClean="0"/>
              <a:t>:</a:t>
            </a:r>
          </a:p>
          <a:p>
            <a:r>
              <a:rPr lang="ru-RU" b="1" dirty="0" smtClean="0"/>
              <a:t> – </a:t>
            </a:r>
            <a:r>
              <a:rPr lang="ru-RU" dirty="0" smtClean="0"/>
              <a:t>создание условий для формирования у дошкольников чувства эмоционального удовлетворения от знакомства с музыкальными инструментами  и потребности в инструментальном </a:t>
            </a:r>
            <a:r>
              <a:rPr lang="ru-RU" dirty="0" err="1" smtClean="0"/>
              <a:t>музицировании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- способствует формированию у подрастающего поколения психологической и нравственной готовности не только жить в быстро изменяющемся мире, но и быть активным участником происходящих в нем преобразований.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задачи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Расширять представления дошкольников о музыкальных инструментах России, народов мира (внешний вид, устройство, тембр звучания, история возникновения).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Учить приемам </a:t>
            </a:r>
            <a:r>
              <a:rPr lang="ru-RU" dirty="0" err="1" smtClean="0"/>
              <a:t>звукоизвлечения</a:t>
            </a:r>
            <a:r>
              <a:rPr lang="ru-RU" dirty="0" smtClean="0"/>
              <a:t> и способам игры на ударных, струнных, духовых, клавишных и шумовых инструментах.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Развивать творчество детей, побуждать их к активным самостоятельным действиям в процессе игры на детских музыкальных инструментах.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 Воспитывать интерес к музыке и </a:t>
            </a:r>
            <a:r>
              <a:rPr lang="ru-RU" dirty="0" err="1" smtClean="0"/>
              <a:t>музицированию</a:t>
            </a:r>
            <a:r>
              <a:rPr lang="ru-RU" dirty="0" smtClean="0"/>
              <a:t>, бережное отношение к музыкальным инструментам.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141</TotalTime>
  <Words>221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«Мини – музей   музыкальных       инструментов" </vt:lpstr>
      <vt:lpstr>Клавишные</vt:lpstr>
      <vt:lpstr>Струнные</vt:lpstr>
      <vt:lpstr>Духовые</vt:lpstr>
      <vt:lpstr>Ударные</vt:lpstr>
      <vt:lpstr>Шумовые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Добро пожаловать в музей!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Музыкальный мини-музей</dc:title>
  <dc:creator>Антон</dc:creator>
  <cp:lastModifiedBy>User</cp:lastModifiedBy>
  <cp:revision>17</cp:revision>
  <dcterms:created xsi:type="dcterms:W3CDTF">2013-11-25T13:02:26Z</dcterms:created>
  <dcterms:modified xsi:type="dcterms:W3CDTF">2021-04-08T13:33:55Z</dcterms:modified>
</cp:coreProperties>
</file>