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68" r:id="rId2"/>
    <p:sldId id="269" r:id="rId3"/>
    <p:sldId id="277" r:id="rId4"/>
    <p:sldId id="275" r:id="rId5"/>
    <p:sldId id="284" r:id="rId6"/>
    <p:sldId id="287" r:id="rId7"/>
    <p:sldId id="288" r:id="rId8"/>
    <p:sldId id="289" r:id="rId9"/>
    <p:sldId id="271" r:id="rId10"/>
    <p:sldId id="260" r:id="rId11"/>
    <p:sldId id="273" r:id="rId12"/>
    <p:sldId id="280" r:id="rId13"/>
    <p:sldId id="291" r:id="rId14"/>
    <p:sldId id="261" r:id="rId15"/>
    <p:sldId id="278" r:id="rId16"/>
    <p:sldId id="259" r:id="rId17"/>
    <p:sldId id="283" r:id="rId18"/>
    <p:sldId id="282" r:id="rId19"/>
    <p:sldId id="281" r:id="rId20"/>
    <p:sldId id="286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CC70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D06750-B7CE-4D99-A805-9A8544BBBB9F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2D6E30-E03C-4ED8-A94D-116C3BA10A71}">
      <dgm:prSet phldrT="[Текст]" custT="1"/>
      <dgm:spPr>
        <a:ln w="76200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Валеологические песенки - распевки</a:t>
          </a:r>
          <a:endParaRPr lang="ru-RU" sz="2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2459FBE-804C-4B94-82B0-00841DA02270}" type="parTrans" cxnId="{91C9A63E-47A0-4812-92F1-7B090C879030}">
      <dgm:prSet/>
      <dgm:spPr/>
      <dgm:t>
        <a:bodyPr/>
        <a:lstStyle/>
        <a:p>
          <a:endParaRPr lang="ru-RU"/>
        </a:p>
      </dgm:t>
    </dgm:pt>
    <dgm:pt modelId="{343A6792-9DEF-44E7-BD6B-869D5374FE5D}" type="sibTrans" cxnId="{91C9A63E-47A0-4812-92F1-7B090C879030}">
      <dgm:prSet/>
      <dgm:spPr/>
      <dgm:t>
        <a:bodyPr/>
        <a:lstStyle/>
        <a:p>
          <a:endParaRPr lang="ru-RU"/>
        </a:p>
      </dgm:t>
    </dgm:pt>
    <dgm:pt modelId="{F297E001-4D39-4C65-A13D-301CBEB0C41B}">
      <dgm:prSet phldrT="[Текст]" custT="1"/>
      <dgm:spPr>
        <a:ln w="76200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Артикуляционная гимнастика</a:t>
          </a:r>
          <a:endParaRPr lang="ru-RU" sz="2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7D4FA7-2CCB-4600-BBFC-8038D6460799}" type="parTrans" cxnId="{F8F2DBE9-3316-4021-9062-8D09D4385D89}">
      <dgm:prSet/>
      <dgm:spPr/>
      <dgm:t>
        <a:bodyPr/>
        <a:lstStyle/>
        <a:p>
          <a:endParaRPr lang="ru-RU"/>
        </a:p>
      </dgm:t>
    </dgm:pt>
    <dgm:pt modelId="{225BD023-4018-4698-949D-D8EB4B95009E}" type="sibTrans" cxnId="{F8F2DBE9-3316-4021-9062-8D09D4385D89}">
      <dgm:prSet/>
      <dgm:spPr/>
      <dgm:t>
        <a:bodyPr/>
        <a:lstStyle/>
        <a:p>
          <a:endParaRPr lang="ru-RU"/>
        </a:p>
      </dgm:t>
    </dgm:pt>
    <dgm:pt modelId="{E799FBBE-B784-4563-AE9C-E8527E31963D}">
      <dgm:prSet phldrT="[Текст]" custT="1"/>
      <dgm:spPr>
        <a:ln w="76200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Дыхательная гимнастика</a:t>
          </a:r>
          <a:endParaRPr lang="ru-RU" sz="2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8474E7-DF0A-4DBE-9399-AFFBD9126B57}" type="parTrans" cxnId="{661B4609-5877-42F5-8235-322E9FD7EB06}">
      <dgm:prSet/>
      <dgm:spPr/>
      <dgm:t>
        <a:bodyPr/>
        <a:lstStyle/>
        <a:p>
          <a:endParaRPr lang="ru-RU"/>
        </a:p>
      </dgm:t>
    </dgm:pt>
    <dgm:pt modelId="{29660C82-F7F8-48E3-93C7-6DB01FB803DE}" type="sibTrans" cxnId="{661B4609-5877-42F5-8235-322E9FD7EB06}">
      <dgm:prSet/>
      <dgm:spPr/>
      <dgm:t>
        <a:bodyPr/>
        <a:lstStyle/>
        <a:p>
          <a:endParaRPr lang="ru-RU"/>
        </a:p>
      </dgm:t>
    </dgm:pt>
    <dgm:pt modelId="{BEE55D97-7C45-4B66-B290-4C0E466C41A4}">
      <dgm:prSet phldrT="[Текст]" custT="1"/>
      <dgm:spPr>
        <a:ln w="76200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Оздоровительные и фонопедические упражнения</a:t>
          </a:r>
          <a:endParaRPr lang="ru-RU" sz="2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C30E30-44E8-40C7-A4F0-DBB49339720A}" type="parTrans" cxnId="{5E12ABCE-04E1-415E-B3E0-F94943FCE718}">
      <dgm:prSet/>
      <dgm:spPr/>
      <dgm:t>
        <a:bodyPr/>
        <a:lstStyle/>
        <a:p>
          <a:endParaRPr lang="ru-RU"/>
        </a:p>
      </dgm:t>
    </dgm:pt>
    <dgm:pt modelId="{57B5C95C-914E-4405-ABA6-A131ACBACA23}" type="sibTrans" cxnId="{5E12ABCE-04E1-415E-B3E0-F94943FCE718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0EB52365-2BFC-4DB7-B0D4-84F6776BA65D}">
      <dgm:prSet phldrT="[Текст]" custT="1"/>
      <dgm:spPr>
        <a:ln w="76200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Игровой масса</a:t>
          </a:r>
          <a:r>
            <a:rPr lang="ru-RU" sz="2000" b="1" dirty="0" smtClean="0">
              <a:solidFill>
                <a:schemeClr val="bg1"/>
              </a:solidFill>
            </a:rPr>
            <a:t>ж</a:t>
          </a:r>
          <a:endParaRPr lang="ru-RU" sz="2000" b="1" dirty="0">
            <a:solidFill>
              <a:schemeClr val="bg1"/>
            </a:solidFill>
          </a:endParaRPr>
        </a:p>
      </dgm:t>
    </dgm:pt>
    <dgm:pt modelId="{B55732B9-A2FE-4DEC-818B-31C6C5AF98CC}" type="parTrans" cxnId="{3F6A0EBA-7E04-47E1-B1E1-BB62B9E5353C}">
      <dgm:prSet/>
      <dgm:spPr/>
      <dgm:t>
        <a:bodyPr/>
        <a:lstStyle/>
        <a:p>
          <a:endParaRPr lang="ru-RU"/>
        </a:p>
      </dgm:t>
    </dgm:pt>
    <dgm:pt modelId="{E2FC0381-2BC6-4A1D-A98C-FA17B42BA8B8}" type="sibTrans" cxnId="{3F6A0EBA-7E04-47E1-B1E1-BB62B9E5353C}">
      <dgm:prSet/>
      <dgm:spPr/>
      <dgm:t>
        <a:bodyPr/>
        <a:lstStyle/>
        <a:p>
          <a:endParaRPr lang="ru-RU"/>
        </a:p>
      </dgm:t>
    </dgm:pt>
    <dgm:pt modelId="{1AABF196-12D2-44A4-8396-ABDF822A7BCC}" type="pres">
      <dgm:prSet presAssocID="{00D06750-B7CE-4D99-A805-9A8544BBBB9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9EC3CC-880B-4A9E-A7C7-277FA8BDCDA4}" type="pres">
      <dgm:prSet presAssocID="{492D6E30-E03C-4ED8-A94D-116C3BA10A71}" presName="node" presStyleLbl="node1" presStyleIdx="0" presStyleCnt="5" custScaleX="181039" custRadScaleRad="100120" custRadScaleInc="-4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886D1-C12D-4FFE-85B1-6D8AFD46B518}" type="pres">
      <dgm:prSet presAssocID="{492D6E30-E03C-4ED8-A94D-116C3BA10A71}" presName="spNode" presStyleCnt="0"/>
      <dgm:spPr/>
    </dgm:pt>
    <dgm:pt modelId="{6E64B29E-91A3-458C-B682-1F1E661F4642}" type="pres">
      <dgm:prSet presAssocID="{343A6792-9DEF-44E7-BD6B-869D5374FE5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6D8FB53E-7FFA-4AD5-8732-3DBBAB8B4667}" type="pres">
      <dgm:prSet presAssocID="{F297E001-4D39-4C65-A13D-301CBEB0C41B}" presName="node" presStyleLbl="node1" presStyleIdx="1" presStyleCnt="5" custScaleX="157636" custRadScaleRad="103997" custRadScaleInc="1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86737-6101-4E36-816B-EC2C0DA3241C}" type="pres">
      <dgm:prSet presAssocID="{F297E001-4D39-4C65-A13D-301CBEB0C41B}" presName="spNode" presStyleCnt="0"/>
      <dgm:spPr/>
    </dgm:pt>
    <dgm:pt modelId="{51871BA3-E851-4D11-AFF9-45CFF9C917F9}" type="pres">
      <dgm:prSet presAssocID="{225BD023-4018-4698-949D-D8EB4B95009E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F9209CF-732B-49A4-A367-E77FA68BFDBF}" type="pres">
      <dgm:prSet presAssocID="{E799FBBE-B784-4563-AE9C-E8527E31963D}" presName="node" presStyleLbl="node1" presStyleIdx="2" presStyleCnt="5" custScaleX="147349" custRadScaleRad="98807" custRadScaleInc="-1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B9D59-7D44-4578-96DB-EBE6B7DB37CC}" type="pres">
      <dgm:prSet presAssocID="{E799FBBE-B784-4563-AE9C-E8527E31963D}" presName="spNode" presStyleCnt="0"/>
      <dgm:spPr/>
    </dgm:pt>
    <dgm:pt modelId="{387159AA-BF79-4C6B-9FC4-7A976780F468}" type="pres">
      <dgm:prSet presAssocID="{29660C82-F7F8-48E3-93C7-6DB01FB803D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DB2C409C-301E-4CCF-BB54-54C068E01799}" type="pres">
      <dgm:prSet presAssocID="{BEE55D97-7C45-4B66-B290-4C0E466C41A4}" presName="node" presStyleLbl="node1" presStyleIdx="3" presStyleCnt="5" custScaleX="147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F403B-BDD2-438A-8934-3483F475D471}" type="pres">
      <dgm:prSet presAssocID="{BEE55D97-7C45-4B66-B290-4C0E466C41A4}" presName="spNode" presStyleCnt="0"/>
      <dgm:spPr/>
    </dgm:pt>
    <dgm:pt modelId="{452F2191-F4BD-421D-ABD5-EB43C944C518}" type="pres">
      <dgm:prSet presAssocID="{57B5C95C-914E-4405-ABA6-A131ACBACA23}" presName="sibTrans" presStyleLbl="sibTrans1D1" presStyleIdx="3" presStyleCnt="5"/>
      <dgm:spPr/>
      <dgm:t>
        <a:bodyPr/>
        <a:lstStyle/>
        <a:p>
          <a:endParaRPr lang="ru-RU"/>
        </a:p>
      </dgm:t>
    </dgm:pt>
    <dgm:pt modelId="{7975F7A2-0EF1-443D-B61B-13D7EE4A7544}" type="pres">
      <dgm:prSet presAssocID="{0EB52365-2BFC-4DB7-B0D4-84F6776BA65D}" presName="node" presStyleLbl="node1" presStyleIdx="4" presStyleCnt="5" custScaleX="157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5C461-728A-4E14-87EC-F22A28485E3D}" type="pres">
      <dgm:prSet presAssocID="{0EB52365-2BFC-4DB7-B0D4-84F6776BA65D}" presName="spNode" presStyleCnt="0"/>
      <dgm:spPr/>
    </dgm:pt>
    <dgm:pt modelId="{D196C61F-80C6-44CC-A480-FE84649E2B33}" type="pres">
      <dgm:prSet presAssocID="{E2FC0381-2BC6-4A1D-A98C-FA17B42BA8B8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3F6A0EBA-7E04-47E1-B1E1-BB62B9E5353C}" srcId="{00D06750-B7CE-4D99-A805-9A8544BBBB9F}" destId="{0EB52365-2BFC-4DB7-B0D4-84F6776BA65D}" srcOrd="4" destOrd="0" parTransId="{B55732B9-A2FE-4DEC-818B-31C6C5AF98CC}" sibTransId="{E2FC0381-2BC6-4A1D-A98C-FA17B42BA8B8}"/>
    <dgm:cxn modelId="{F8F2DBE9-3316-4021-9062-8D09D4385D89}" srcId="{00D06750-B7CE-4D99-A805-9A8544BBBB9F}" destId="{F297E001-4D39-4C65-A13D-301CBEB0C41B}" srcOrd="1" destOrd="0" parTransId="{0A7D4FA7-2CCB-4600-BBFC-8038D6460799}" sibTransId="{225BD023-4018-4698-949D-D8EB4B95009E}"/>
    <dgm:cxn modelId="{BCCCBF95-64EA-496D-88D0-7894584DCF68}" type="presOf" srcId="{57B5C95C-914E-4405-ABA6-A131ACBACA23}" destId="{452F2191-F4BD-421D-ABD5-EB43C944C518}" srcOrd="0" destOrd="0" presId="urn:microsoft.com/office/officeart/2005/8/layout/cycle6"/>
    <dgm:cxn modelId="{E404CE5E-C4DE-4305-99F1-C5CF5AF74EB3}" type="presOf" srcId="{0EB52365-2BFC-4DB7-B0D4-84F6776BA65D}" destId="{7975F7A2-0EF1-443D-B61B-13D7EE4A7544}" srcOrd="0" destOrd="0" presId="urn:microsoft.com/office/officeart/2005/8/layout/cycle6"/>
    <dgm:cxn modelId="{DEC4B164-13A1-45B0-A46C-9087E761F88E}" type="presOf" srcId="{BEE55D97-7C45-4B66-B290-4C0E466C41A4}" destId="{DB2C409C-301E-4CCF-BB54-54C068E01799}" srcOrd="0" destOrd="0" presId="urn:microsoft.com/office/officeart/2005/8/layout/cycle6"/>
    <dgm:cxn modelId="{5E12ABCE-04E1-415E-B3E0-F94943FCE718}" srcId="{00D06750-B7CE-4D99-A805-9A8544BBBB9F}" destId="{BEE55D97-7C45-4B66-B290-4C0E466C41A4}" srcOrd="3" destOrd="0" parTransId="{2FC30E30-44E8-40C7-A4F0-DBB49339720A}" sibTransId="{57B5C95C-914E-4405-ABA6-A131ACBACA23}"/>
    <dgm:cxn modelId="{56916990-1540-412E-882D-E3CC51734839}" type="presOf" srcId="{E799FBBE-B784-4563-AE9C-E8527E31963D}" destId="{6F9209CF-732B-49A4-A367-E77FA68BFDBF}" srcOrd="0" destOrd="0" presId="urn:microsoft.com/office/officeart/2005/8/layout/cycle6"/>
    <dgm:cxn modelId="{D1F35323-31AD-4120-BF82-1D0F129D3EC4}" type="presOf" srcId="{00D06750-B7CE-4D99-A805-9A8544BBBB9F}" destId="{1AABF196-12D2-44A4-8396-ABDF822A7BCC}" srcOrd="0" destOrd="0" presId="urn:microsoft.com/office/officeart/2005/8/layout/cycle6"/>
    <dgm:cxn modelId="{5DD8CC8F-2E6A-4D22-B892-4C5E7D55B271}" type="presOf" srcId="{E2FC0381-2BC6-4A1D-A98C-FA17B42BA8B8}" destId="{D196C61F-80C6-44CC-A480-FE84649E2B33}" srcOrd="0" destOrd="0" presId="urn:microsoft.com/office/officeart/2005/8/layout/cycle6"/>
    <dgm:cxn modelId="{B86607D3-DD80-4E98-BB67-2A5AA1A078D0}" type="presOf" srcId="{F297E001-4D39-4C65-A13D-301CBEB0C41B}" destId="{6D8FB53E-7FFA-4AD5-8732-3DBBAB8B4667}" srcOrd="0" destOrd="0" presId="urn:microsoft.com/office/officeart/2005/8/layout/cycle6"/>
    <dgm:cxn modelId="{A1D523E5-BA9D-42EF-89D4-5E12031C9636}" type="presOf" srcId="{29660C82-F7F8-48E3-93C7-6DB01FB803DE}" destId="{387159AA-BF79-4C6B-9FC4-7A976780F468}" srcOrd="0" destOrd="0" presId="urn:microsoft.com/office/officeart/2005/8/layout/cycle6"/>
    <dgm:cxn modelId="{65B42EF1-5FC1-4360-B137-7B5187EC33C1}" type="presOf" srcId="{343A6792-9DEF-44E7-BD6B-869D5374FE5D}" destId="{6E64B29E-91A3-458C-B682-1F1E661F4642}" srcOrd="0" destOrd="0" presId="urn:microsoft.com/office/officeart/2005/8/layout/cycle6"/>
    <dgm:cxn modelId="{2E5267EB-8AB7-4647-B8F8-F24DAD938454}" type="presOf" srcId="{492D6E30-E03C-4ED8-A94D-116C3BA10A71}" destId="{E29EC3CC-880B-4A9E-A7C7-277FA8BDCDA4}" srcOrd="0" destOrd="0" presId="urn:microsoft.com/office/officeart/2005/8/layout/cycle6"/>
    <dgm:cxn modelId="{91C9A63E-47A0-4812-92F1-7B090C879030}" srcId="{00D06750-B7CE-4D99-A805-9A8544BBBB9F}" destId="{492D6E30-E03C-4ED8-A94D-116C3BA10A71}" srcOrd="0" destOrd="0" parTransId="{E2459FBE-804C-4B94-82B0-00841DA02270}" sibTransId="{343A6792-9DEF-44E7-BD6B-869D5374FE5D}"/>
    <dgm:cxn modelId="{9DD2D700-0B11-45B7-B69F-A7611C63D1AC}" type="presOf" srcId="{225BD023-4018-4698-949D-D8EB4B95009E}" destId="{51871BA3-E851-4D11-AFF9-45CFF9C917F9}" srcOrd="0" destOrd="0" presId="urn:microsoft.com/office/officeart/2005/8/layout/cycle6"/>
    <dgm:cxn modelId="{661B4609-5877-42F5-8235-322E9FD7EB06}" srcId="{00D06750-B7CE-4D99-A805-9A8544BBBB9F}" destId="{E799FBBE-B784-4563-AE9C-E8527E31963D}" srcOrd="2" destOrd="0" parTransId="{108474E7-DF0A-4DBE-9399-AFFBD9126B57}" sibTransId="{29660C82-F7F8-48E3-93C7-6DB01FB803DE}"/>
    <dgm:cxn modelId="{98286217-D3FF-48AF-AD0B-B4703D0346C1}" type="presParOf" srcId="{1AABF196-12D2-44A4-8396-ABDF822A7BCC}" destId="{E29EC3CC-880B-4A9E-A7C7-277FA8BDCDA4}" srcOrd="0" destOrd="0" presId="urn:microsoft.com/office/officeart/2005/8/layout/cycle6"/>
    <dgm:cxn modelId="{18B4E9A5-5A29-454D-B858-C815C92AFD53}" type="presParOf" srcId="{1AABF196-12D2-44A4-8396-ABDF822A7BCC}" destId="{2F7886D1-C12D-4FFE-85B1-6D8AFD46B518}" srcOrd="1" destOrd="0" presId="urn:microsoft.com/office/officeart/2005/8/layout/cycle6"/>
    <dgm:cxn modelId="{CD0816F9-6D2B-4719-B288-E10CA4BFA299}" type="presParOf" srcId="{1AABF196-12D2-44A4-8396-ABDF822A7BCC}" destId="{6E64B29E-91A3-458C-B682-1F1E661F4642}" srcOrd="2" destOrd="0" presId="urn:microsoft.com/office/officeart/2005/8/layout/cycle6"/>
    <dgm:cxn modelId="{859518AF-1324-4EEC-96B9-996F87D2BD2C}" type="presParOf" srcId="{1AABF196-12D2-44A4-8396-ABDF822A7BCC}" destId="{6D8FB53E-7FFA-4AD5-8732-3DBBAB8B4667}" srcOrd="3" destOrd="0" presId="urn:microsoft.com/office/officeart/2005/8/layout/cycle6"/>
    <dgm:cxn modelId="{C1AE1D7C-D763-4247-82E4-F67FADBE9BB3}" type="presParOf" srcId="{1AABF196-12D2-44A4-8396-ABDF822A7BCC}" destId="{DD986737-6101-4E36-816B-EC2C0DA3241C}" srcOrd="4" destOrd="0" presId="urn:microsoft.com/office/officeart/2005/8/layout/cycle6"/>
    <dgm:cxn modelId="{F976BD0E-6767-4AD7-A924-2B72B5BC9336}" type="presParOf" srcId="{1AABF196-12D2-44A4-8396-ABDF822A7BCC}" destId="{51871BA3-E851-4D11-AFF9-45CFF9C917F9}" srcOrd="5" destOrd="0" presId="urn:microsoft.com/office/officeart/2005/8/layout/cycle6"/>
    <dgm:cxn modelId="{0D94427B-7BF4-4B95-983D-E5CA6237BE50}" type="presParOf" srcId="{1AABF196-12D2-44A4-8396-ABDF822A7BCC}" destId="{6F9209CF-732B-49A4-A367-E77FA68BFDBF}" srcOrd="6" destOrd="0" presId="urn:microsoft.com/office/officeart/2005/8/layout/cycle6"/>
    <dgm:cxn modelId="{0D409694-B66F-45A6-A3A5-64F5B490F010}" type="presParOf" srcId="{1AABF196-12D2-44A4-8396-ABDF822A7BCC}" destId="{012B9D59-7D44-4578-96DB-EBE6B7DB37CC}" srcOrd="7" destOrd="0" presId="urn:microsoft.com/office/officeart/2005/8/layout/cycle6"/>
    <dgm:cxn modelId="{E3B7C821-99C1-4CC2-8CF2-23E37D03ECDD}" type="presParOf" srcId="{1AABF196-12D2-44A4-8396-ABDF822A7BCC}" destId="{387159AA-BF79-4C6B-9FC4-7A976780F468}" srcOrd="8" destOrd="0" presId="urn:microsoft.com/office/officeart/2005/8/layout/cycle6"/>
    <dgm:cxn modelId="{AECDC574-E00C-48F4-924E-DB9A89842F16}" type="presParOf" srcId="{1AABF196-12D2-44A4-8396-ABDF822A7BCC}" destId="{DB2C409C-301E-4CCF-BB54-54C068E01799}" srcOrd="9" destOrd="0" presId="urn:microsoft.com/office/officeart/2005/8/layout/cycle6"/>
    <dgm:cxn modelId="{FB8F06D3-4318-47C6-A490-DE6D4C71C117}" type="presParOf" srcId="{1AABF196-12D2-44A4-8396-ABDF822A7BCC}" destId="{5BBF403B-BDD2-438A-8934-3483F475D471}" srcOrd="10" destOrd="0" presId="urn:microsoft.com/office/officeart/2005/8/layout/cycle6"/>
    <dgm:cxn modelId="{54CFD8DC-61D3-4D5C-808F-BF8243EB882E}" type="presParOf" srcId="{1AABF196-12D2-44A4-8396-ABDF822A7BCC}" destId="{452F2191-F4BD-421D-ABD5-EB43C944C518}" srcOrd="11" destOrd="0" presId="urn:microsoft.com/office/officeart/2005/8/layout/cycle6"/>
    <dgm:cxn modelId="{49573BBB-A635-47DF-9460-B1F4C948B133}" type="presParOf" srcId="{1AABF196-12D2-44A4-8396-ABDF822A7BCC}" destId="{7975F7A2-0EF1-443D-B61B-13D7EE4A7544}" srcOrd="12" destOrd="0" presId="urn:microsoft.com/office/officeart/2005/8/layout/cycle6"/>
    <dgm:cxn modelId="{3D82A9C8-589A-4FB0-9266-3A770A5A1DB3}" type="presParOf" srcId="{1AABF196-12D2-44A4-8396-ABDF822A7BCC}" destId="{09B5C461-728A-4E14-87EC-F22A28485E3D}" srcOrd="13" destOrd="0" presId="urn:microsoft.com/office/officeart/2005/8/layout/cycle6"/>
    <dgm:cxn modelId="{3AF05EAA-383C-4A40-A65D-E50B2270B980}" type="presParOf" srcId="{1AABF196-12D2-44A4-8396-ABDF822A7BCC}" destId="{D196C61F-80C6-44CC-A480-FE84649E2B33}" srcOrd="14" destOrd="0" presId="urn:microsoft.com/office/officeart/2005/8/layout/cycle6"/>
  </dgm:cxnLst>
  <dgm:bg>
    <a:solidFill>
      <a:schemeClr val="accent3">
        <a:lumMod val="40000"/>
        <a:lumOff val="60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88B5A-EFF8-45BE-BC0E-F1DFF9D32AB8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8766A-E025-4323-AC3E-0CE766E8BA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8766A-E025-4323-AC3E-0CE766E8BA9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8382000" cy="4572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Система музыкально - оздоровительной работы в ДОУ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Фрагменты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методической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разработки</a:t>
            </a:r>
          </a:p>
          <a:p>
            <a:pPr algn="ctr"/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Авдеева В.А.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Фрагменты  артикуляционной гимнастики  Арсеневской О.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2700" b="1" i="1" dirty="0" smtClean="0"/>
              <a:t> </a:t>
            </a:r>
            <a:br>
              <a:rPr lang="ru-RU" sz="2700" b="1" i="1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«УТРО С КОТИКОМ МУЗИКОМ» 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de6d21796734787d1a87e27199c7eb4c--cat-illustrations-vintage-pictures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5029200" y="2057400"/>
            <a:ext cx="3962400" cy="3962400"/>
          </a:xfrm>
        </p:spPr>
      </p:pic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152400" y="1600200"/>
            <a:ext cx="4800600" cy="5029200"/>
          </a:xfrm>
          <a:solidFill>
            <a:schemeClr val="accent3">
              <a:lumMod val="40000"/>
              <a:lumOff val="60000"/>
            </a:schemeClr>
          </a:solidFill>
          <a:ln w="76200">
            <a:noFill/>
          </a:ln>
        </p:spPr>
        <p:txBody>
          <a:bodyPr>
            <a:normAutofit/>
          </a:bodyPr>
          <a:lstStyle/>
          <a:p>
            <a:pPr algn="just"/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Котик Музик утром встал, 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Чистить зубки побежал.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Вправо-влево, вправо-влево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Чистим зубки мы умело.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Пополощем ротик, </a:t>
            </a:r>
          </a:p>
          <a:p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чистюля Котик. </a:t>
            </a:r>
          </a:p>
          <a:p>
            <a:r>
              <a:rPr lang="ru-RU" sz="2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Музик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наш расческу взял, </a:t>
            </a:r>
          </a:p>
          <a:p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причесываться стал.</a:t>
            </a:r>
          </a:p>
          <a:p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за ним не отстаем;</a:t>
            </a:r>
          </a:p>
          <a:p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покажем язычком.</a:t>
            </a:r>
          </a:p>
          <a:p>
            <a:pPr algn="just"/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Фрагменты  артикуляционной гимнастики  Арсеневской О.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2400" b="1" i="1" dirty="0" smtClean="0"/>
              <a:t> </a:t>
            </a:r>
            <a:br>
              <a:rPr lang="ru-RU" sz="2400" b="1" i="1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«УТРО С КОТИКОМ МУЗИКОМ»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752600"/>
            <a:ext cx="5181600" cy="4724400"/>
          </a:xfrm>
          <a:solidFill>
            <a:schemeClr val="accent3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Котик нам напек блины, 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 сметаною они.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сметанку любит Котик?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Оближи скорее ротик.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теперь чаек попьем.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Чай мы в чашечку нальем.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Музик сыт, Музик рад!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Музик любит всех ребят!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e6d21796734787d1a87e27199c7eb4c--cat-illustrations-vintage-picture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53100" y="2400300"/>
            <a:ext cx="3009900" cy="3009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ИГРОВОЙ МАССАЖ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28600" y="1752600"/>
            <a:ext cx="5638800" cy="480060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проведении массажа дети выполняют разнообразные движения пальцами и руками, что хорошо развивает крупную и мелкую моторику. 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 массаж снимает у детей напряжение. Улучшается кровоснабжение кожи, уменьшается напряжение мышц, дыхание и сердцебиение замедляются. Ребёнок успокаивается и расслабляется. Игровой массаж положительно влияет на центральную нервную систему.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 массаж способствует социализации детей, формирует у детей доверие и внимание друг к другу, развивает терпение и чувство юмора.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ocuk-ve-muzik-2-1000x600 - копия (5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100509" y="1828800"/>
            <a:ext cx="3043491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91600" cy="8382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Игровой массаж «Наступили холода»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89567"/>
            <a:ext cx="4343400" cy="503983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Да-да-да, наступили холода.  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(потереть ладошки)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Да-да-да, превратилась в лёд вода. 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(пальцами по шее сверху вниз)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Ду-ду-ду,  подскользнусь я на льду 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(указательными пальцами помассировать крылья носа)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Ду-ду-ду,  я на лыжах иду. 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(растереть уши)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Ды-ды-ды, на снегу есть следы. 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(растирать лоб ребром руки)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Ди-ди-ди, ну-ка заяц погоди.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(погрозить)</a:t>
            </a:r>
          </a:p>
          <a:p>
            <a:endParaRPr lang="ru-RU" dirty="0"/>
          </a:p>
        </p:txBody>
      </p:sp>
      <p:pic>
        <p:nvPicPr>
          <p:cNvPr id="5" name="Содержимое 4" descr="o_pol_ze_zimn_progulok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rcRect l="12281" t="5263"/>
          <a:stretch>
            <a:fillRect/>
          </a:stretch>
        </p:blipFill>
        <p:spPr>
          <a:xfrm>
            <a:off x="4419600" y="3276600"/>
            <a:ext cx="4445000" cy="3200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3050"/>
            <a:ext cx="8686800" cy="86995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Игровой массаж «Ежик»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802d730bdd8d266ede51bdccd3f46b5a--penny-black-stamps-hedgehogs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172200" y="2286000"/>
            <a:ext cx="2971800" cy="2971800"/>
          </a:xfrm>
        </p:spPr>
      </p:pic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152400" y="1600200"/>
            <a:ext cx="5943600" cy="4953000"/>
          </a:xfrm>
          <a:solidFill>
            <a:schemeClr val="accent3">
              <a:lumMod val="40000"/>
              <a:lumOff val="60000"/>
            </a:schemeClr>
          </a:solidFill>
          <a:ln w="76200">
            <a:noFill/>
          </a:ln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  </a:t>
            </a:r>
            <a:endParaRPr lang="ru-RU" sz="33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80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 проговариванием чистоговорки хором)</a:t>
            </a:r>
          </a:p>
          <a:p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Жа-жа-жа –</a:t>
            </a:r>
          </a:p>
          <a:p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нашли в лесу ежа.</a:t>
            </a:r>
          </a:p>
          <a:p>
            <a:r>
              <a:rPr lang="ru-RU" sz="80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Слегка касаясь пальцами, провести по лбу 7 раз</a:t>
            </a:r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Жу-жу-жу –</a:t>
            </a:r>
          </a:p>
          <a:p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Подошли мы к ежу.</a:t>
            </a:r>
          </a:p>
          <a:p>
            <a:r>
              <a:rPr lang="ru-RU" sz="80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Слегка касаясь пальцами, провести по щекам 7 раз</a:t>
            </a:r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Ужа-ужа-ужа –</a:t>
            </a:r>
          </a:p>
          <a:p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Впереди большая лужа.</a:t>
            </a:r>
          </a:p>
          <a:p>
            <a:r>
              <a:rPr lang="ru-RU" sz="80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Приставить ладони ко лбу, как бы сделав козырёк, и растереть лоб движениями в стороны – вместе.</a:t>
            </a:r>
          </a:p>
          <a:p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Жок-жок-жок –</a:t>
            </a:r>
          </a:p>
          <a:p>
            <a:r>
              <a:rPr lang="ru-RU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Надень, ёжик, сапожок.</a:t>
            </a:r>
          </a:p>
          <a:p>
            <a:r>
              <a:rPr lang="ru-RU" sz="80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Кулачками массировать крылья носа.</a:t>
            </a:r>
          </a:p>
          <a:p>
            <a:r>
              <a:rPr lang="ru-RU" sz="3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3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Оздоровительные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фонопедические упражнения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589566"/>
            <a:ext cx="4953000" cy="5039833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Проводятся для укрепления хрупких голосовых связок детей, подготовки их к пению, профилактики заболеваний верхних дыхательных путей.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Разработки В.Емельянова, М.Картушиной способствуют развитию носового, диафрагмального, брюшного дыхания, стимулированию гортанно-глоточного аппарата и деятельности головного мозга.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работе используются оздоровительные упражнения для горла, интонационно-фонетические (корректируют произношение звуков и активизируют фонационный выдох) и голосовые сигналы доречевой коммуникации, игры со звуком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ocuk-ve-muzik-2-1000x600 - копия (2)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250204" y="1676400"/>
            <a:ext cx="3893796" cy="3581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219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Оздоровительные </a:t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фонопедические упражнения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0" y="2286000"/>
            <a:ext cx="5334000" cy="42672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«Проверяем топливо»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(Произносим «Ш-Ш-Ш…»)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«Открываем и закрываем люки»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(Делают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glissando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вверх и вниз на звук «А»)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«Проверяем радио»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(Произносят короткие и острые звуки «У» в разных регистрах)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«Включаем двигатель»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(Произносят звук «Р» и вращают кулачками перед грудью)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74b69b83ec1981130baf31b48ea38219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410200" y="1524000"/>
            <a:ext cx="3302244" cy="4672563"/>
          </a:xfrm>
        </p:spPr>
      </p:pic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381000" y="1600200"/>
            <a:ext cx="4800600" cy="6858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«РАКЕТА»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Оздоровительные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фонопедические упражнения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4800" y="2438400"/>
            <a:ext cx="5105400" cy="4114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«Весёлый паровозик»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Детям дается установка: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«Чей паровозик дальше проедет?»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Предлагается сделать глубокий вдох носом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 знаку музыкального руководителя «паровозик едет»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Чух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чух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чух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 так долго, пока хватит дыхания.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Победит тот паровозик, у которого дольше хватит дыхания</a:t>
            </a:r>
          </a:p>
          <a:p>
            <a:endParaRPr lang="ru-RU" sz="2400" dirty="0"/>
          </a:p>
        </p:txBody>
      </p:sp>
      <p:pic>
        <p:nvPicPr>
          <p:cNvPr id="7" name="Содержимое 6" descr="multyashnye-parovoziki-3172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614228" y="1752601"/>
            <a:ext cx="3301172" cy="28956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304800" y="1524000"/>
            <a:ext cx="4191000" cy="868680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«ПАРОВОЗИК»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ОЗДОРОВИТЕЛЬНЫЕ И ФОНОПЕДИЧЕСКИЕ УПРАЖНЕНИЯ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228600" y="2819400"/>
            <a:ext cx="5257800" cy="34290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«Мерзнут на ветру ладошки Мы погреем их немножко»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 сначала дети дышат бесшумно, затем с голосом «а-а-а", далее чередуют: на правую ладошку – бесшумно, на левую – с голосом, потом - наоборот)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b478e8718ec3e463107b183daa450e66--cute-girls-drucker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181600" y="1662332"/>
            <a:ext cx="3581400" cy="473846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228600" y="1600200"/>
            <a:ext cx="4572000" cy="716280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«ПОГРЕЕМСЯ»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Оздоровительные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фонопедические упражнения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0" y="2438400"/>
            <a:ext cx="5638800" cy="44196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«Здравствуйте, лошадки!» -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«И- го –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!» (глиссандо с верхнего регистра вниз)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«Здравствуйте, козлятки!» - 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!»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(глиссандо с грудного регистра вверх)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«Здравствуйте гусята!»  - «Га ,га, га!»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(голосовые точки в самом верхнем регистре)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«Здравствуйте утята!» – «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кря,кря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!»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(произносят с понижением регистра до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штро-баса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«Здравствуйте, лягушки!»- «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Ква,ква,ква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!»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(рисуют голосом лягушки)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«Здравствуйте, котята!» – « Мяу! Мяу!»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(глиссандо вверх, потом вниз)</a:t>
            </a:r>
          </a:p>
          <a:p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152400" y="1600200"/>
            <a:ext cx="5486400" cy="79248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«ЗДРАВСТВУЙТЕ!!!»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s120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638800" y="2438400"/>
            <a:ext cx="3467568" cy="32884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73050"/>
            <a:ext cx="8534400" cy="86995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СТРУКТУРА МУЗЫКАЛЬНО –ОЗДОРОВИТЕЛЬНОЙ СИСТЕМЫ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457200" y="1752600"/>
          <a:ext cx="8305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ocuk-ve-muzik-2-1000x60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4800" y="1600199"/>
            <a:ext cx="8534400" cy="51206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ВАЛЕОЛОГИЧЕСКИЕ 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ПЕСЕНКИ - РАСППЕВКИ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28600" y="1600200"/>
            <a:ext cx="5867400" cy="5029200"/>
          </a:xfrm>
          <a:solidFill>
            <a:schemeClr val="accent3">
              <a:lumMod val="40000"/>
              <a:lumOff val="60000"/>
            </a:schemeClr>
          </a:solidFill>
          <a:ln w="76200">
            <a:noFill/>
          </a:ln>
        </p:spPr>
        <p:txBody>
          <a:bodyPr>
            <a:normAutofit fontScale="92500" lnSpcReduction="20000"/>
          </a:bodyPr>
          <a:lstStyle/>
          <a:p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них начинаются все музыкальные занятия. Несложные добрые тексты, мелодия, состоящая из звуков мажорной гаммы, поднимают настроение, задают позитивный тон к восприятию окружающего мира, подготавливают голос к пению.</a:t>
            </a:r>
          </a:p>
          <a:p>
            <a:r>
              <a:rPr lang="ru-RU" sz="19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«Доброе утро!»  </a:t>
            </a:r>
          </a:p>
          <a:p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Доброе утро!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(поворачиваются друг к другу)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лыбнись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скорее!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(разводят руки в стороны)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Будет веселее.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(хлопают в ладоши)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погладим лобик, носик и щечки.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(выполняют движения по тексту)</a:t>
            </a:r>
            <a:b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Будем мы красивыми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(постепенно поднимают руки вверх, «фонарики»)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в саду цветочки!</a:t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Разотрем ладошки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(движения по тексту)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Сильнее, сильнее! А теперь похлопаем. Смелее, смелее!</a:t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Ушки мы теперь потрем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(потирают ушки)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здоровье сбережем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(разводят руки в стороны)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Улыбнемся снова, Будьте все здоровы!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cocuk-ve-muzik-2-1000x600 - копия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248400" y="3657600"/>
            <a:ext cx="2750343" cy="2514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3050"/>
            <a:ext cx="8686800" cy="86995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600200"/>
            <a:ext cx="6781800" cy="5029200"/>
          </a:xfrm>
          <a:solidFill>
            <a:schemeClr val="accent3">
              <a:lumMod val="40000"/>
              <a:lumOff val="60000"/>
            </a:schemeClr>
          </a:solidFill>
          <a:ln w="76200">
            <a:noFill/>
          </a:ln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 положительно влияет на обменные процессы, играющие важную роль в кровоснабжении, в том числе и легочной ткани; способствуют восстановлению центральной нервной системы; улучшает дренажную функцию бронхов; восстанавливает нарушенное носовое дыхание; исправляет развившиеся в процессе заболеваний различные деформации грудной клетки и позвоночника.  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Н.О.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Арсеневская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рекомендует включать в музыкальное занятие комплексы  А.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Стрельниковой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Б. Толкачева</a:t>
            </a:r>
          </a:p>
          <a:p>
            <a:pPr algn="just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> </a:t>
            </a:r>
          </a:p>
          <a:p>
            <a:r>
              <a:rPr lang="ru-RU" sz="2000" dirty="0" smtClean="0"/>
              <a:t> </a:t>
            </a:r>
          </a:p>
          <a:p>
            <a:r>
              <a:rPr lang="ru-RU" sz="2000" dirty="0" smtClean="0"/>
              <a:t> </a:t>
            </a:r>
            <a:endParaRPr lang="ru-RU" sz="2000" dirty="0"/>
          </a:p>
        </p:txBody>
      </p:sp>
      <p:pic>
        <p:nvPicPr>
          <p:cNvPr id="5" name="Содержимое 4" descr="cocuk-ve-muzik-2-1000x600 - копия (3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36451" y="1828800"/>
            <a:ext cx="2307549" cy="3581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Фрагменты основного комплекса дыхательных упражнений  (По методике А. 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Стрельниковой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152400" y="2362200"/>
            <a:ext cx="5867400" cy="39624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algn="just" fontAlgn="base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Исходная позиция: встать прямо, ноги чуть уже ширины плеч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(ступни ног в упражнении не должны отрываться от пола).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Сделать танцевальное приседание и одновременно поворот туловища вправо — резкий, короткий вдох. Затем такое же приседание с поворотом влево и тоже короткий, шумный вдох носом. Вправо — влево, вдох справа — вдох слева. Выдохи происходят между вдохами сами, непроизвольно. Колени слегка сгибайте и выпрямляйте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(приседание, легкое, пружинистое, глубоко не приседать).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Руками делайте хватательные движения справа и слева на уровне пояса. Спина абсолютно прямая, поворот — только в талии.</a:t>
            </a:r>
          </a:p>
          <a:p>
            <a:pPr algn="just" fontAlgn="base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  Норма: 12 раз по 8 вдохов-движений.</a:t>
            </a:r>
          </a:p>
          <a:p>
            <a:pPr algn="just" fontAlgn="base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  Упражнение «Кошка» можно делать также сидя на стуле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152400" y="1600200"/>
            <a:ext cx="5867400" cy="762000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11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600" dirty="0" smtClean="0">
                <a:latin typeface="Times New Roman" pitchFamily="18" charset="0"/>
                <a:cs typeface="Times New Roman" pitchFamily="18" charset="0"/>
              </a:rPr>
              <a:t>«КОШКА»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3ac4601a86d96e6fc5ae8bef43c8c63e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019800" y="1600200"/>
            <a:ext cx="2971799" cy="39901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3050"/>
            <a:ext cx="9144000" cy="86995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Фрагменты основного комплекса дыхательных упражнений  (По методике А. 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Стрельниковой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228600" y="2514600"/>
            <a:ext cx="4267200" cy="35052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Исходное положение: встаньте прямо. Руки согнуты в локтях и подняты на уровень плеч. В момент короткого шумного вдоха носом бросаем руки навстречу друг другу, как бы обнимая себя за плечи. Важно, чтобы руки двигались параллельно друг другу. А не крест-накрест.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8200" y="2514600"/>
            <a:ext cx="4267200" cy="35052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Исходное положение: встать прямо, сжатые в кулаки кисти рук прижать к поясу.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момент короткого и шумного вдоха носом с силой толкайте кулаки к полу, как бы отжимаясь от него или сбрасывая с рук что-то. При этом во время толчка кулаки разжимаются.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152400" y="1600200"/>
            <a:ext cx="4343400" cy="79248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“Обними плечи”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800600" y="1600200"/>
            <a:ext cx="4114800" cy="79248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“Погончики”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Дыхательные упражнения по методу Б.Толкачева (озвученный выдох) 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cf107682814839f87f84318dc2781123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800600" y="2667000"/>
            <a:ext cx="4332080" cy="3843546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228600" y="2667000"/>
            <a:ext cx="4343400" cy="25146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вращают перед грудью указательными пальцами и на выдохе продолжительно произносят: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З-з-з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..."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228600" y="1600200"/>
            <a:ext cx="4267200" cy="1066800"/>
          </a:xfrm>
        </p:spPr>
        <p:txBody>
          <a:bodyPr>
            <a:noAutofit/>
          </a:bodyPr>
          <a:lstStyle/>
          <a:p>
            <a:endParaRPr lang="ru-RU" sz="4000" b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0" dirty="0" smtClean="0">
                <a:latin typeface="Times New Roman" pitchFamily="18" charset="0"/>
                <a:cs typeface="Times New Roman" pitchFamily="18" charset="0"/>
              </a:rPr>
              <a:t>«ОСЫ»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Дыхательные упражнения по методу Б.Толкачева (озвученный выдох)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81000" y="2438400"/>
            <a:ext cx="4114800" cy="35814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Петя, Петя, Петушок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Целый день учит стишок,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запомнил он строку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Лишь одну - "Ку-ка-ре-ку!"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И.п. - встать прямо, опустить руки вдоль туловища, ноги врозь. На вдох, сделанный через нос, медленно поднять руки вверх; задержать дыхание, а затем хлопать руками по бёдрам, произнося на выдохе "Ку-ка-ре-ку!"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65b79552d42954f140372146bfd9c262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029200" y="1684705"/>
            <a:ext cx="3581400" cy="447919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381000" y="1600200"/>
            <a:ext cx="4114800" cy="792480"/>
          </a:xfrm>
        </p:spPr>
        <p:txBody>
          <a:bodyPr>
            <a:noAutofit/>
          </a:bodyPr>
          <a:lstStyle/>
          <a:p>
            <a:endParaRPr lang="ru-RU" sz="4000" dirty="0" smtClean="0"/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"ПЕТУХ"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3050"/>
            <a:ext cx="9144000" cy="86995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АРТИКУЛЦИОННАЯ ГИМНАСТИКА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28600" y="1752600"/>
            <a:ext cx="6172200" cy="449580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Артикуляционной гимнастикой называют комплекс упражнений, направленных на тренировку органов артикуляции, способствующих правильному звукопроизношению. </a:t>
            </a:r>
            <a:b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 необходима для достижения нескольких целей: </a:t>
            </a:r>
            <a:b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Улучшения подвижности органов артикуляции;</a:t>
            </a:r>
            <a:b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Увеличения объема и силы движений;</a:t>
            </a:r>
            <a:b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Выработки навыков использования точных позиций губ и языка для правильного произнесения того или иного звука.</a:t>
            </a:r>
            <a:b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 способствует:</a:t>
            </a:r>
            <a:b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Усилению кровообращения; </a:t>
            </a:r>
            <a:b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Развитию гибкости органов речевого аппарата; </a:t>
            </a:r>
            <a:b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Укреплению мышц лица.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cocuk-ve-muzik-2-1000x600 - копия (4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58174" y="1905000"/>
            <a:ext cx="2259106" cy="3200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282</TotalTime>
  <Words>776</Words>
  <PresentationFormat>Экран (4:3)</PresentationFormat>
  <Paragraphs>117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Обычная</vt:lpstr>
      <vt:lpstr>Система музыкально - оздоровительной работы в ДОУ </vt:lpstr>
      <vt:lpstr>СТРУКТУРА МУЗЫКАЛЬНО –ОЗДОРОВИТЕЛЬНОЙ СИСТЕМЫ</vt:lpstr>
      <vt:lpstr>ВАЛЕОЛОГИЧЕСКИЕ  ПЕСЕНКИ - РАСППЕВКИ</vt:lpstr>
      <vt:lpstr>ДЫХАТЕЛЬНАЯ ГИМНАСТИКА</vt:lpstr>
      <vt:lpstr> Фрагменты основного комплекса дыхательных упражнений  (По методике А. Н Стрельниковой) </vt:lpstr>
      <vt:lpstr>Фрагменты основного комплекса дыхательных упражнений  (По методике А. Н Стрельниковой)</vt:lpstr>
      <vt:lpstr>Дыхательные упражнения по методу Б.Толкачева (озвученный выдох) </vt:lpstr>
      <vt:lpstr>Дыхательные упражнения по методу Б.Толкачева (озвученный выдох) </vt:lpstr>
      <vt:lpstr>АРТИКУЛЦИОННАЯ ГИМНАСТИКА</vt:lpstr>
      <vt:lpstr>          Фрагменты  артикуляционной гимнастики  Арсеневской О.Н    «УТРО С КОТИКОМ МУЗИКОМ»       </vt:lpstr>
      <vt:lpstr>Фрагменты  артикуляционной гимнастики  Арсеневской О.Н    «УТРО С КОТИКОМ МУЗИКОМ»</vt:lpstr>
      <vt:lpstr>ИГРОВОЙ МАССАЖ</vt:lpstr>
      <vt:lpstr>Игровой массаж «Наступили холода»</vt:lpstr>
      <vt:lpstr>Игровой массаж «Ежик»</vt:lpstr>
      <vt:lpstr> Оздоровительные  и фонопедические упражнения </vt:lpstr>
      <vt:lpstr> Оздоровительные  и фонопедические упражнения </vt:lpstr>
      <vt:lpstr> Оздоровительные  и фонопедические упражнения </vt:lpstr>
      <vt:lpstr> ОЗДОРОВИТЕЛЬНЫЕ И ФОНОПЕДИЧЕСКИЕ УПРАЖНЕНИЯ </vt:lpstr>
      <vt:lpstr>Оздоровительные  и фонопедические упражнения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Музыкально - оздоровительной работы в ДОУ</dc:title>
  <dc:creator>Стелла</dc:creator>
  <cp:lastModifiedBy>User</cp:lastModifiedBy>
  <cp:revision>33</cp:revision>
  <dcterms:created xsi:type="dcterms:W3CDTF">2019-10-18T16:39:24Z</dcterms:created>
  <dcterms:modified xsi:type="dcterms:W3CDTF">2021-04-08T06:51:59Z</dcterms:modified>
</cp:coreProperties>
</file>