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  <p:sldId id="282" r:id="rId7"/>
    <p:sldId id="261" r:id="rId8"/>
    <p:sldId id="274" r:id="rId9"/>
    <p:sldId id="262" r:id="rId10"/>
    <p:sldId id="277" r:id="rId11"/>
    <p:sldId id="273" r:id="rId12"/>
    <p:sldId id="283" r:id="rId13"/>
    <p:sldId id="278" r:id="rId14"/>
    <p:sldId id="284" r:id="rId15"/>
    <p:sldId id="263" r:id="rId16"/>
    <p:sldId id="267" r:id="rId17"/>
    <p:sldId id="285" r:id="rId18"/>
    <p:sldId id="28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20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33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0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367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58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98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50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30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6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3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99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5EBA1-DBB5-4963-A44D-A62232612A7E}" type="datetimeFigureOut">
              <a:rPr lang="ru-RU" smtClean="0"/>
              <a:t>18/04/22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033E8-5314-4240-B81F-AC6913B1D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5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950" y="339635"/>
            <a:ext cx="11787050" cy="1345474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Частное  дошкольное образовательное учреждение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«Детский сад № 213 открытого  акционерного общества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« Российские железные дороги»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5942" y="3056709"/>
            <a:ext cx="11996057" cy="3801289"/>
          </a:xfrm>
        </p:spPr>
        <p:txBody>
          <a:bodyPr>
            <a:noAutofit/>
          </a:bodyPr>
          <a:lstStyle/>
          <a:p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 Роль музыки в </a:t>
            </a:r>
            <a:r>
              <a:rPr lang="ru-RU" sz="4400" u="sng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патриотическом </a:t>
            </a:r>
            <a:r>
              <a:rPr lang="ru-RU" sz="4400" u="sng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</a:t>
            </a:r>
            <a:r>
              <a:rPr lang="ru-RU" sz="4400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4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дошкольного </a:t>
            </a:r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  <a:endParaRPr lang="ru-RU" sz="4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b="1" dirty="0" smtClean="0"/>
          </a:p>
          <a:p>
            <a:pPr algn="r"/>
            <a:r>
              <a:rPr lang="ru-RU" sz="2800" b="1" dirty="0" smtClean="0"/>
              <a:t>Подготовила: </a:t>
            </a:r>
            <a:r>
              <a:rPr lang="ru-RU" sz="2800" b="1" dirty="0" err="1" smtClean="0"/>
              <a:t>Асмолова</a:t>
            </a:r>
            <a:r>
              <a:rPr lang="ru-RU" sz="2800" b="1" dirty="0" smtClean="0"/>
              <a:t> И.В. </a:t>
            </a:r>
          </a:p>
          <a:p>
            <a:pPr algn="r"/>
            <a:r>
              <a:rPr lang="ru-RU" sz="2800" b="1" dirty="0" smtClean="0"/>
              <a:t>музыкальный руководитель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45821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3646"/>
            <a:ext cx="5758927" cy="38143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685" y="3043646"/>
            <a:ext cx="5660315" cy="37490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1" y="3226"/>
            <a:ext cx="5095474" cy="337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4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031966" y="141269"/>
            <a:ext cx="10463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«Культура и традиции»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1075" y="1175658"/>
            <a:ext cx="11181806" cy="523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Знакомить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с бытом и традициями родной страны. Вызвать интерес к русским традициям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гостеприимство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почитание родителей, игра на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русских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народных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инструментах,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слушание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народных песен, игра детей в народные игры, песни,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Танец с балалайками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Оркестр на русских народных инструментах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Колыбельные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Колядки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Осенняя ярмарка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49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6" y="3004457"/>
            <a:ext cx="5818094" cy="38535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3459"/>
            <a:ext cx="4672150" cy="30945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33" y="104503"/>
            <a:ext cx="5279572" cy="3496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51" y="0"/>
            <a:ext cx="5243687" cy="344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8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15246" y="783097"/>
            <a:ext cx="2586445" cy="69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333333"/>
              </a:solidFill>
              <a:latin typeface="Roboto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92331" y="-3965208"/>
            <a:ext cx="11129555" cy="997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3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Roboto"/>
              </a:rPr>
              <a:t>«Будем Родине служить»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800" dirty="0">
              <a:solidFill>
                <a:srgbClr val="7030A0"/>
              </a:solidFill>
              <a:latin typeface="Roboto"/>
            </a:endParaRPr>
          </a:p>
          <a:p>
            <a:r>
              <a:rPr lang="ru-RU" dirty="0" smtClean="0"/>
              <a:t>                 </a:t>
            </a:r>
            <a:r>
              <a:rPr lang="ru-RU" sz="2000" dirty="0" smtClean="0"/>
              <a:t>Рассказать </a:t>
            </a:r>
            <a:r>
              <a:rPr lang="ru-RU" sz="2000" dirty="0"/>
              <a:t>о Российской армии, о воинах, которые охраняют нашу Родину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              Знакомить </a:t>
            </a:r>
            <a:r>
              <a:rPr lang="ru-RU" sz="2000" dirty="0"/>
              <a:t>с некоторыми родами войск. Рассказать о трудной, но почетной </a:t>
            </a:r>
            <a:endParaRPr lang="ru-RU" sz="2000" dirty="0" smtClean="0"/>
          </a:p>
          <a:p>
            <a:r>
              <a:rPr lang="ru-RU" sz="2000" dirty="0"/>
              <a:t> </a:t>
            </a:r>
            <a:r>
              <a:rPr lang="ru-RU" sz="2000" dirty="0" smtClean="0"/>
              <a:t>                             обязанности </a:t>
            </a:r>
            <a:r>
              <a:rPr lang="ru-RU" sz="2000" dirty="0"/>
              <a:t>защищать Родину.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333333"/>
              </a:solidFill>
              <a:latin typeface="Roboto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</a:rPr>
              <a:t>Песня «Мы солдаты»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333333"/>
                </a:solidFill>
                <a:latin typeface="Roboto"/>
              </a:rPr>
              <a:t>Музыкально-дидактическая игра «Самолеты»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</a:rPr>
              <a:t>Музыкально-дидактическая игра «Военные профессии»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333333"/>
                </a:solidFill>
                <a:latin typeface="Roboto"/>
              </a:rPr>
              <a:t>Слушание «Военный марш»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</a:rPr>
              <a:t>Музыкально-ритмическая игра «Барабан» (шаг-бег)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solidFill>
                <a:srgbClr val="333333"/>
              </a:solidFill>
              <a:latin typeface="Roboto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Roboto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</a:rPr>
              <a:t/>
            </a:r>
            <a:b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</a:rPr>
            </a:b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963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842" y="-59377"/>
            <a:ext cx="5717049" cy="37359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387" y="-69353"/>
            <a:ext cx="5856513" cy="38466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3" y="3373839"/>
            <a:ext cx="5338482" cy="348416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7" y="3579223"/>
            <a:ext cx="5581060" cy="327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28600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60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4" y="0"/>
            <a:ext cx="4219303" cy="691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47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7" y="337457"/>
            <a:ext cx="6074229" cy="607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42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6" name="TextBox 15"/>
          <p:cNvSpPr txBox="1"/>
          <p:nvPr/>
        </p:nvSpPr>
        <p:spPr>
          <a:xfrm>
            <a:off x="838200" y="757646"/>
            <a:ext cx="1068324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      Ребенок </a:t>
            </a:r>
            <a:r>
              <a:rPr lang="ru-RU" sz="3200" dirty="0"/>
              <a:t>не рождается злым или добрым, нравственным или безнравственным. То, какие </a:t>
            </a:r>
            <a:r>
              <a:rPr lang="ru-RU" sz="3200" dirty="0" smtClean="0"/>
              <a:t>качества </a:t>
            </a:r>
            <a:r>
              <a:rPr lang="ru-RU" sz="3200" dirty="0"/>
              <a:t>разовьются у ребенка, зависит, прежде всего, от родителей и окружающих его взрослых, от того, как они его воспитают, какими впечатлениями обогатят. </a:t>
            </a:r>
            <a:endParaRPr lang="ru-RU" sz="3200" dirty="0" smtClean="0"/>
          </a:p>
          <a:p>
            <a:pPr algn="ctr"/>
            <a:r>
              <a:rPr lang="ru-RU" sz="3200" dirty="0" smtClean="0"/>
              <a:t>Патриотизм </a:t>
            </a:r>
            <a:r>
              <a:rPr lang="ru-RU" sz="3200" dirty="0"/>
              <a:t>формируется у каждого ребенка индивидуально. Он связан с духовным миром человека, </a:t>
            </a:r>
            <a:endParaRPr lang="ru-RU" sz="3200" dirty="0" smtClean="0"/>
          </a:p>
          <a:p>
            <a:pPr algn="ctr"/>
            <a:r>
              <a:rPr lang="ru-RU" sz="3200" dirty="0" smtClean="0"/>
              <a:t>его </a:t>
            </a:r>
            <a:r>
              <a:rPr lang="ru-RU" sz="3200" dirty="0"/>
              <a:t>личными переживаниями. </a:t>
            </a:r>
            <a:endParaRPr lang="ru-RU" sz="3200" dirty="0" smtClean="0"/>
          </a:p>
          <a:p>
            <a:pPr algn="ctr"/>
            <a:r>
              <a:rPr lang="ru-RU" sz="3200" dirty="0" smtClean="0"/>
              <a:t>И </a:t>
            </a:r>
            <a:r>
              <a:rPr lang="ru-RU" sz="3200" dirty="0"/>
              <a:t>наша задача - сделать так, чтобы эти переживания были яркими, незабываемыми.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53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2076995" y="1240971"/>
            <a:ext cx="9104812" cy="165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75"/>
              </a:spcAft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endParaRPr lang="ru-RU" sz="28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endParaRPr lang="ru-RU" sz="2800" b="1" dirty="0" smtClean="0">
              <a:solidFill>
                <a:srgbClr val="212121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0"/>
            <a:ext cx="11717383" cy="6565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75"/>
              </a:spcAft>
            </a:pPr>
            <a:endParaRPr lang="ru-RU" sz="3200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endParaRPr lang="ru-RU" sz="3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/>
              <a:t>:</a:t>
            </a:r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r>
              <a:rPr lang="ru-RU" sz="2800" dirty="0" smtClean="0"/>
              <a:t> </a:t>
            </a:r>
            <a:r>
              <a:rPr lang="ru-RU" sz="2800" dirty="0"/>
              <a:t>Создание условий воспитания гуманной, духовно-нравственной личности, </a:t>
            </a:r>
            <a:endParaRPr lang="ru-RU" sz="2800" dirty="0" smtClean="0"/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r>
              <a:rPr lang="ru-RU" sz="2800" dirty="0" smtClean="0"/>
              <a:t>достойных </a:t>
            </a:r>
            <a:r>
              <a:rPr lang="ru-RU" sz="2800" dirty="0"/>
              <a:t>будущих граждан России, патриотов своего Отечества.</a:t>
            </a:r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75"/>
              </a:spcAft>
            </a:pPr>
            <a:r>
              <a:rPr lang="ru-RU" sz="2400" b="1" dirty="0">
                <a:solidFill>
                  <a:srgbClr val="21212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/>
              <a:t>Воспитывать </a:t>
            </a:r>
            <a:r>
              <a:rPr lang="ru-RU" sz="2400" dirty="0"/>
              <a:t>у ребенка чувство любви и привязанности к своей семье, </a:t>
            </a:r>
            <a:endParaRPr lang="ru-RU" sz="2400" dirty="0" smtClean="0"/>
          </a:p>
          <a:p>
            <a:pPr algn="ctr"/>
            <a:r>
              <a:rPr lang="ru-RU" sz="2400" dirty="0" smtClean="0"/>
              <a:t>дому</a:t>
            </a:r>
            <a:r>
              <a:rPr lang="ru-RU" sz="2400" dirty="0"/>
              <a:t>, детскому саду, друзьям, улице, городу</a:t>
            </a:r>
          </a:p>
          <a:p>
            <a:pPr algn="ctr"/>
            <a:r>
              <a:rPr lang="ru-RU" sz="2400" dirty="0"/>
              <a:t>Формировать бережное отношение к природе и всему живому</a:t>
            </a:r>
          </a:p>
          <a:p>
            <a:pPr algn="ctr"/>
            <a:r>
              <a:rPr lang="ru-RU" sz="2400" dirty="0"/>
              <a:t>Воспитывать уважение к труду</a:t>
            </a:r>
          </a:p>
          <a:p>
            <a:pPr algn="ctr"/>
            <a:r>
              <a:rPr lang="ru-RU" sz="2400" dirty="0"/>
              <a:t>Развивать интерес к прошлому страны: русским традициям и </a:t>
            </a:r>
            <a:r>
              <a:rPr lang="ru-RU" sz="2400" dirty="0" smtClean="0"/>
              <a:t>промыслам.</a:t>
            </a:r>
            <a:endParaRPr lang="ru-RU" sz="2400" dirty="0"/>
          </a:p>
          <a:p>
            <a:r>
              <a:rPr lang="ru-RU" dirty="0"/>
              <a:t> </a:t>
            </a:r>
          </a:p>
          <a:p>
            <a:pPr>
              <a:lnSpc>
                <a:spcPct val="107000"/>
              </a:lnSpc>
              <a:spcAft>
                <a:spcPts val="675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198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62"/>
            <a:ext cx="12192000" cy="689966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829" y="404315"/>
            <a:ext cx="10644051" cy="4585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u="sng" dirty="0" smtClean="0"/>
              <a:t/>
            </a:r>
            <a:br>
              <a:rPr lang="ru-RU" sz="3100" b="1" i="1" u="sng" dirty="0" smtClean="0"/>
            </a:br>
            <a:r>
              <a:rPr lang="ru-RU" sz="3100" b="1" i="1" u="sng" dirty="0"/>
              <a:t/>
            </a:r>
            <a:br>
              <a:rPr lang="ru-RU" sz="3100" b="1" i="1" u="sng" dirty="0"/>
            </a:br>
            <a:r>
              <a:rPr lang="ru-RU" sz="3100" b="1" i="1" u="sng" dirty="0" smtClean="0"/>
              <a:t/>
            </a:r>
            <a:br>
              <a:rPr lang="ru-RU" sz="3100" b="1" i="1" u="sng" dirty="0" smtClean="0"/>
            </a:br>
            <a:r>
              <a:rPr lang="ru-RU" sz="3100" b="1" i="1" u="sng" dirty="0"/>
              <a:t/>
            </a:r>
            <a:br>
              <a:rPr lang="ru-RU" sz="3100" b="1" i="1" u="sng" dirty="0"/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воспитать патриотизм 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дошкольного возраста.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богатое воображение и большое желание что-то узнать. Самое главное для взрослых – не «засушить» детей фактами. Все, что можно использовать для воспитания патриотических чувств, должно быть интересным, ярким, эмоциональным.</a:t>
            </a:r>
          </a:p>
        </p:txBody>
      </p:sp>
    </p:spTree>
    <p:extLst>
      <p:ext uri="{BB962C8B-B14F-4D97-AF65-F5344CB8AC3E}">
        <p14:creationId xmlns:p14="http://schemas.microsoft.com/office/powerpoint/2010/main" val="1533309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9446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работу по патриотическому воспитанию</a:t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разделяю на 5 направлений:</a:t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семья»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детский сад»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малая Родина»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 и традиции»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«Будем Родине служить»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/>
              <a:t>    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309323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r>
              <a:rPr lang="ru-RU" sz="3600" b="1" i="1" u="sng" dirty="0"/>
              <a:t/>
            </a:r>
            <a:br>
              <a:rPr lang="ru-RU" sz="3600" b="1" i="1" u="sng" dirty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r>
              <a:rPr lang="ru-RU" sz="3600" b="1" i="1" u="sng" dirty="0"/>
              <a:t/>
            </a:r>
            <a:br>
              <a:rPr lang="ru-RU" sz="3600" b="1" i="1" u="sng" dirty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r>
              <a:rPr lang="ru-RU" sz="3600" b="1" i="1" u="sng" dirty="0"/>
              <a:t/>
            </a:r>
            <a:br>
              <a:rPr lang="ru-RU" sz="3600" b="1" i="1" u="sng" dirty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r>
              <a:rPr lang="ru-RU" sz="3600" b="1" i="1" u="sng" dirty="0"/>
              <a:t/>
            </a:r>
            <a:br>
              <a:rPr lang="ru-RU" sz="3600" b="1" i="1" u="sng" dirty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endParaRPr lang="ru-RU" sz="1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1027906"/>
            <a:ext cx="12192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«Моя семья»</a:t>
            </a:r>
          </a:p>
          <a:p>
            <a:pPr lvl="0" algn="ctr"/>
            <a:endParaRPr lang="ru-RU" sz="2400" dirty="0" smtClean="0"/>
          </a:p>
          <a:p>
            <a:pPr lvl="0" algn="ctr"/>
            <a:r>
              <a:rPr lang="ru-RU" sz="2400" dirty="0" smtClean="0"/>
              <a:t>Важным </a:t>
            </a:r>
            <a:r>
              <a:rPr lang="ru-RU" sz="2400" dirty="0"/>
              <a:t>условием нравственно-патриотического воспитания детей является тесная взаимосвязь с родителями. Прикосновение к истории своей семьи вызывает у ребенка сильные эмоции, заставляет сопереживать, внимательно относится к памяти прошлого, </a:t>
            </a:r>
            <a:endParaRPr lang="ru-RU" sz="2400" dirty="0" smtClean="0"/>
          </a:p>
          <a:p>
            <a:pPr lvl="0" algn="ctr"/>
            <a:r>
              <a:rPr lang="ru-RU" sz="2400" dirty="0" smtClean="0"/>
              <a:t>к </a:t>
            </a:r>
            <a:r>
              <a:rPr lang="ru-RU" sz="2400" dirty="0"/>
              <a:t>своим историческим корням</a:t>
            </a:r>
            <a:r>
              <a:rPr lang="ru-RU" sz="2400" dirty="0" smtClean="0"/>
              <a:t>.</a:t>
            </a:r>
          </a:p>
          <a:p>
            <a:pPr lvl="0" algn="ctr"/>
            <a:endParaRPr lang="ru-RU" sz="2400" dirty="0" smtClean="0"/>
          </a:p>
          <a:p>
            <a:pPr lvl="0" algn="ctr"/>
            <a:endParaRPr lang="ru-RU" sz="2400" dirty="0"/>
          </a:p>
          <a:p>
            <a:pPr lvl="0" algn="ctr"/>
            <a:r>
              <a:rPr lang="ru-RU" sz="2400" dirty="0" smtClean="0"/>
              <a:t>«День семьи , любви и верности»</a:t>
            </a:r>
          </a:p>
          <a:p>
            <a:pPr lvl="0" algn="ctr"/>
            <a:r>
              <a:rPr lang="ru-RU" sz="2400" dirty="0" smtClean="0"/>
              <a:t>Танец с ромашками</a:t>
            </a:r>
          </a:p>
          <a:p>
            <a:pPr lvl="0" algn="ctr"/>
            <a:r>
              <a:rPr lang="ru-RU" sz="2400" dirty="0" smtClean="0"/>
              <a:t>Песня «Цыплята»</a:t>
            </a:r>
            <a:endParaRPr lang="ru-RU" sz="2400" dirty="0"/>
          </a:p>
          <a:p>
            <a:pPr algn="ctr"/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2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886" y="3163294"/>
            <a:ext cx="5541983" cy="36706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7" y="3139253"/>
            <a:ext cx="4833172" cy="37187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112" y="81633"/>
            <a:ext cx="5244865" cy="36058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9" t="18431" r="11733" b="21765"/>
          <a:stretch/>
        </p:blipFill>
        <p:spPr>
          <a:xfrm>
            <a:off x="152022" y="81633"/>
            <a:ext cx="5603966" cy="305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46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352697" y="261257"/>
            <a:ext cx="11599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rgbClr val="7030A0"/>
              </a:solidFill>
            </a:endParaRPr>
          </a:p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«Мой детский сад»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1461587"/>
            <a:ext cx="10931434" cy="5051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 в дошкольном учреждении много времени, поэтому важно показать им, что как в семье, так и в детском саду есть взрослые, которые любят и заботятся о них. В дни праздников вместе с детьми рассматривать красочное оформление детского сада, формировать у них чувства сопричастности к жизни дошкольного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учреждения. Уважать труд взрослых.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Экскурсия по детскому саду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(знакомство с профессиями работников сада)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Танец «Поварята»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Танец «Стирка»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Слушание: песня «Воспитатель»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5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360" y="1306285"/>
            <a:ext cx="9235440" cy="569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43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30629" y="209006"/>
            <a:ext cx="11704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>
              <a:solidFill>
                <a:srgbClr val="7030A0"/>
              </a:solidFill>
            </a:endParaRPr>
          </a:p>
          <a:p>
            <a:pPr algn="ctr"/>
            <a:r>
              <a:rPr lang="ru-RU" sz="4400" dirty="0" smtClean="0">
                <a:solidFill>
                  <a:srgbClr val="7030A0"/>
                </a:solidFill>
              </a:rPr>
              <a:t>«Моя малая Родина»</a:t>
            </a: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011" y="1655557"/>
            <a:ext cx="10935789" cy="4180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детей о родном крае, </a:t>
            </a:r>
            <a:endParaRPr lang="ru-RU" sz="32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малой Родине, рассказывать о самых красивых местах Прибайкалья</a:t>
            </a:r>
            <a:r>
              <a:rPr lang="ru-RU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3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Хоровод «Березка»</a:t>
            </a:r>
          </a:p>
          <a:p>
            <a:pPr lvl="0" algn="ctr"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3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Слушание П.И. Чайковского «Подснежник»</a:t>
            </a:r>
          </a:p>
          <a:p>
            <a:pPr lvl="0" algn="ctr"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Слушание «Волны Байкала»</a:t>
            </a:r>
          </a:p>
          <a:p>
            <a:pPr lvl="0" algn="ctr">
              <a:spcAft>
                <a:spcPts val="1000"/>
              </a:spcAft>
              <a:buClr>
                <a:srgbClr val="000000"/>
              </a:buClr>
              <a:buSzPts val="1400"/>
            </a:pPr>
            <a:r>
              <a:rPr lang="ru-RU" sz="3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Танец с цветами подснежниками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46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416</Words>
  <Application>Microsoft Office PowerPoint</Application>
  <PresentationFormat>Широкоэкранный</PresentationFormat>
  <Paragraphs>133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Roboto</vt:lpstr>
      <vt:lpstr>Times New Roman</vt:lpstr>
      <vt:lpstr>Verdana</vt:lpstr>
      <vt:lpstr>Тема Office</vt:lpstr>
      <vt:lpstr>Частное  дошкольное образовательное учреждение  «Детский сад № 213 открытого  акционерного общества  « Российские железные дороги»</vt:lpstr>
      <vt:lpstr>Презентация PowerPoint</vt:lpstr>
      <vt:lpstr>    Как воспитать патриотизм у детей  младшего дошкольного возраста.  Малыши имеют богатое воображение и большое желание что-то узнать. Самое главное для взрослых – не «засушить» детей фактами. Все, что можно использовать для воспитания патриотических чувств, должно быть интересным, ярким, эмоциональным.</vt:lpstr>
      <vt:lpstr>    Свою работу по патриотическому воспитанию  я разделяю на 5 направлений:   «Моя семья» «Мой детский сад» «Моя малая Родина» «Культура и традиции» «Будем Родине служить»            </vt:lpstr>
      <vt:lpstr>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Частное  дошкольное образовательное учреждение «Детский сад № 213 открытого  акционерного общества  « Российские железные дороги»</dc:title>
  <dc:creator>Пользователь Windows</dc:creator>
  <cp:lastModifiedBy>Пользователь Windows</cp:lastModifiedBy>
  <cp:revision>46</cp:revision>
  <dcterms:created xsi:type="dcterms:W3CDTF">2022-04-11T09:12:21Z</dcterms:created>
  <dcterms:modified xsi:type="dcterms:W3CDTF">2022-04-18T14:02:33Z</dcterms:modified>
</cp:coreProperties>
</file>