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6" r:id="rId4"/>
    <p:sldId id="258" r:id="rId5"/>
    <p:sldId id="260"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7CCEA27-452E-41A1-97A2-257D6507379C}" type="datetimeFigureOut">
              <a:rPr lang="ru-RU" smtClean="0"/>
              <a:t>24.08.2025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920B01-0931-41D4-B816-E3F5AAB7807D}" type="slidenum">
              <a:rPr lang="ru-RU" smtClean="0"/>
              <a:t>‹#›</a:t>
            </a:fld>
            <a:endParaRPr lang="ru-RU"/>
          </a:p>
        </p:txBody>
      </p:sp>
    </p:spTree>
    <p:extLst>
      <p:ext uri="{BB962C8B-B14F-4D97-AF65-F5344CB8AC3E}">
        <p14:creationId xmlns:p14="http://schemas.microsoft.com/office/powerpoint/2010/main" val="1410040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CCEA27-452E-41A1-97A2-257D6507379C}" type="datetimeFigureOut">
              <a:rPr lang="ru-RU" smtClean="0"/>
              <a:t>24.08.2025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920B01-0931-41D4-B816-E3F5AAB7807D}" type="slidenum">
              <a:rPr lang="ru-RU" smtClean="0"/>
              <a:t>‹#›</a:t>
            </a:fld>
            <a:endParaRPr lang="ru-RU"/>
          </a:p>
        </p:txBody>
      </p:sp>
    </p:spTree>
    <p:extLst>
      <p:ext uri="{BB962C8B-B14F-4D97-AF65-F5344CB8AC3E}">
        <p14:creationId xmlns:p14="http://schemas.microsoft.com/office/powerpoint/2010/main" val="2246987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CCEA27-452E-41A1-97A2-257D6507379C}" type="datetimeFigureOut">
              <a:rPr lang="ru-RU" smtClean="0"/>
              <a:t>24.08.2025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920B01-0931-41D4-B816-E3F5AAB7807D}" type="slidenum">
              <a:rPr lang="ru-RU" smtClean="0"/>
              <a:t>‹#›</a:t>
            </a:fld>
            <a:endParaRPr lang="ru-RU"/>
          </a:p>
        </p:txBody>
      </p:sp>
    </p:spTree>
    <p:extLst>
      <p:ext uri="{BB962C8B-B14F-4D97-AF65-F5344CB8AC3E}">
        <p14:creationId xmlns:p14="http://schemas.microsoft.com/office/powerpoint/2010/main" val="2124957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CCEA27-452E-41A1-97A2-257D6507379C}" type="datetimeFigureOut">
              <a:rPr lang="ru-RU" smtClean="0"/>
              <a:t>24.08.2025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920B01-0931-41D4-B816-E3F5AAB7807D}" type="slidenum">
              <a:rPr lang="ru-RU" smtClean="0"/>
              <a:t>‹#›</a:t>
            </a:fld>
            <a:endParaRPr lang="ru-RU"/>
          </a:p>
        </p:txBody>
      </p:sp>
    </p:spTree>
    <p:extLst>
      <p:ext uri="{BB962C8B-B14F-4D97-AF65-F5344CB8AC3E}">
        <p14:creationId xmlns:p14="http://schemas.microsoft.com/office/powerpoint/2010/main" val="3097703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7CCEA27-452E-41A1-97A2-257D6507379C}" type="datetimeFigureOut">
              <a:rPr lang="ru-RU" smtClean="0"/>
              <a:t>24.08.2025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920B01-0931-41D4-B816-E3F5AAB7807D}" type="slidenum">
              <a:rPr lang="ru-RU" smtClean="0"/>
              <a:t>‹#›</a:t>
            </a:fld>
            <a:endParaRPr lang="ru-RU"/>
          </a:p>
        </p:txBody>
      </p:sp>
    </p:spTree>
    <p:extLst>
      <p:ext uri="{BB962C8B-B14F-4D97-AF65-F5344CB8AC3E}">
        <p14:creationId xmlns:p14="http://schemas.microsoft.com/office/powerpoint/2010/main" val="2348714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7CCEA27-452E-41A1-97A2-257D6507379C}" type="datetimeFigureOut">
              <a:rPr lang="ru-RU" smtClean="0"/>
              <a:t>24.08.2025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9920B01-0931-41D4-B816-E3F5AAB7807D}" type="slidenum">
              <a:rPr lang="ru-RU" smtClean="0"/>
              <a:t>‹#›</a:t>
            </a:fld>
            <a:endParaRPr lang="ru-RU"/>
          </a:p>
        </p:txBody>
      </p:sp>
    </p:spTree>
    <p:extLst>
      <p:ext uri="{BB962C8B-B14F-4D97-AF65-F5344CB8AC3E}">
        <p14:creationId xmlns:p14="http://schemas.microsoft.com/office/powerpoint/2010/main" val="143105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7CCEA27-452E-41A1-97A2-257D6507379C}" type="datetimeFigureOut">
              <a:rPr lang="ru-RU" smtClean="0"/>
              <a:t>24.08.2025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9920B01-0931-41D4-B816-E3F5AAB7807D}" type="slidenum">
              <a:rPr lang="ru-RU" smtClean="0"/>
              <a:t>‹#›</a:t>
            </a:fld>
            <a:endParaRPr lang="ru-RU"/>
          </a:p>
        </p:txBody>
      </p:sp>
    </p:spTree>
    <p:extLst>
      <p:ext uri="{BB962C8B-B14F-4D97-AF65-F5344CB8AC3E}">
        <p14:creationId xmlns:p14="http://schemas.microsoft.com/office/powerpoint/2010/main" val="2821918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CCEA27-452E-41A1-97A2-257D6507379C}" type="datetimeFigureOut">
              <a:rPr lang="ru-RU" smtClean="0"/>
              <a:t>24.08.2025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9920B01-0931-41D4-B816-E3F5AAB7807D}" type="slidenum">
              <a:rPr lang="ru-RU" smtClean="0"/>
              <a:t>‹#›</a:t>
            </a:fld>
            <a:endParaRPr lang="ru-RU"/>
          </a:p>
        </p:txBody>
      </p:sp>
    </p:spTree>
    <p:extLst>
      <p:ext uri="{BB962C8B-B14F-4D97-AF65-F5344CB8AC3E}">
        <p14:creationId xmlns:p14="http://schemas.microsoft.com/office/powerpoint/2010/main" val="7373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7CCEA27-452E-41A1-97A2-257D6507379C}" type="datetimeFigureOut">
              <a:rPr lang="ru-RU" smtClean="0"/>
              <a:t>24.08.2025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9920B01-0931-41D4-B816-E3F5AAB7807D}" type="slidenum">
              <a:rPr lang="ru-RU" smtClean="0"/>
              <a:t>‹#›</a:t>
            </a:fld>
            <a:endParaRPr lang="ru-RU"/>
          </a:p>
        </p:txBody>
      </p:sp>
    </p:spTree>
    <p:extLst>
      <p:ext uri="{BB962C8B-B14F-4D97-AF65-F5344CB8AC3E}">
        <p14:creationId xmlns:p14="http://schemas.microsoft.com/office/powerpoint/2010/main" val="3596995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7CCEA27-452E-41A1-97A2-257D6507379C}" type="datetimeFigureOut">
              <a:rPr lang="ru-RU" smtClean="0"/>
              <a:t>24.08.2025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9920B01-0931-41D4-B816-E3F5AAB7807D}" type="slidenum">
              <a:rPr lang="ru-RU" smtClean="0"/>
              <a:t>‹#›</a:t>
            </a:fld>
            <a:endParaRPr lang="ru-RU"/>
          </a:p>
        </p:txBody>
      </p:sp>
    </p:spTree>
    <p:extLst>
      <p:ext uri="{BB962C8B-B14F-4D97-AF65-F5344CB8AC3E}">
        <p14:creationId xmlns:p14="http://schemas.microsoft.com/office/powerpoint/2010/main" val="4247948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7CCEA27-452E-41A1-97A2-257D6507379C}" type="datetimeFigureOut">
              <a:rPr lang="ru-RU" smtClean="0"/>
              <a:t>24.08.2025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9920B01-0931-41D4-B816-E3F5AAB7807D}" type="slidenum">
              <a:rPr lang="ru-RU" smtClean="0"/>
              <a:t>‹#›</a:t>
            </a:fld>
            <a:endParaRPr lang="ru-RU"/>
          </a:p>
        </p:txBody>
      </p:sp>
    </p:spTree>
    <p:extLst>
      <p:ext uri="{BB962C8B-B14F-4D97-AF65-F5344CB8AC3E}">
        <p14:creationId xmlns:p14="http://schemas.microsoft.com/office/powerpoint/2010/main" val="350578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CCEA27-452E-41A1-97A2-257D6507379C}" type="datetimeFigureOut">
              <a:rPr lang="ru-RU" smtClean="0"/>
              <a:t>24.08.2025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20B01-0931-41D4-B816-E3F5AAB7807D}" type="slidenum">
              <a:rPr lang="ru-RU" smtClean="0"/>
              <a:t>‹#›</a:t>
            </a:fld>
            <a:endParaRPr lang="ru-RU"/>
          </a:p>
        </p:txBody>
      </p:sp>
    </p:spTree>
    <p:extLst>
      <p:ext uri="{BB962C8B-B14F-4D97-AF65-F5344CB8AC3E}">
        <p14:creationId xmlns:p14="http://schemas.microsoft.com/office/powerpoint/2010/main" val="770195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2598822" y="409074"/>
            <a:ext cx="8398042" cy="5632311"/>
          </a:xfrm>
          <a:prstGeom prst="rect">
            <a:avLst/>
          </a:prstGeom>
          <a:noFill/>
        </p:spPr>
        <p:txBody>
          <a:bodyPr wrap="square" rtlCol="0">
            <a:spAutoFit/>
          </a:bodyPr>
          <a:lstStyle/>
          <a:p>
            <a:pPr algn="ctr"/>
            <a:r>
              <a:rPr lang="ru-RU" sz="2800" b="1" dirty="0"/>
              <a:t>Частное дошкольное образовательное учреждение </a:t>
            </a:r>
            <a:endParaRPr lang="ru-RU" sz="2800" dirty="0"/>
          </a:p>
          <a:p>
            <a:pPr algn="ctr"/>
            <a:r>
              <a:rPr lang="ru-RU" sz="2800" b="1" dirty="0"/>
              <a:t>«РЖД детский сад № 60"</a:t>
            </a:r>
            <a:endParaRPr lang="ru-RU" sz="2800" dirty="0"/>
          </a:p>
          <a:p>
            <a:pPr algn="ctr"/>
            <a:endParaRPr lang="ru-RU" sz="3200" b="1" dirty="0" smtClean="0">
              <a:solidFill>
                <a:srgbClr val="C00000"/>
              </a:solidFill>
            </a:endParaRPr>
          </a:p>
          <a:p>
            <a:pPr algn="ctr"/>
            <a:r>
              <a:rPr lang="ru-RU" sz="3200" b="1" dirty="0" smtClean="0">
                <a:solidFill>
                  <a:srgbClr val="C00000"/>
                </a:solidFill>
              </a:rPr>
              <a:t>«</a:t>
            </a:r>
            <a:r>
              <a:rPr lang="ru-RU" sz="3200" b="1" dirty="0">
                <a:solidFill>
                  <a:srgbClr val="C00000"/>
                </a:solidFill>
              </a:rPr>
              <a:t>Авторские музыкально-дидактические </a:t>
            </a:r>
            <a:endParaRPr lang="ru-RU" sz="3200" dirty="0">
              <a:solidFill>
                <a:srgbClr val="C00000"/>
              </a:solidFill>
            </a:endParaRPr>
          </a:p>
          <a:p>
            <a:pPr algn="ctr"/>
            <a:r>
              <a:rPr lang="ru-RU" sz="3200" b="1" dirty="0">
                <a:solidFill>
                  <a:srgbClr val="C00000"/>
                </a:solidFill>
              </a:rPr>
              <a:t>игры для детей </a:t>
            </a:r>
            <a:endParaRPr lang="ru-RU" sz="3200" dirty="0">
              <a:solidFill>
                <a:srgbClr val="C00000"/>
              </a:solidFill>
            </a:endParaRPr>
          </a:p>
          <a:p>
            <a:pPr algn="ctr"/>
            <a:r>
              <a:rPr lang="ru-RU" sz="3200" b="1" dirty="0">
                <a:solidFill>
                  <a:srgbClr val="C00000"/>
                </a:solidFill>
              </a:rPr>
              <a:t>дошкольного возраста</a:t>
            </a:r>
            <a:endParaRPr lang="ru-RU" sz="3200" dirty="0">
              <a:solidFill>
                <a:srgbClr val="C00000"/>
              </a:solidFill>
            </a:endParaRPr>
          </a:p>
          <a:p>
            <a:pPr algn="ctr"/>
            <a:r>
              <a:rPr lang="ru-RU" sz="3200" b="1" dirty="0">
                <a:solidFill>
                  <a:srgbClr val="C00000"/>
                </a:solidFill>
              </a:rPr>
              <a:t>с использованием ИКТ</a:t>
            </a:r>
            <a:r>
              <a:rPr lang="ru-RU" sz="3200" b="1" dirty="0" smtClean="0">
                <a:solidFill>
                  <a:srgbClr val="C00000"/>
                </a:solidFill>
              </a:rPr>
              <a:t>.»</a:t>
            </a:r>
          </a:p>
          <a:p>
            <a:pPr algn="ctr"/>
            <a:endParaRPr lang="ru-RU" sz="3200" b="1" dirty="0">
              <a:solidFill>
                <a:srgbClr val="C00000"/>
              </a:solidFill>
            </a:endParaRPr>
          </a:p>
          <a:p>
            <a:pPr algn="ctr"/>
            <a:r>
              <a:rPr lang="ru-RU" sz="2800" b="1" smtClean="0"/>
              <a:t>Музыкальный </a:t>
            </a:r>
            <a:r>
              <a:rPr lang="ru-RU" sz="2800" b="1" dirty="0"/>
              <a:t>руководитель </a:t>
            </a:r>
            <a:endParaRPr lang="ru-RU" sz="2800" b="1" dirty="0" smtClean="0"/>
          </a:p>
          <a:p>
            <a:pPr algn="ctr"/>
            <a:r>
              <a:rPr lang="ru-RU" sz="2800" b="1" dirty="0" err="1" smtClean="0"/>
              <a:t>Асмолова</a:t>
            </a:r>
            <a:r>
              <a:rPr lang="ru-RU" sz="2800" b="1" dirty="0" smtClean="0"/>
              <a:t> </a:t>
            </a:r>
            <a:r>
              <a:rPr lang="ru-RU" sz="2800" b="1" dirty="0"/>
              <a:t>И.В.</a:t>
            </a:r>
            <a:endParaRPr lang="ru-RU" sz="2800" dirty="0"/>
          </a:p>
          <a:p>
            <a:pPr algn="ctr"/>
            <a:r>
              <a:rPr lang="ru-RU" sz="2800" b="1" dirty="0"/>
              <a:t>г. </a:t>
            </a:r>
            <a:r>
              <a:rPr lang="ru-RU" sz="2800" b="1" dirty="0" err="1"/>
              <a:t>Слюдянка</a:t>
            </a:r>
            <a:endParaRPr lang="ru-RU" sz="2800" dirty="0"/>
          </a:p>
          <a:p>
            <a:pPr algn="ctr"/>
            <a:r>
              <a:rPr lang="ru-RU" sz="2800" b="1" dirty="0"/>
              <a:t>2025 год</a:t>
            </a:r>
            <a:endParaRPr lang="ru-RU" sz="2800" dirty="0"/>
          </a:p>
        </p:txBody>
      </p:sp>
    </p:spTree>
    <p:extLst>
      <p:ext uri="{BB962C8B-B14F-4D97-AF65-F5344CB8AC3E}">
        <p14:creationId xmlns:p14="http://schemas.microsoft.com/office/powerpoint/2010/main" val="3505393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2117558" y="0"/>
            <a:ext cx="8783054" cy="5878532"/>
          </a:xfrm>
          <a:prstGeom prst="rect">
            <a:avLst/>
          </a:prstGeom>
          <a:noFill/>
        </p:spPr>
        <p:txBody>
          <a:bodyPr wrap="square" rtlCol="0">
            <a:spAutoFit/>
          </a:bodyPr>
          <a:lstStyle/>
          <a:p>
            <a:pPr algn="ctr"/>
            <a:endParaRPr lang="ru-RU" sz="2000" b="1" dirty="0" smtClean="0"/>
          </a:p>
          <a:p>
            <a:pPr algn="ctr"/>
            <a:endParaRPr lang="ru-RU" sz="2400" b="1" dirty="0">
              <a:solidFill>
                <a:srgbClr val="C00000"/>
              </a:solidFill>
            </a:endParaRPr>
          </a:p>
          <a:p>
            <a:pPr algn="ctr"/>
            <a:r>
              <a:rPr lang="ru-RU" sz="2400" b="1" dirty="0" smtClean="0">
                <a:solidFill>
                  <a:srgbClr val="C00000"/>
                </a:solidFill>
              </a:rPr>
              <a:t>Музыкально-дидактические игры</a:t>
            </a:r>
          </a:p>
          <a:p>
            <a:pPr algn="ctr"/>
            <a:r>
              <a:rPr lang="ru-RU" sz="2400" b="1" dirty="0" smtClean="0">
                <a:solidFill>
                  <a:srgbClr val="C00000"/>
                </a:solidFill>
              </a:rPr>
              <a:t>  </a:t>
            </a:r>
            <a:r>
              <a:rPr lang="ru-RU" sz="2000" b="1" dirty="0"/>
              <a:t>- </a:t>
            </a:r>
            <a:r>
              <a:rPr lang="ru-RU" sz="2000" b="1" dirty="0" smtClean="0"/>
              <a:t>эти </a:t>
            </a:r>
            <a:r>
              <a:rPr lang="ru-RU" sz="2000" b="1" dirty="0"/>
              <a:t>игры</a:t>
            </a:r>
            <a:r>
              <a:rPr lang="ru-RU" sz="2000" dirty="0"/>
              <a:t> необходимо проводить с детьми, начиная с младшего дошкольного возраста. Они делают жизнь ребенка ярче, радостнее, и всесторонне развивают.</a:t>
            </a:r>
          </a:p>
          <a:p>
            <a:pPr algn="ctr"/>
            <a:r>
              <a:rPr lang="ru-RU" sz="2000" dirty="0"/>
              <a:t>Музыкально</a:t>
            </a:r>
            <a:r>
              <a:rPr lang="ru-RU" sz="2000" b="1" dirty="0"/>
              <a:t> </a:t>
            </a:r>
            <a:r>
              <a:rPr lang="ru-RU" sz="2000" dirty="0"/>
              <a:t>- дидактическая игра имеет свою структуру, включающую несколько компонентов: обучающая задача, игровые действия, правила.</a:t>
            </a:r>
          </a:p>
          <a:p>
            <a:pPr algn="ctr"/>
            <a:endParaRPr lang="ru-RU" sz="2000" b="1" dirty="0" smtClean="0"/>
          </a:p>
          <a:p>
            <a:pPr algn="ctr"/>
            <a:r>
              <a:rPr lang="ru-RU" sz="2400" b="1" dirty="0" smtClean="0">
                <a:solidFill>
                  <a:srgbClr val="C00000"/>
                </a:solidFill>
              </a:rPr>
              <a:t>Цели </a:t>
            </a:r>
            <a:r>
              <a:rPr lang="ru-RU" sz="2400" b="1" dirty="0">
                <a:solidFill>
                  <a:srgbClr val="C00000"/>
                </a:solidFill>
              </a:rPr>
              <a:t>и задачи </a:t>
            </a:r>
            <a:r>
              <a:rPr lang="ru-RU" sz="2000" dirty="0"/>
              <a:t>музыкально-дидактических игр- развитие музыкальных способностей детей младшего дошкольного возраста.</a:t>
            </a:r>
          </a:p>
          <a:p>
            <a:pPr algn="ctr"/>
            <a:r>
              <a:rPr lang="ru-RU" sz="2000" dirty="0"/>
              <a:t>Благодаря музыкально-дидактическим играм у дошкольника развивается </a:t>
            </a:r>
            <a:r>
              <a:rPr lang="ru-RU" sz="2000" dirty="0" err="1"/>
              <a:t>звуковысотный</a:t>
            </a:r>
            <a:r>
              <a:rPr lang="ru-RU" sz="2000" dirty="0"/>
              <a:t> слух, чувства ритма, умение удерживать внимание на протяжении игры, умение различать музыку в игровой, доступной форме. </a:t>
            </a:r>
          </a:p>
          <a:p>
            <a:pPr algn="ctr"/>
            <a:r>
              <a:rPr lang="ru-RU" sz="2000" dirty="0"/>
              <a:t>Музыкально-дидактические игры имеют свой игровой сюжет, игровые действия, правила, которые необходимо соблюдать. Игры должны быть просты</a:t>
            </a:r>
            <a:r>
              <a:rPr lang="ru-RU" sz="2000" b="1" dirty="0"/>
              <a:t>,</a:t>
            </a:r>
            <a:r>
              <a:rPr lang="ru-RU" sz="2000" dirty="0"/>
              <a:t> доступны, занимательны, красочно и эстетически оформлены. </a:t>
            </a:r>
          </a:p>
          <a:p>
            <a:pPr algn="ctr"/>
            <a:r>
              <a:rPr lang="ru-RU" sz="2000" dirty="0"/>
              <a:t>Важно вызвать у детей желание играть.</a:t>
            </a:r>
          </a:p>
        </p:txBody>
      </p:sp>
    </p:spTree>
    <p:extLst>
      <p:ext uri="{BB962C8B-B14F-4D97-AF65-F5344CB8AC3E}">
        <p14:creationId xmlns:p14="http://schemas.microsoft.com/office/powerpoint/2010/main" val="35510854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p:cNvSpPr txBox="1"/>
          <p:nvPr/>
        </p:nvSpPr>
        <p:spPr>
          <a:xfrm>
            <a:off x="2382253" y="240632"/>
            <a:ext cx="8566484" cy="5693866"/>
          </a:xfrm>
          <a:prstGeom prst="rect">
            <a:avLst/>
          </a:prstGeom>
          <a:noFill/>
        </p:spPr>
        <p:txBody>
          <a:bodyPr wrap="square" rtlCol="0">
            <a:spAutoFit/>
          </a:bodyPr>
          <a:lstStyle/>
          <a:p>
            <a:pPr algn="ctr"/>
            <a:r>
              <a:rPr lang="ru-RU" sz="2400" b="1" dirty="0">
                <a:solidFill>
                  <a:srgbClr val="C00000"/>
                </a:solidFill>
              </a:rPr>
              <a:t>Методика освоения музыкально-дидактических игр.</a:t>
            </a:r>
            <a:endParaRPr lang="ru-RU" sz="2400" dirty="0">
              <a:solidFill>
                <a:srgbClr val="C00000"/>
              </a:solidFill>
            </a:endParaRPr>
          </a:p>
          <a:p>
            <a:pPr algn="ctr"/>
            <a:r>
              <a:rPr lang="ru-RU" sz="2000" dirty="0"/>
              <a:t>Освоение проходит в 4 этапа.</a:t>
            </a:r>
          </a:p>
          <a:p>
            <a:pPr algn="ctr"/>
            <a:endParaRPr lang="ru-RU" sz="2000" b="1" u="sng" dirty="0" smtClean="0"/>
          </a:p>
          <a:p>
            <a:pPr algn="ctr"/>
            <a:r>
              <a:rPr lang="ru-RU" sz="2000" b="1" u="sng" dirty="0" smtClean="0"/>
              <a:t>На </a:t>
            </a:r>
            <a:r>
              <a:rPr lang="ru-RU" sz="2000" b="1" u="sng" dirty="0"/>
              <a:t>первом этапе</a:t>
            </a:r>
            <a:r>
              <a:rPr lang="ru-RU" sz="2000" dirty="0"/>
              <a:t> дети знакомятся с музыкальным произведением</a:t>
            </a:r>
            <a:r>
              <a:rPr lang="ru-RU" sz="2000" b="1" dirty="0"/>
              <a:t>,</a:t>
            </a:r>
            <a:r>
              <a:rPr lang="ru-RU" sz="2000" dirty="0"/>
              <a:t> составляющим основу игры</a:t>
            </a:r>
            <a:r>
              <a:rPr lang="ru-RU" sz="2000" b="1" dirty="0"/>
              <a:t>,</a:t>
            </a:r>
            <a:r>
              <a:rPr lang="ru-RU" sz="2000" dirty="0"/>
              <a:t> выделяют характерные для него музыкальные звуки и их свойства</a:t>
            </a:r>
            <a:r>
              <a:rPr lang="ru-RU" sz="2000" b="1" dirty="0"/>
              <a:t>. </a:t>
            </a:r>
            <a:r>
              <a:rPr lang="ru-RU" sz="2000" dirty="0"/>
              <a:t>Происходит первоначальное знакомство со зрительными образами игры</a:t>
            </a:r>
            <a:r>
              <a:rPr lang="ru-RU" sz="2000" b="1" dirty="0"/>
              <a:t>.</a:t>
            </a:r>
            <a:endParaRPr lang="ru-RU" sz="2000" dirty="0"/>
          </a:p>
          <a:p>
            <a:pPr algn="ctr"/>
            <a:r>
              <a:rPr lang="ru-RU" sz="2000" b="1" u="sng" dirty="0"/>
              <a:t>На втором этапе</a:t>
            </a:r>
            <a:r>
              <a:rPr lang="ru-RU" sz="2000" dirty="0"/>
              <a:t> дети знакомятся с внешним видом игры</a:t>
            </a:r>
            <a:r>
              <a:rPr lang="ru-RU" sz="2000" b="1" dirty="0"/>
              <a:t>,</a:t>
            </a:r>
            <a:r>
              <a:rPr lang="ru-RU" sz="2000" dirty="0"/>
              <a:t> её содержанием, правилами, игровыми задачами и действиями. Параллельно идёт усвоение музыкально-сенсорных навыков и умений</a:t>
            </a:r>
            <a:r>
              <a:rPr lang="ru-RU" sz="2000" b="1" dirty="0"/>
              <a:t>,</a:t>
            </a:r>
            <a:r>
              <a:rPr lang="ru-RU" sz="2000" dirty="0"/>
              <a:t> необходимых для игры</a:t>
            </a:r>
            <a:r>
              <a:rPr lang="ru-RU" sz="2000" b="1" dirty="0"/>
              <a:t>.</a:t>
            </a:r>
            <a:endParaRPr lang="ru-RU" sz="2000" dirty="0"/>
          </a:p>
          <a:p>
            <a:pPr algn="ctr"/>
            <a:r>
              <a:rPr lang="ru-RU" sz="2000" b="1" u="sng" dirty="0"/>
              <a:t>На третьем этапе</a:t>
            </a:r>
            <a:r>
              <a:rPr lang="ru-RU" sz="2000" dirty="0"/>
              <a:t> осуществляется перенос полученных умений и навыков в самостоятельную деятельность детей. Происходит дальнейшее совершенствование этих навыков под косвенным руководством музыкального руководителя, роль которого на данном этапе активная.</a:t>
            </a:r>
          </a:p>
          <a:p>
            <a:pPr algn="ctr"/>
            <a:r>
              <a:rPr lang="ru-RU" sz="2000" b="1" u="sng" dirty="0"/>
              <a:t>На четвертом этапе</a:t>
            </a:r>
            <a:r>
              <a:rPr lang="ru-RU" sz="2000" dirty="0"/>
              <a:t> дети самостоятельно используют игры</a:t>
            </a:r>
            <a:r>
              <a:rPr lang="ru-RU" sz="2000" b="1" dirty="0"/>
              <a:t>.</a:t>
            </a:r>
            <a:r>
              <a:rPr lang="ru-RU" sz="2000" dirty="0"/>
              <a:t> Но это не означает, что дети, играя, должны быть предоставлены сами себе. Музыкальный руководитель наблюдает за ходом игры</a:t>
            </a:r>
            <a:r>
              <a:rPr lang="ru-RU" sz="2000" b="1" dirty="0"/>
              <a:t>,</a:t>
            </a:r>
            <a:r>
              <a:rPr lang="ru-RU" sz="2000" dirty="0"/>
              <a:t> регулирует коллективные взаимоотношения детей</a:t>
            </a:r>
            <a:r>
              <a:rPr lang="ru-RU" sz="2000" b="1" dirty="0"/>
              <a:t>.</a:t>
            </a:r>
            <a:endParaRPr lang="ru-RU" sz="2000" dirty="0"/>
          </a:p>
        </p:txBody>
      </p:sp>
    </p:spTree>
    <p:extLst>
      <p:ext uri="{BB962C8B-B14F-4D97-AF65-F5344CB8AC3E}">
        <p14:creationId xmlns:p14="http://schemas.microsoft.com/office/powerpoint/2010/main" val="12749893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2105526" y="709863"/>
            <a:ext cx="9553073" cy="5693866"/>
          </a:xfrm>
          <a:prstGeom prst="rect">
            <a:avLst/>
          </a:prstGeom>
          <a:noFill/>
        </p:spPr>
        <p:txBody>
          <a:bodyPr wrap="square" rtlCol="0">
            <a:spAutoFit/>
          </a:bodyPr>
          <a:lstStyle/>
          <a:p>
            <a:pPr algn="ctr"/>
            <a:r>
              <a:rPr lang="ru-RU" sz="2400" b="1" u="sng" dirty="0">
                <a:solidFill>
                  <a:srgbClr val="C00000"/>
                </a:solidFill>
              </a:rPr>
              <a:t>«Солнечный Зайчик» </a:t>
            </a:r>
            <a:endParaRPr lang="ru-RU" sz="2400" dirty="0">
              <a:solidFill>
                <a:srgbClr val="C00000"/>
              </a:solidFill>
            </a:endParaRPr>
          </a:p>
          <a:p>
            <a:pPr algn="ctr"/>
            <a:r>
              <a:rPr lang="ru-RU" sz="2000" dirty="0"/>
              <a:t>Возраст: 3-5 лет </a:t>
            </a:r>
          </a:p>
          <a:p>
            <a:pPr algn="ctr"/>
            <a:r>
              <a:rPr lang="ru-RU" sz="2000" b="1" dirty="0"/>
              <a:t>Цель:</a:t>
            </a:r>
            <a:r>
              <a:rPr lang="ru-RU" sz="2000" dirty="0"/>
              <a:t> Познание мира посредством музыки</a:t>
            </a:r>
          </a:p>
          <a:p>
            <a:pPr algn="ctr"/>
            <a:r>
              <a:rPr lang="ru-RU" sz="2000" dirty="0"/>
              <a:t> </a:t>
            </a:r>
            <a:r>
              <a:rPr lang="ru-RU" sz="2000" b="1" dirty="0"/>
              <a:t>Дидактические задачи</a:t>
            </a:r>
            <a:r>
              <a:rPr lang="ru-RU" sz="2000" dirty="0"/>
              <a:t>: - приобщение детей к музыкальному искусству; </a:t>
            </a:r>
          </a:p>
          <a:p>
            <a:pPr algn="ctr"/>
            <a:r>
              <a:rPr lang="ru-RU" sz="2000" dirty="0"/>
              <a:t>- развитие музыкальной памяти; </a:t>
            </a:r>
          </a:p>
          <a:p>
            <a:pPr algn="ctr"/>
            <a:r>
              <a:rPr lang="ru-RU" sz="2000" dirty="0"/>
              <a:t>- умение различать характер музыки; </a:t>
            </a:r>
          </a:p>
          <a:p>
            <a:pPr algn="ctr"/>
            <a:r>
              <a:rPr lang="ru-RU" sz="2000" dirty="0"/>
              <a:t>- воспитание желания познавать мир посредством музыки;</a:t>
            </a:r>
          </a:p>
          <a:p>
            <a:pPr algn="ctr"/>
            <a:r>
              <a:rPr lang="ru-RU" sz="2000" dirty="0"/>
              <a:t> - знакомство детей с разнохарактерной музыкой;</a:t>
            </a:r>
          </a:p>
          <a:p>
            <a:pPr algn="ctr"/>
            <a:r>
              <a:rPr lang="ru-RU" sz="2000" dirty="0"/>
              <a:t> - развитие способности детей различными средствами музыкально-познавательной деятельности. </a:t>
            </a:r>
          </a:p>
          <a:p>
            <a:pPr algn="ctr"/>
            <a:r>
              <a:rPr lang="ru-RU" sz="2000" b="1" dirty="0"/>
              <a:t>Правила игры:</a:t>
            </a:r>
            <a:r>
              <a:rPr lang="ru-RU" sz="2000" dirty="0"/>
              <a:t> Число участников – вся группа или подгруппа. </a:t>
            </a:r>
          </a:p>
          <a:p>
            <a:pPr algn="ctr"/>
            <a:r>
              <a:rPr lang="ru-RU" sz="2000" dirty="0"/>
              <a:t>Звучит музыка, дети по характеру музыки определяют музыкальный образ. После чего на экране появляется изображение этого образа. Дети наглядно видят правильно ли они определили. Для детей младшего дошкольного возраста идет закрепление частей тела (нос, ухо, спинка…), для детей младшего-среднего возраста – изображение повадок животного (медведь, заяц, лиса, птичка..)  т.е. двигаются в соответствии с угаданным образом. На первом этапе с помощью взрослого, а затем самостоятельно.</a:t>
            </a:r>
          </a:p>
        </p:txBody>
      </p:sp>
    </p:spTree>
    <p:extLst>
      <p:ext uri="{BB962C8B-B14F-4D97-AF65-F5344CB8AC3E}">
        <p14:creationId xmlns:p14="http://schemas.microsoft.com/office/powerpoint/2010/main" val="40197190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2394284" y="216568"/>
            <a:ext cx="8614611" cy="5386090"/>
          </a:xfrm>
          <a:prstGeom prst="rect">
            <a:avLst/>
          </a:prstGeom>
          <a:noFill/>
        </p:spPr>
        <p:txBody>
          <a:bodyPr wrap="square" rtlCol="0">
            <a:spAutoFit/>
          </a:bodyPr>
          <a:lstStyle/>
          <a:p>
            <a:pPr algn="ctr"/>
            <a:r>
              <a:rPr lang="ru-RU" sz="2400" b="1" u="sng" dirty="0">
                <a:solidFill>
                  <a:srgbClr val="C00000"/>
                </a:solidFill>
              </a:rPr>
              <a:t>«Солнечные лучики»</a:t>
            </a:r>
            <a:endParaRPr lang="ru-RU" sz="2400" dirty="0">
              <a:solidFill>
                <a:srgbClr val="C00000"/>
              </a:solidFill>
            </a:endParaRPr>
          </a:p>
          <a:p>
            <a:pPr algn="ctr"/>
            <a:r>
              <a:rPr lang="ru-RU" sz="2000" dirty="0"/>
              <a:t>Возраст 3-5 лет</a:t>
            </a:r>
          </a:p>
          <a:p>
            <a:pPr algn="ctr"/>
            <a:r>
              <a:rPr lang="ru-RU" sz="2000" b="1" dirty="0"/>
              <a:t>Цель:</a:t>
            </a:r>
            <a:r>
              <a:rPr lang="ru-RU" sz="2000" dirty="0"/>
              <a:t> Познание мира посредством музыки</a:t>
            </a:r>
          </a:p>
          <a:p>
            <a:pPr algn="ctr"/>
            <a:r>
              <a:rPr lang="ru-RU" sz="2000" b="1" dirty="0"/>
              <a:t>Дидактические задачи</a:t>
            </a:r>
            <a:r>
              <a:rPr lang="ru-RU" sz="2000" dirty="0"/>
              <a:t>: - воспитывать понимание характера музыки и необходимость действий под определенную музыку;</a:t>
            </a:r>
          </a:p>
          <a:p>
            <a:pPr algn="ctr"/>
            <a:r>
              <a:rPr lang="ru-RU" sz="2000" dirty="0"/>
              <a:t> - воспитывать желание познавать мир посредством чувств; </a:t>
            </a:r>
          </a:p>
          <a:p>
            <a:pPr algn="ctr"/>
            <a:r>
              <a:rPr lang="ru-RU" sz="2000" dirty="0"/>
              <a:t>- знакомить детей с различными музыкальными жанрами и различными видами музыкальной деятельности через игру;</a:t>
            </a:r>
          </a:p>
          <a:p>
            <a:pPr algn="ctr"/>
            <a:r>
              <a:rPr lang="ru-RU" sz="2000" dirty="0"/>
              <a:t> - развивать способности детей различными средствами музыкально-познавательной</a:t>
            </a:r>
          </a:p>
          <a:p>
            <a:pPr algn="ctr"/>
            <a:r>
              <a:rPr lang="ru-RU" sz="2000" dirty="0"/>
              <a:t>- различать цвета, быстро ориентироваться</a:t>
            </a:r>
          </a:p>
          <a:p>
            <a:pPr algn="ctr"/>
            <a:r>
              <a:rPr lang="ru-RU" sz="2000" b="1" dirty="0"/>
              <a:t>Правила игры:</a:t>
            </a:r>
            <a:r>
              <a:rPr lang="ru-RU" sz="2000" dirty="0"/>
              <a:t> Число участников – вся группа или подгруппа. </a:t>
            </a:r>
          </a:p>
          <a:p>
            <a:pPr algn="ctr"/>
            <a:r>
              <a:rPr lang="ru-RU" sz="2000" b="1" dirty="0"/>
              <a:t>Правила игры: </a:t>
            </a:r>
            <a:endParaRPr lang="ru-RU" sz="2000" dirty="0"/>
          </a:p>
          <a:p>
            <a:pPr algn="ctr"/>
            <a:r>
              <a:rPr lang="ru-RU" sz="2000" dirty="0"/>
              <a:t>Дети держать в руках Солнышко с лучиками разного цвета. Звучит музыка быстро-медленно. Дети двигаются по кругу в соответствии с характером музыки. Музыка останавливается, звучит отдельное задание для каждого цвета. Дети выполняют задание под музыку.</a:t>
            </a:r>
          </a:p>
        </p:txBody>
      </p:sp>
    </p:spTree>
    <p:extLst>
      <p:ext uri="{BB962C8B-B14F-4D97-AF65-F5344CB8AC3E}">
        <p14:creationId xmlns:p14="http://schemas.microsoft.com/office/powerpoint/2010/main" val="70005882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354</Words>
  <Application>Microsoft Office PowerPoint</Application>
  <PresentationFormat>Широкоэкранный</PresentationFormat>
  <Paragraphs>51</Paragraphs>
  <Slides>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vt:i4>
      </vt:variant>
    </vt:vector>
  </HeadingPairs>
  <TitlesOfParts>
    <vt:vector size="9"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Shmaus</dc:creator>
  <cp:lastModifiedBy>Shmaus</cp:lastModifiedBy>
  <cp:revision>2</cp:revision>
  <dcterms:created xsi:type="dcterms:W3CDTF">2025-08-24T15:12:04Z</dcterms:created>
  <dcterms:modified xsi:type="dcterms:W3CDTF">2025-08-24T15:30:30Z</dcterms:modified>
</cp:coreProperties>
</file>