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0819"/>
    <a:srgbClr val="F0063E"/>
    <a:srgbClr val="DF13C7"/>
    <a:srgbClr val="38B8B5"/>
    <a:srgbClr val="FF6600"/>
    <a:srgbClr val="00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 cstate="email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 cstate="email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5/26/2024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3D2CD2-6AFA-4F62-BF92-2A6D0EFDA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175937"/>
            <a:ext cx="9068586" cy="2409315"/>
          </a:xfrm>
        </p:spPr>
        <p:txBody>
          <a:bodyPr/>
          <a:lstStyle/>
          <a:p>
            <a:r>
              <a:rPr lang="ru-RU" sz="4400" dirty="0"/>
              <a:t>НОД по звуковой культуре речи в старшей группе: дифференциация звуков ц–ч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1A7D6C-610C-4FFA-88EE-F55667445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585252"/>
            <a:ext cx="9070848" cy="55401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ВОСПИТАТЕЛЬ: </a:t>
            </a:r>
            <a:r>
              <a:rPr lang="ru-RU" sz="2000" b="1" dirty="0">
                <a:solidFill>
                  <a:srgbClr val="7030A0"/>
                </a:solidFill>
              </a:rPr>
              <a:t>ГАФИЯТУЛЛИНА АНГЕЛИНА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26322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48C66-F0AD-4BDD-B5EA-392830F80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14400"/>
            <a:ext cx="10058400" cy="5963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DF13C7"/>
                </a:solidFill>
              </a:rPr>
              <a:t>Посмотрите, ребята, нас встречает гномик!</a:t>
            </a:r>
            <a:br>
              <a:rPr lang="ru-RU" b="1" dirty="0">
                <a:solidFill>
                  <a:srgbClr val="DF13C7"/>
                </a:solidFill>
              </a:rPr>
            </a:br>
            <a:r>
              <a:rPr lang="ru-RU" b="1" dirty="0">
                <a:solidFill>
                  <a:srgbClr val="DF13C7"/>
                </a:solidFill>
              </a:rPr>
              <a:t>ОН ОЧЕНЬ РАД ВСЕХ ВИДЕТЬ!</a:t>
            </a:r>
          </a:p>
        </p:txBody>
      </p:sp>
      <p:pic>
        <p:nvPicPr>
          <p:cNvPr id="4" name="Рисунок 3" descr="http://pngimg.com/uploads/dwarf/dwarf_PNG65.png">
            <a:extLst>
              <a:ext uri="{FF2B5EF4-FFF2-40B4-BE49-F238E27FC236}">
                <a16:creationId xmlns:a16="http://schemas.microsoft.com/office/drawing/2014/main" id="{FC96820D-7EAE-42AC-AB0C-6D46F6D5F48D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7843" y="2014194"/>
            <a:ext cx="3631096" cy="4346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7119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E8332-92D6-4C48-B022-B149F34AB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4070"/>
            <a:ext cx="10058400" cy="1046921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B0F0"/>
                </a:solidFill>
              </a:rPr>
              <a:t>А теперь отгадайте загадки и вы узнаете, что подарили гномику. 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4F4A17-2D87-4B9B-9C0F-6F44A9E13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0" y="1616765"/>
            <a:ext cx="4754880" cy="4235395"/>
          </a:xfrm>
        </p:spPr>
        <p:txBody>
          <a:bodyPr>
            <a:normAutofit/>
          </a:bodyPr>
          <a:lstStyle/>
          <a:p>
            <a:r>
              <a:rPr lang="ru-RU" sz="2800" b="1" dirty="0"/>
              <a:t>Его бьют, а он не плачет,</a:t>
            </a:r>
            <a:br>
              <a:rPr lang="ru-RU" sz="2800" b="1" dirty="0"/>
            </a:br>
            <a:r>
              <a:rPr lang="ru-RU" sz="2800" b="1" dirty="0"/>
              <a:t>Веселее только скачет. 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D8FF4D18-7D30-4D33-850E-A40235B8E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20" y="1470991"/>
            <a:ext cx="4754880" cy="4381169"/>
          </a:xfrm>
        </p:spPr>
        <p:txBody>
          <a:bodyPr>
            <a:normAutofit/>
          </a:bodyPr>
          <a:lstStyle/>
          <a:p>
            <a:r>
              <a:rPr lang="ru-RU" sz="2800" b="1" dirty="0"/>
              <a:t>Мы ночью ходим,</a:t>
            </a:r>
            <a:br>
              <a:rPr lang="ru-RU" sz="2800" b="1" dirty="0"/>
            </a:br>
            <a:r>
              <a:rPr lang="ru-RU" sz="2800" b="1" dirty="0"/>
              <a:t>Ходим днем,</a:t>
            </a:r>
            <a:br>
              <a:rPr lang="ru-RU" sz="2800" b="1" dirty="0"/>
            </a:br>
            <a:r>
              <a:rPr lang="ru-RU" sz="2800" b="1" dirty="0"/>
              <a:t>Но никуда мы не уйдем. </a:t>
            </a:r>
          </a:p>
        </p:txBody>
      </p:sp>
      <p:pic>
        <p:nvPicPr>
          <p:cNvPr id="1026" name="Picture 2" descr="https://avatars.mds.yandex.net/get-pdb/202366/cb0cb57e-8418-43d0-9448-cd2387ffd4f2/s1200?webp=false">
            <a:extLst>
              <a:ext uri="{FF2B5EF4-FFF2-40B4-BE49-F238E27FC236}">
                <a16:creationId xmlns:a16="http://schemas.microsoft.com/office/drawing/2014/main" id="{4432EAD6-843D-48AD-BB20-067F01827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261" y="2817413"/>
            <a:ext cx="3349487" cy="312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price.ru/images/models/-/chasi/dinastiya-01-009/deb48b162aae6efa5f9daea723fb4fc3.JPEG">
            <a:extLst>
              <a:ext uri="{FF2B5EF4-FFF2-40B4-BE49-F238E27FC236}">
                <a16:creationId xmlns:a16="http://schemas.microsoft.com/office/drawing/2014/main" id="{F6F89AEE-CB6C-4A2F-8994-FB8A0572D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138" y="2817413"/>
            <a:ext cx="3491948" cy="342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35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945C0-246D-4DF3-AE82-AA9C720C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384313"/>
            <a:ext cx="11370365" cy="964096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solidFill>
                  <a:srgbClr val="DF13C7"/>
                </a:solidFill>
              </a:rPr>
            </a:br>
            <a:br>
              <a:rPr lang="ru-RU" sz="3200" b="1" dirty="0">
                <a:solidFill>
                  <a:srgbClr val="DF13C7"/>
                </a:solidFill>
              </a:rPr>
            </a:br>
            <a:br>
              <a:rPr lang="ru-RU" sz="3200" b="1" dirty="0">
                <a:solidFill>
                  <a:srgbClr val="DF13C7"/>
                </a:solidFill>
              </a:rPr>
            </a:br>
            <a:r>
              <a:rPr lang="ru-RU" sz="3200" b="1" dirty="0">
                <a:solidFill>
                  <a:srgbClr val="DF13C7"/>
                </a:solidFill>
              </a:rPr>
              <a:t>Гномик на своем празднике предлагает поиграть в игру «Волшебники» </a:t>
            </a:r>
            <a:br>
              <a:rPr lang="ru-RU" sz="3200" dirty="0"/>
            </a:br>
            <a:br>
              <a:rPr lang="ru-RU" sz="4000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CA5294-B5CC-4FC9-ACF9-1F3979DEE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348" y="1510747"/>
            <a:ext cx="11184833" cy="964095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>
                <a:solidFill>
                  <a:srgbClr val="FF6600"/>
                </a:solidFill>
              </a:rPr>
              <a:t>Оказывается, ребята, есть такие слова со звуком</a:t>
            </a:r>
            <a:r>
              <a:rPr lang="ru-RU" sz="2400" b="1" dirty="0">
                <a:solidFill>
                  <a:srgbClr val="DF13C7"/>
                </a:solidFill>
              </a:rPr>
              <a:t> «ц», </a:t>
            </a:r>
            <a:r>
              <a:rPr lang="ru-RU" sz="2400" b="1" dirty="0">
                <a:solidFill>
                  <a:srgbClr val="FF6600"/>
                </a:solidFill>
              </a:rPr>
              <a:t>которые можно изменить так, чтобы в них появился звук </a:t>
            </a:r>
            <a:r>
              <a:rPr lang="ru-RU" sz="2400" b="1" dirty="0">
                <a:solidFill>
                  <a:srgbClr val="DF13C7"/>
                </a:solidFill>
              </a:rPr>
              <a:t>«ч». </a:t>
            </a:r>
            <a:r>
              <a:rPr lang="ru-RU" sz="2400" b="1" dirty="0">
                <a:solidFill>
                  <a:srgbClr val="FF6600"/>
                </a:solidFill>
              </a:rPr>
              <a:t>Например: </a:t>
            </a:r>
            <a:r>
              <a:rPr lang="ru-RU" sz="2400" b="1" i="1" dirty="0">
                <a:solidFill>
                  <a:srgbClr val="00B050"/>
                </a:solidFill>
              </a:rPr>
              <a:t>лисица</a:t>
            </a:r>
            <a:r>
              <a:rPr lang="ru-RU" sz="2400" b="1" i="1" dirty="0">
                <a:solidFill>
                  <a:srgbClr val="FF6600"/>
                </a:solidFill>
              </a:rPr>
              <a:t>, </a:t>
            </a:r>
            <a:r>
              <a:rPr lang="ru-RU" sz="2400" b="1" dirty="0">
                <a:solidFill>
                  <a:srgbClr val="FF6600"/>
                </a:solidFill>
              </a:rPr>
              <a:t>если она маленькая или мы хотим назвать ее ласково, как мы говорим?</a:t>
            </a:r>
            <a:r>
              <a:rPr lang="ru-RU" sz="2400" b="1" dirty="0">
                <a:solidFill>
                  <a:srgbClr val="00B050"/>
                </a:solidFill>
              </a:rPr>
              <a:t> </a:t>
            </a:r>
            <a:r>
              <a:rPr lang="ru-RU" sz="2400" b="1" i="1" dirty="0">
                <a:solidFill>
                  <a:srgbClr val="00B050"/>
                </a:solidFill>
              </a:rPr>
              <a:t>(лисичка).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https://i.pinimg.com/originals/2a/3c/90/2a3c90c0101bbd853a764e6c15ef811b.jpg">
            <a:extLst>
              <a:ext uri="{FF2B5EF4-FFF2-40B4-BE49-F238E27FC236}">
                <a16:creationId xmlns:a16="http://schemas.microsoft.com/office/drawing/2014/main" id="{130115F8-AD7D-49E7-919C-45D539F31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818" y="2637180"/>
            <a:ext cx="5475798" cy="345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fonstola.ru/download.php?file=201306/1920x1200/fonstola.ru-97772.jpg">
            <a:extLst>
              <a:ext uri="{FF2B5EF4-FFF2-40B4-BE49-F238E27FC236}">
                <a16:creationId xmlns:a16="http://schemas.microsoft.com/office/drawing/2014/main" id="{C0127B1E-8C75-41EB-AD34-2BB69F7D5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1" y="2653749"/>
            <a:ext cx="5499652" cy="345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289ED7-F6C4-4C66-9D9B-118ED6743520}"/>
              </a:ext>
            </a:extLst>
          </p:cNvPr>
          <p:cNvSpPr/>
          <p:nvPr/>
        </p:nvSpPr>
        <p:spPr>
          <a:xfrm>
            <a:off x="503583" y="5247861"/>
            <a:ext cx="2464904" cy="755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ЛИСИЦА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805DD4-263F-47D6-A83B-5FD75AB8953B}"/>
              </a:ext>
            </a:extLst>
          </p:cNvPr>
          <p:cNvSpPr/>
          <p:nvPr/>
        </p:nvSpPr>
        <p:spPr>
          <a:xfrm>
            <a:off x="6305386" y="2756452"/>
            <a:ext cx="2189257" cy="672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ЛИСИЧКА</a:t>
            </a:r>
          </a:p>
        </p:txBody>
      </p:sp>
    </p:spTree>
    <p:extLst>
      <p:ext uri="{BB962C8B-B14F-4D97-AF65-F5344CB8AC3E}">
        <p14:creationId xmlns:p14="http://schemas.microsoft.com/office/powerpoint/2010/main" val="2226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BBED4D-9BC4-4FBF-972D-1F3866A53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424071"/>
            <a:ext cx="10343322" cy="1272208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00B050"/>
                </a:solidFill>
              </a:rPr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ADB74F-F8DA-4537-B632-635FC55D9923}"/>
              </a:ext>
            </a:extLst>
          </p:cNvPr>
          <p:cNvSpPr/>
          <p:nvPr/>
        </p:nvSpPr>
        <p:spPr>
          <a:xfrm>
            <a:off x="781877" y="576933"/>
            <a:ext cx="10734261" cy="980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75"/>
              </a:spcAft>
            </a:pPr>
            <a:r>
              <a:rPr lang="ru-RU" sz="2800" b="1" dirty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Итак, ребята, я вам показываю картинки со звуком «ц», а вы превращаете звук «ц» в звук «ч».</a:t>
            </a:r>
            <a:r>
              <a:rPr lang="ru-RU" i="1" dirty="0">
                <a:solidFill>
                  <a:srgbClr val="0070C0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dn.pixabay.com/photo/2018/07/18/19/33/chicken-3547119_1280.jpg">
            <a:extLst>
              <a:ext uri="{FF2B5EF4-FFF2-40B4-BE49-F238E27FC236}">
                <a16:creationId xmlns:a16="http://schemas.microsoft.com/office/drawing/2014/main" id="{C9D13EDF-F242-4E75-ABE8-C88FA08F4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36" y="1866900"/>
            <a:ext cx="6008689" cy="40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dn.pixabay.com/photo/2016/09/02/11/47/the-chicken-1638962_640.jpg">
            <a:extLst>
              <a:ext uri="{FF2B5EF4-FFF2-40B4-BE49-F238E27FC236}">
                <a16:creationId xmlns:a16="http://schemas.microsoft.com/office/drawing/2014/main" id="{A232D06F-8135-413D-A7E9-F491CF18B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7878" y="1866900"/>
            <a:ext cx="4762986" cy="40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BADF1004-528F-44D3-B99D-FAC90FC22ECD}"/>
              </a:ext>
            </a:extLst>
          </p:cNvPr>
          <p:cNvSpPr/>
          <p:nvPr/>
        </p:nvSpPr>
        <p:spPr>
          <a:xfrm>
            <a:off x="551136" y="4956064"/>
            <a:ext cx="2782958" cy="9809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КУРИЦА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686C945-7C5D-485C-A05B-3310DAC42229}"/>
              </a:ext>
            </a:extLst>
          </p:cNvPr>
          <p:cNvSpPr/>
          <p:nvPr/>
        </p:nvSpPr>
        <p:spPr>
          <a:xfrm>
            <a:off x="6907111" y="1866900"/>
            <a:ext cx="2451652" cy="834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КУРОЧКА</a:t>
            </a:r>
          </a:p>
        </p:txBody>
      </p:sp>
    </p:spTree>
    <p:extLst>
      <p:ext uri="{BB962C8B-B14F-4D97-AF65-F5344CB8AC3E}">
        <p14:creationId xmlns:p14="http://schemas.microsoft.com/office/powerpoint/2010/main" val="129466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zen_doc/1880383/pub_5dcbe8b0aa9fe536eeed38cc_5dcbeb414543b620b5b98964/scale_1200">
            <a:extLst>
              <a:ext uri="{FF2B5EF4-FFF2-40B4-BE49-F238E27FC236}">
                <a16:creationId xmlns:a16="http://schemas.microsoft.com/office/drawing/2014/main" id="{FD8D382E-D637-46C2-BEDA-0FBB6F9B9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088" y="477078"/>
            <a:ext cx="5059140" cy="575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mg3.goodfon.ru/wallpaper/nbig/7/ba/zemlya-zayac-seryy-razmytost.jpg">
            <a:extLst>
              <a:ext uri="{FF2B5EF4-FFF2-40B4-BE49-F238E27FC236}">
                <a16:creationId xmlns:a16="http://schemas.microsoft.com/office/drawing/2014/main" id="{64A8D09C-6E3F-470B-9580-7BC556EA5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4453" y="689113"/>
            <a:ext cx="5857460" cy="511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90985A9-4A71-4CC0-9C83-E2EA30200778}"/>
              </a:ext>
            </a:extLst>
          </p:cNvPr>
          <p:cNvSpPr/>
          <p:nvPr/>
        </p:nvSpPr>
        <p:spPr>
          <a:xfrm>
            <a:off x="530088" y="5194852"/>
            <a:ext cx="2451651" cy="861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DF13C7"/>
                </a:solidFill>
              </a:rPr>
              <a:t>ЗАЯЦ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DCD1A1B-D1E8-4445-9466-7D2C59F4D38C}"/>
              </a:ext>
            </a:extLst>
          </p:cNvPr>
          <p:cNvSpPr/>
          <p:nvPr/>
        </p:nvSpPr>
        <p:spPr>
          <a:xfrm>
            <a:off x="5936974" y="848139"/>
            <a:ext cx="2438400" cy="834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DF13C7"/>
                </a:solidFill>
              </a:rPr>
              <a:t>ЗАЙЧИК</a:t>
            </a:r>
          </a:p>
        </p:txBody>
      </p:sp>
    </p:spTree>
    <p:extLst>
      <p:ext uri="{BB962C8B-B14F-4D97-AF65-F5344CB8AC3E}">
        <p14:creationId xmlns:p14="http://schemas.microsoft.com/office/powerpoint/2010/main" val="167329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ooted24.ee/wp-content/uploads/2017/12/1163018471-1.jpg">
            <a:extLst>
              <a:ext uri="{FF2B5EF4-FFF2-40B4-BE49-F238E27FC236}">
                <a16:creationId xmlns:a16="http://schemas.microsoft.com/office/drawing/2014/main" id="{C463568B-9816-47D6-BBD2-0B42966CA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405" y="662609"/>
            <a:ext cx="5303560" cy="519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cs3.livemaster.ru/zhurnalfoto/9/4/d/120323160832.jpg">
            <a:extLst>
              <a:ext uri="{FF2B5EF4-FFF2-40B4-BE49-F238E27FC236}">
                <a16:creationId xmlns:a16="http://schemas.microsoft.com/office/drawing/2014/main" id="{52C0F568-5A4B-4586-A26B-DCA9CED3F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662609"/>
            <a:ext cx="5515596" cy="519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FD5971-A028-48CD-A69D-6375C0BC2D80}"/>
              </a:ext>
            </a:extLst>
          </p:cNvPr>
          <p:cNvSpPr/>
          <p:nvPr/>
        </p:nvSpPr>
        <p:spPr>
          <a:xfrm>
            <a:off x="675861" y="4890052"/>
            <a:ext cx="3167269" cy="967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440819"/>
                </a:solidFill>
              </a:rPr>
              <a:t>ПУГОВИЦА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ABBBB3-12FB-4DB7-A4F9-96ED01BD208D}"/>
              </a:ext>
            </a:extLst>
          </p:cNvPr>
          <p:cNvSpPr/>
          <p:nvPr/>
        </p:nvSpPr>
        <p:spPr>
          <a:xfrm>
            <a:off x="6215270" y="1000540"/>
            <a:ext cx="4134678" cy="1027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440819"/>
                </a:solidFill>
              </a:rPr>
              <a:t>ПУГОВИЧКА</a:t>
            </a:r>
          </a:p>
        </p:txBody>
      </p:sp>
    </p:spTree>
    <p:extLst>
      <p:ext uri="{BB962C8B-B14F-4D97-AF65-F5344CB8AC3E}">
        <p14:creationId xmlns:p14="http://schemas.microsoft.com/office/powerpoint/2010/main" val="404514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87901-94F9-41B3-A948-19AAE204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22960"/>
            <a:ext cx="10058400" cy="13252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А следующая игра для самых сообразительных и самых любознательных, как раз для таких как вы, ребята. </a:t>
            </a:r>
            <a:r>
              <a:rPr lang="ru-RU" sz="2800" b="1" dirty="0">
                <a:solidFill>
                  <a:srgbClr val="00B0F0"/>
                </a:solidFill>
              </a:rPr>
              <a:t>Называется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00B0F0"/>
                </a:solidFill>
              </a:rPr>
              <a:t>игра</a:t>
            </a:r>
            <a:r>
              <a:rPr lang="ru-RU" sz="2800" b="1" dirty="0">
                <a:solidFill>
                  <a:srgbClr val="0070C0"/>
                </a:solidFill>
              </a:rPr>
              <a:t> «Найди место звука в слове».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C4EF74-A4F1-4317-8CDA-67D62677A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2557670"/>
            <a:ext cx="10972800" cy="3477370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</a:rPr>
              <a:t>Я буду показывать вам картинки, вы будете произносить слова, и определять, где находится звук «ц»– </a:t>
            </a:r>
            <a:r>
              <a:rPr lang="ru-RU" sz="3200" b="1" u="sng" dirty="0">
                <a:solidFill>
                  <a:srgbClr val="002060"/>
                </a:solidFill>
              </a:rPr>
              <a:t>в начале</a:t>
            </a:r>
            <a:r>
              <a:rPr lang="ru-RU" sz="3200" b="1" dirty="0">
                <a:solidFill>
                  <a:srgbClr val="002060"/>
                </a:solidFill>
              </a:rPr>
              <a:t>, </a:t>
            </a:r>
            <a:r>
              <a:rPr lang="ru-RU" sz="3200" b="1" u="sng" dirty="0">
                <a:solidFill>
                  <a:srgbClr val="002060"/>
                </a:solidFill>
              </a:rPr>
              <a:t>в середине </a:t>
            </a:r>
            <a:r>
              <a:rPr lang="ru-RU" sz="3200" b="1" dirty="0">
                <a:solidFill>
                  <a:srgbClr val="002060"/>
                </a:solidFill>
              </a:rPr>
              <a:t>или </a:t>
            </a:r>
            <a:r>
              <a:rPr lang="ru-RU" sz="3200" b="1" u="sng" dirty="0">
                <a:solidFill>
                  <a:srgbClr val="002060"/>
                </a:solidFill>
              </a:rPr>
              <a:t>в конце </a:t>
            </a:r>
            <a:r>
              <a:rPr lang="ru-RU" sz="3200" b="1" dirty="0">
                <a:solidFill>
                  <a:srgbClr val="002060"/>
                </a:solidFill>
              </a:rPr>
              <a:t>слова – и поставите фишку в нужную клеточку.</a:t>
            </a:r>
            <a:r>
              <a:rPr lang="ru-RU" sz="2800" b="1" dirty="0">
                <a:solidFill>
                  <a:srgbClr val="002060"/>
                </a:solidFill>
              </a:rPr>
              <a:t> 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4800" b="1" dirty="0">
                <a:solidFill>
                  <a:srgbClr val="00B050"/>
                </a:solidFill>
              </a:rPr>
              <a:t>ГОТОВЫ???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93580-6D17-4CAF-93F5-0B7BDB02A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243" y="503584"/>
            <a:ext cx="2510226" cy="1166190"/>
          </a:xfrm>
        </p:spPr>
        <p:txBody>
          <a:bodyPr>
            <a:normAutofit fontScale="90000"/>
          </a:bodyPr>
          <a:lstStyle/>
          <a:p>
            <a:r>
              <a:rPr lang="ru-RU" sz="6700" i="1" dirty="0"/>
              <a:t>Скворец</a:t>
            </a:r>
            <a:r>
              <a:rPr lang="ru-RU" i="1" dirty="0"/>
              <a:t> </a:t>
            </a: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E60C6C0-87C2-499E-B999-F243B5979C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038828"/>
              </p:ext>
            </p:extLst>
          </p:nvPr>
        </p:nvGraphicFramePr>
        <p:xfrm>
          <a:off x="2822712" y="4140481"/>
          <a:ext cx="5883965" cy="2020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2244">
                  <a:extLst>
                    <a:ext uri="{9D8B030D-6E8A-4147-A177-3AD203B41FA5}">
                      <a16:colId xmlns:a16="http://schemas.microsoft.com/office/drawing/2014/main" val="4104084518"/>
                    </a:ext>
                  </a:extLst>
                </a:gridCol>
                <a:gridCol w="2091400">
                  <a:extLst>
                    <a:ext uri="{9D8B030D-6E8A-4147-A177-3AD203B41FA5}">
                      <a16:colId xmlns:a16="http://schemas.microsoft.com/office/drawing/2014/main" val="3021183642"/>
                    </a:ext>
                  </a:extLst>
                </a:gridCol>
                <a:gridCol w="1830321">
                  <a:extLst>
                    <a:ext uri="{9D8B030D-6E8A-4147-A177-3AD203B41FA5}">
                      <a16:colId xmlns:a16="http://schemas.microsoft.com/office/drawing/2014/main" val="2389686040"/>
                    </a:ext>
                  </a:extLst>
                </a:gridCol>
              </a:tblGrid>
              <a:tr h="20207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131002"/>
                  </a:ext>
                </a:extLst>
              </a:tr>
            </a:tbl>
          </a:graphicData>
        </a:graphic>
      </p:graphicFrame>
      <p:pic>
        <p:nvPicPr>
          <p:cNvPr id="1026" name="Picture 2" descr="https://avatars.mds.yandex.net/get-pdb/2497652/21c81dde-73f0-489c-ad4e-ff0e7beecaf3/s1200?webp=false">
            <a:extLst>
              <a:ext uri="{FF2B5EF4-FFF2-40B4-BE49-F238E27FC236}">
                <a16:creationId xmlns:a16="http://schemas.microsoft.com/office/drawing/2014/main" id="{A12D729E-FF8B-45DB-A91D-8BFDBADCB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1545" y="503584"/>
            <a:ext cx="4772438" cy="292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st2.depositphotos.com/1005979/8716/i/950/depositphotos_87163414-stock-photo-green-board-game-piece.jpg">
            <a:extLst>
              <a:ext uri="{FF2B5EF4-FFF2-40B4-BE49-F238E27FC236}">
                <a16:creationId xmlns:a16="http://schemas.microsoft.com/office/drawing/2014/main" id="{7DF7242A-509C-45E7-B8E7-7C153803DBA5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0156" y="4409657"/>
            <a:ext cx="1457740" cy="1482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869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7C384-3263-4BAF-83C4-8DA2D1B75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04" y="510072"/>
            <a:ext cx="2590800" cy="1199458"/>
          </a:xfrm>
        </p:spPr>
        <p:txBody>
          <a:bodyPr>
            <a:noAutofit/>
          </a:bodyPr>
          <a:lstStyle/>
          <a:p>
            <a:r>
              <a:rPr lang="ru-RU" i="1" dirty="0"/>
              <a:t>Цыплёнок</a:t>
            </a:r>
            <a:endParaRPr lang="ru-RU" dirty="0"/>
          </a:p>
        </p:txBody>
      </p:sp>
      <p:pic>
        <p:nvPicPr>
          <p:cNvPr id="4" name="Рисунок 3" descr="https://avatars.mds.yandex.net/get-pdb/1642325/90c0ca51-d0c7-477f-abcd-ee7342022fb9/s1200?webp=false">
            <a:extLst>
              <a:ext uri="{FF2B5EF4-FFF2-40B4-BE49-F238E27FC236}">
                <a16:creationId xmlns:a16="http://schemas.microsoft.com/office/drawing/2014/main" id="{5FBE9D4D-D0B4-4060-A7C4-660E2783510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2887" y="639804"/>
            <a:ext cx="4267200" cy="27891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8FF7E2F-C44E-4C9C-9AA0-D951D73BD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647030"/>
              </p:ext>
            </p:extLst>
          </p:nvPr>
        </p:nvGraphicFramePr>
        <p:xfrm>
          <a:off x="3419060" y="4094922"/>
          <a:ext cx="5128591" cy="1611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334">
                  <a:extLst>
                    <a:ext uri="{9D8B030D-6E8A-4147-A177-3AD203B41FA5}">
                      <a16:colId xmlns:a16="http://schemas.microsoft.com/office/drawing/2014/main" val="2398328152"/>
                    </a:ext>
                  </a:extLst>
                </a:gridCol>
                <a:gridCol w="1822910">
                  <a:extLst>
                    <a:ext uri="{9D8B030D-6E8A-4147-A177-3AD203B41FA5}">
                      <a16:colId xmlns:a16="http://schemas.microsoft.com/office/drawing/2014/main" val="2382852953"/>
                    </a:ext>
                  </a:extLst>
                </a:gridCol>
                <a:gridCol w="1595347">
                  <a:extLst>
                    <a:ext uri="{9D8B030D-6E8A-4147-A177-3AD203B41FA5}">
                      <a16:colId xmlns:a16="http://schemas.microsoft.com/office/drawing/2014/main" val="1518911494"/>
                    </a:ext>
                  </a:extLst>
                </a:gridCol>
              </a:tblGrid>
              <a:tr h="1611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0594588"/>
                  </a:ext>
                </a:extLst>
              </a:tr>
            </a:tbl>
          </a:graphicData>
        </a:graphic>
      </p:graphicFrame>
      <p:pic>
        <p:nvPicPr>
          <p:cNvPr id="7" name="Рисунок 6" descr="https://st2.depositphotos.com/1005979/8716/i/950/depositphotos_87163414-stock-photo-green-board-game-piece.jpg">
            <a:extLst>
              <a:ext uri="{FF2B5EF4-FFF2-40B4-BE49-F238E27FC236}">
                <a16:creationId xmlns:a16="http://schemas.microsoft.com/office/drawing/2014/main" id="{90946F22-B8AA-4311-945B-9D230DE12E6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8331" y="4187687"/>
            <a:ext cx="1417982" cy="13649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97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72065C-9C64-4A8D-99EB-0BFCDA95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20" y="510072"/>
            <a:ext cx="2749827" cy="1371600"/>
          </a:xfrm>
        </p:spPr>
        <p:txBody>
          <a:bodyPr/>
          <a:lstStyle/>
          <a:p>
            <a:r>
              <a:rPr lang="ru-RU" i="1" dirty="0"/>
              <a:t>Мотоцикл</a:t>
            </a:r>
            <a:endParaRPr lang="ru-RU" dirty="0"/>
          </a:p>
        </p:txBody>
      </p:sp>
      <p:pic>
        <p:nvPicPr>
          <p:cNvPr id="4" name="Рисунок 3" descr="http://gera-sport.ru/_mod_files/ce_images/eshop/generated/moto-a007mr-01_700x626_pc.jpg">
            <a:extLst>
              <a:ext uri="{FF2B5EF4-FFF2-40B4-BE49-F238E27FC236}">
                <a16:creationId xmlns:a16="http://schemas.microsoft.com/office/drawing/2014/main" id="{585473A6-F9A1-4B7C-8A15-2DE9D512572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7929" y="510072"/>
            <a:ext cx="4306957" cy="31342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3C679FE-A2E7-48FD-AADD-21F0C5B16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51773"/>
              </p:ext>
            </p:extLst>
          </p:nvPr>
        </p:nvGraphicFramePr>
        <p:xfrm>
          <a:off x="3551583" y="4055165"/>
          <a:ext cx="5738191" cy="17436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9718">
                  <a:extLst>
                    <a:ext uri="{9D8B030D-6E8A-4147-A177-3AD203B41FA5}">
                      <a16:colId xmlns:a16="http://schemas.microsoft.com/office/drawing/2014/main" val="4180057366"/>
                    </a:ext>
                  </a:extLst>
                </a:gridCol>
                <a:gridCol w="1990802">
                  <a:extLst>
                    <a:ext uri="{9D8B030D-6E8A-4147-A177-3AD203B41FA5}">
                      <a16:colId xmlns:a16="http://schemas.microsoft.com/office/drawing/2014/main" val="1128719759"/>
                    </a:ext>
                  </a:extLst>
                </a:gridCol>
                <a:gridCol w="1847671">
                  <a:extLst>
                    <a:ext uri="{9D8B030D-6E8A-4147-A177-3AD203B41FA5}">
                      <a16:colId xmlns:a16="http://schemas.microsoft.com/office/drawing/2014/main" val="119020293"/>
                    </a:ext>
                  </a:extLst>
                </a:gridCol>
              </a:tblGrid>
              <a:tr h="1743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0535719"/>
                  </a:ext>
                </a:extLst>
              </a:tr>
            </a:tbl>
          </a:graphicData>
        </a:graphic>
      </p:graphicFrame>
      <p:pic>
        <p:nvPicPr>
          <p:cNvPr id="6" name="Рисунок 5" descr="https://st2.depositphotos.com/1005979/8716/i/950/depositphotos_87163414-stock-photo-green-board-game-piece.jpg">
            <a:extLst>
              <a:ext uri="{FF2B5EF4-FFF2-40B4-BE49-F238E27FC236}">
                <a16:creationId xmlns:a16="http://schemas.microsoft.com/office/drawing/2014/main" id="{9084299D-6C3E-449F-9AEB-3FCD813CAA09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5425" y="4187687"/>
            <a:ext cx="1603513" cy="1444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4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DABC4-5255-4771-BB71-ACEBA411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54156"/>
            <a:ext cx="10058400" cy="1060037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>
                <a:solidFill>
                  <a:srgbClr val="FF0000"/>
                </a:solidFill>
              </a:rPr>
              <a:t>ЦЕЛЬ:</a:t>
            </a:r>
            <a:br>
              <a:rPr lang="ru-RU" sz="3100" dirty="0">
                <a:solidFill>
                  <a:srgbClr val="FF0000"/>
                </a:solidFill>
              </a:rPr>
            </a:br>
            <a:r>
              <a:rPr lang="ru-RU" sz="3100" dirty="0"/>
              <a:t>-учить детей различать на слух и отчетливо произносить сходные по артикуляции и звучанию звуки </a:t>
            </a:r>
            <a:r>
              <a:rPr lang="ru-RU" sz="3100" i="1" dirty="0"/>
              <a:t>ц–ч</a:t>
            </a:r>
            <a:r>
              <a:rPr lang="ru-RU" sz="3100" dirty="0"/>
              <a:t>;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0D0314-5DE0-40A8-9B83-FCE3A0D14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dirty="0">
                <a:solidFill>
                  <a:srgbClr val="FF0000"/>
                </a:solidFill>
              </a:rPr>
              <a:t>ЗАДАЧИ:</a:t>
            </a:r>
          </a:p>
          <a:p>
            <a:pPr marL="0" lvl="0" indent="0">
              <a:buNone/>
            </a:pPr>
            <a:r>
              <a:rPr lang="ru-RU" sz="2400" dirty="0"/>
              <a:t>-учить выделять звуки </a:t>
            </a:r>
            <a:r>
              <a:rPr lang="ru-RU" sz="2400" i="1" dirty="0"/>
              <a:t>ц</a:t>
            </a:r>
            <a:r>
              <a:rPr lang="ru-RU" sz="2400" dirty="0"/>
              <a:t> и </a:t>
            </a:r>
            <a:r>
              <a:rPr lang="ru-RU" sz="2400" i="1" dirty="0"/>
              <a:t>ч</a:t>
            </a:r>
            <a:r>
              <a:rPr lang="ru-RU" sz="2400" dirty="0"/>
              <a:t> в словах; закреплять навыки правильного, отчетливого произношения слов;</a:t>
            </a:r>
          </a:p>
          <a:p>
            <a:pPr marL="0" lvl="0" indent="0">
              <a:buNone/>
            </a:pPr>
            <a:r>
              <a:rPr lang="ru-RU" sz="2400" dirty="0"/>
              <a:t>-учить определять место звука в слове (начало, середина, конец) </a:t>
            </a:r>
          </a:p>
          <a:p>
            <a:pPr marL="0" lvl="0" indent="0">
              <a:buNone/>
            </a:pPr>
            <a:r>
              <a:rPr lang="ru-RU" sz="2400" dirty="0"/>
              <a:t>-отрабатывать интонационную выразительность речи;</a:t>
            </a:r>
          </a:p>
          <a:p>
            <a:pPr marL="0" lvl="0" indent="0">
              <a:buNone/>
            </a:pPr>
            <a:r>
              <a:rPr lang="ru-RU" sz="2400" dirty="0"/>
              <a:t>-развивать артикуляционный аппарат, фонематический слух, слуховое внимание, умение изменять силу голоса;</a:t>
            </a:r>
          </a:p>
          <a:p>
            <a:pPr marL="0" lvl="0" indent="0">
              <a:buNone/>
            </a:pPr>
            <a:r>
              <a:rPr lang="ru-RU" sz="2400" dirty="0"/>
              <a:t>-воспитывать звуковую культуру речи.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858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C35678-C2CA-4C74-B5AC-8AE6D5BC0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7" y="504908"/>
            <a:ext cx="2054087" cy="1191234"/>
          </a:xfrm>
        </p:spPr>
        <p:txBody>
          <a:bodyPr/>
          <a:lstStyle/>
          <a:p>
            <a:r>
              <a:rPr lang="ru-RU" i="1" dirty="0"/>
              <a:t>Цапля</a:t>
            </a:r>
            <a:endParaRPr lang="ru-RU" dirty="0"/>
          </a:p>
        </p:txBody>
      </p:sp>
      <p:pic>
        <p:nvPicPr>
          <p:cNvPr id="4" name="Рисунок 3" descr="https://funart.pro/uploads/posts/2020-01/1580088290_9-p-sorochya-tsaplya-zhivotnie-18.jpg">
            <a:extLst>
              <a:ext uri="{FF2B5EF4-FFF2-40B4-BE49-F238E27FC236}">
                <a16:creationId xmlns:a16="http://schemas.microsoft.com/office/drawing/2014/main" id="{CD8D77A3-5733-40C3-BA72-0E7F9A1B938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9391" y="504909"/>
            <a:ext cx="4412973" cy="267561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FA84EC6-C5AC-4A88-81D5-5786FEF97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835080"/>
              </p:ext>
            </p:extLst>
          </p:nvPr>
        </p:nvGraphicFramePr>
        <p:xfrm>
          <a:off x="3472070" y="3829878"/>
          <a:ext cx="5274365" cy="1915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8949">
                  <a:extLst>
                    <a:ext uri="{9D8B030D-6E8A-4147-A177-3AD203B41FA5}">
                      <a16:colId xmlns:a16="http://schemas.microsoft.com/office/drawing/2014/main" val="2979054449"/>
                    </a:ext>
                  </a:extLst>
                </a:gridCol>
                <a:gridCol w="1874723">
                  <a:extLst>
                    <a:ext uri="{9D8B030D-6E8A-4147-A177-3AD203B41FA5}">
                      <a16:colId xmlns:a16="http://schemas.microsoft.com/office/drawing/2014/main" val="2166179812"/>
                    </a:ext>
                  </a:extLst>
                </a:gridCol>
                <a:gridCol w="1640693">
                  <a:extLst>
                    <a:ext uri="{9D8B030D-6E8A-4147-A177-3AD203B41FA5}">
                      <a16:colId xmlns:a16="http://schemas.microsoft.com/office/drawing/2014/main" val="2467321515"/>
                    </a:ext>
                  </a:extLst>
                </a:gridCol>
              </a:tblGrid>
              <a:tr h="19159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019359"/>
                  </a:ext>
                </a:extLst>
              </a:tr>
            </a:tbl>
          </a:graphicData>
        </a:graphic>
      </p:graphicFrame>
      <p:pic>
        <p:nvPicPr>
          <p:cNvPr id="6" name="Рисунок 5" descr="https://st2.depositphotos.com/1005979/8716/i/950/depositphotos_87163414-stock-photo-green-board-game-piece.jpg">
            <a:extLst>
              <a:ext uri="{FF2B5EF4-FFF2-40B4-BE49-F238E27FC236}">
                <a16:creationId xmlns:a16="http://schemas.microsoft.com/office/drawing/2014/main" id="{E515E060-8506-49F7-B7CB-1FA07253EFE9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4835" y="4039114"/>
            <a:ext cx="1563756" cy="1407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187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7758D81-412E-4E25-AB31-B84DB913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6500191" cy="1460526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solidFill>
                  <a:srgbClr val="DF13C7"/>
                </a:solidFill>
              </a:rPr>
              <a:t>Молодцы, ребята! </a:t>
            </a:r>
            <a:br>
              <a:rPr lang="ru-RU" b="1" dirty="0">
                <a:solidFill>
                  <a:srgbClr val="DF13C7"/>
                </a:solidFill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5C8077-915E-4DDF-91D5-40239B64F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195391" cy="3931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440819"/>
                </a:solidFill>
              </a:rPr>
              <a:t>А теперь пришло время прощаться с гномиком. Он всех вас благодарит, говорит, что ему было очень интересно с ВАМИ. </a:t>
            </a:r>
          </a:p>
          <a:p>
            <a:pPr marL="0" indent="0" algn="ctr">
              <a:buNone/>
            </a:pPr>
            <a:endParaRPr lang="ru-RU" sz="32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rgbClr val="C00000"/>
                </a:solidFill>
              </a:rPr>
              <a:t>Надеюсь, что и Вам тоже было интересно!!!</a:t>
            </a:r>
          </a:p>
        </p:txBody>
      </p:sp>
      <p:pic>
        <p:nvPicPr>
          <p:cNvPr id="4" name="Рисунок 3" descr="https://e-ipar.ru/wp-content/uploads/2020/01/image12-17.jpg">
            <a:extLst>
              <a:ext uri="{FF2B5EF4-FFF2-40B4-BE49-F238E27FC236}">
                <a16:creationId xmlns:a16="http://schemas.microsoft.com/office/drawing/2014/main" id="{5F10F1D2-A13B-47B2-9387-4479C142840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2279" y="808383"/>
            <a:ext cx="3843130" cy="5348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1224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FBA8F-2A29-4EB4-9BCE-22EED066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461" y="881135"/>
            <a:ext cx="6573078" cy="1371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0063E"/>
                </a:solidFill>
              </a:rPr>
              <a:t>Спасибо за внимание!!!</a:t>
            </a:r>
          </a:p>
        </p:txBody>
      </p:sp>
      <p:pic>
        <p:nvPicPr>
          <p:cNvPr id="5" name="Рисунок 4" descr="https://i.pinimg.com/originals/23/d5/5c/23d55cf5883a7bcfc28888ad90188030.png">
            <a:extLst>
              <a:ext uri="{FF2B5EF4-FFF2-40B4-BE49-F238E27FC236}">
                <a16:creationId xmlns:a16="http://schemas.microsoft.com/office/drawing/2014/main" id="{16BB807D-4466-49D6-8F5E-D77CFC30FE8D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4503" y="2782957"/>
            <a:ext cx="5910471" cy="2978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0877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8233826-BD6E-445F-8B0F-997EAD26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4220817" cy="5392446"/>
          </a:xfrm>
        </p:spPr>
        <p:txBody>
          <a:bodyPr>
            <a:normAutofit/>
          </a:bodyPr>
          <a:lstStyle/>
          <a:p>
            <a:r>
              <a:rPr lang="ru-RU" sz="2700" dirty="0"/>
              <a:t>Сегодня у лесного гномика День рождения и всех ребят он приглашает в гости. </a:t>
            </a:r>
            <a:br>
              <a:rPr lang="ru-RU" sz="2700" dirty="0"/>
            </a:br>
            <a:r>
              <a:rPr lang="ru-RU" sz="2700" dirty="0"/>
              <a:t>Но для того, чтобы попасть к нему, нам нужно очень постараться и быть внимательными. </a:t>
            </a:r>
            <a:br>
              <a:rPr lang="ru-RU" sz="2700" dirty="0"/>
            </a:br>
            <a:r>
              <a:rPr lang="ru-RU" sz="2700" dirty="0"/>
              <a:t>Поэтому мы сейчас с вами потренируемся…</a:t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 descr="https://yt3.ggpht.com/a/AGF-l79GulcbOUkEFCDjVG0uqHz9_rePSOC_NpiuJg=s900-c-k-c0xffffffff-no-rj-mo">
            <a:extLst>
              <a:ext uri="{FF2B5EF4-FFF2-40B4-BE49-F238E27FC236}">
                <a16:creationId xmlns:a16="http://schemas.microsoft.com/office/drawing/2014/main" id="{74DEDD33-2D4C-4C0A-A412-586EF843F79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5538" y="642594"/>
            <a:ext cx="5002212" cy="5393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860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7426C-EC0C-496B-8D16-C0A8DF48B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71061"/>
            <a:ext cx="10058400" cy="147099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1 задание от гномика: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Смотрим на картинку и произносим слова! </a:t>
            </a:r>
            <a:br>
              <a:rPr lang="ru-RU" sz="2800" b="1" dirty="0"/>
            </a:br>
            <a:r>
              <a:rPr lang="ru-RU" sz="2800" b="1" dirty="0"/>
              <a:t>Когда услышите звук «ц» - хлопните, а когда услышите звук «ч» - топните. </a:t>
            </a:r>
            <a:r>
              <a:rPr lang="ru-RU" sz="1200" b="1" dirty="0"/>
              <a:t>(</a:t>
            </a:r>
            <a:r>
              <a:rPr lang="ru-RU" sz="2400" b="1" i="1" dirty="0"/>
              <a:t>ч</a:t>
            </a:r>
            <a:r>
              <a:rPr lang="ru-RU" sz="2400" i="1" dirty="0"/>
              <a:t>асы, сини</a:t>
            </a:r>
            <a:r>
              <a:rPr lang="ru-RU" sz="2400" b="1" i="1" dirty="0"/>
              <a:t>ц</a:t>
            </a:r>
            <a:r>
              <a:rPr lang="ru-RU" sz="2400" i="1" dirty="0"/>
              <a:t>а, </a:t>
            </a:r>
            <a:r>
              <a:rPr lang="ru-RU" sz="2400" b="1" i="1" dirty="0"/>
              <a:t>ц</a:t>
            </a:r>
            <a:r>
              <a:rPr lang="ru-RU" sz="2400" i="1" dirty="0"/>
              <a:t>веток, </a:t>
            </a:r>
            <a:r>
              <a:rPr lang="ru-RU" sz="2400" b="1" i="1" dirty="0"/>
              <a:t>ч</a:t>
            </a:r>
            <a:r>
              <a:rPr lang="ru-RU" sz="2400" i="1" dirty="0"/>
              <a:t>ашка, одуван</a:t>
            </a:r>
            <a:r>
              <a:rPr lang="ru-RU" sz="2400" b="1" i="1" dirty="0"/>
              <a:t>ч</a:t>
            </a:r>
            <a:r>
              <a:rPr lang="ru-RU" sz="2400" i="1" dirty="0"/>
              <a:t>ик, огуре</a:t>
            </a:r>
            <a:r>
              <a:rPr lang="ru-RU" sz="2400" b="1" i="1" dirty="0"/>
              <a:t>ц</a:t>
            </a:r>
            <a:r>
              <a:rPr lang="ru-RU" sz="2400" i="1" dirty="0"/>
              <a:t>, </a:t>
            </a:r>
            <a:r>
              <a:rPr lang="ru-RU" sz="2400" b="1" i="1" dirty="0"/>
              <a:t>ц</a:t>
            </a:r>
            <a:r>
              <a:rPr lang="ru-RU" sz="2400" i="1" dirty="0"/>
              <a:t>апля)</a:t>
            </a:r>
            <a:endParaRPr lang="ru-RU" sz="2800" b="1" dirty="0"/>
          </a:p>
        </p:txBody>
      </p:sp>
      <p:pic>
        <p:nvPicPr>
          <p:cNvPr id="4" name="Рисунок 3" descr="https://avatars.mds.yandex.net/get-pdb/2368538/07059367-3d6e-45ff-8173-e62217ad6c58/s1200?webp=false">
            <a:extLst>
              <a:ext uri="{FF2B5EF4-FFF2-40B4-BE49-F238E27FC236}">
                <a16:creationId xmlns:a16="http://schemas.microsoft.com/office/drawing/2014/main" id="{6187E200-85F6-4C9E-845A-7A8B7D5CD70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672" y="1936916"/>
            <a:ext cx="1731645" cy="1711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rs.mds.yandex.net/get-pdb/1946597/44f86b91-15a2-4644-b4f0-5fcfde4c6007/s1200?webp=false">
            <a:extLst>
              <a:ext uri="{FF2B5EF4-FFF2-40B4-BE49-F238E27FC236}">
                <a16:creationId xmlns:a16="http://schemas.microsoft.com/office/drawing/2014/main" id="{CBE2B942-54B3-4FF5-B0A9-FE7BB14B627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3997" y="2015973"/>
            <a:ext cx="283512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cdn.pixabay.com/photo/2019/04/08/09/21/flower-4111649_1280.jpg">
            <a:extLst>
              <a:ext uri="{FF2B5EF4-FFF2-40B4-BE49-F238E27FC236}">
                <a16:creationId xmlns:a16="http://schemas.microsoft.com/office/drawing/2014/main" id="{2FE6AC24-8367-46D4-AB26-31A4C3B2619B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7100" y="2056296"/>
            <a:ext cx="2835122" cy="159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rusvelikaia.ru/upload/resize_cache/iblock/297/1000_1000_2/2971edf79b95401933aff1027727a5ff.jpg">
            <a:extLst>
              <a:ext uri="{FF2B5EF4-FFF2-40B4-BE49-F238E27FC236}">
                <a16:creationId xmlns:a16="http://schemas.microsoft.com/office/drawing/2014/main" id="{C655FFD8-763C-4374-BB27-E41AD1AA3BDC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63943" y="1936916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avatars.mds.yandex.net/get-pdb/163339/1d10da54-64af-4802-b2a0-683abb4407bb/s1200?webp=false">
            <a:extLst>
              <a:ext uri="{FF2B5EF4-FFF2-40B4-BE49-F238E27FC236}">
                <a16:creationId xmlns:a16="http://schemas.microsoft.com/office/drawing/2014/main" id="{BFB0D6AA-BEC9-48CD-A55D-C85B31A81704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284" y="4332549"/>
            <a:ext cx="2835122" cy="2154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1.1zoom.ru/b5050/684/Cucumbers_Foliage_472602_3840x2400.jpg">
            <a:extLst>
              <a:ext uri="{FF2B5EF4-FFF2-40B4-BE49-F238E27FC236}">
                <a16:creationId xmlns:a16="http://schemas.microsoft.com/office/drawing/2014/main" id="{E3967063-59E6-4085-A99E-707A2F18DCDA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4082" y="4287617"/>
            <a:ext cx="2835122" cy="196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avatars.mds.yandex.net/get-pdb/1338671/34dc9d8d-617d-4732-ad7d-5d3c5c5d50ef/s1200?webp=false">
            <a:extLst>
              <a:ext uri="{FF2B5EF4-FFF2-40B4-BE49-F238E27FC236}">
                <a16:creationId xmlns:a16="http://schemas.microsoft.com/office/drawing/2014/main" id="{18F49D86-6A45-42DD-B4BF-8FA20B13AEF0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1880" y="3967743"/>
            <a:ext cx="2391410" cy="2380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04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9CC621-E3C8-480E-A6DD-12EC8814F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005840"/>
            <a:ext cx="10058400" cy="1008354"/>
          </a:xfrm>
        </p:spPr>
        <p:txBody>
          <a:bodyPr>
            <a:normAutofit fontScale="90000"/>
          </a:bodyPr>
          <a:lstStyle/>
          <a:p>
            <a:r>
              <a:rPr lang="ru-RU" dirty="0"/>
              <a:t>А еще гномик любит чистоговорки, повторяйте чистоговорку вместе с гномиком: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090481-E569-45C6-9E81-7C66E3DC7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37829" y="2103120"/>
            <a:ext cx="5690483" cy="3749040"/>
          </a:xfrm>
        </p:spPr>
        <p:txBody>
          <a:bodyPr>
            <a:normAutofit/>
          </a:bodyPr>
          <a:lstStyle/>
          <a:p>
            <a:r>
              <a:rPr lang="ru-RU" sz="4400" dirty="0" err="1">
                <a:solidFill>
                  <a:srgbClr val="0066FF"/>
                </a:solidFill>
              </a:rPr>
              <a:t>Ца-ца-ца</a:t>
            </a:r>
            <a:r>
              <a:rPr lang="ru-RU" sz="4400" dirty="0">
                <a:solidFill>
                  <a:srgbClr val="0066FF"/>
                </a:solidFill>
              </a:rPr>
              <a:t> – курица</a:t>
            </a:r>
            <a:br>
              <a:rPr lang="ru-RU" sz="4400" dirty="0">
                <a:solidFill>
                  <a:srgbClr val="0066FF"/>
                </a:solidFill>
              </a:rPr>
            </a:br>
            <a:r>
              <a:rPr lang="ru-RU" sz="4400" dirty="0" err="1">
                <a:solidFill>
                  <a:srgbClr val="0066FF"/>
                </a:solidFill>
              </a:rPr>
              <a:t>Чи-чи-чи</a:t>
            </a:r>
            <a:r>
              <a:rPr lang="ru-RU" sz="4400" dirty="0">
                <a:solidFill>
                  <a:srgbClr val="0066FF"/>
                </a:solidFill>
              </a:rPr>
              <a:t> – грачи</a:t>
            </a:r>
            <a:br>
              <a:rPr lang="ru-RU" sz="4400" dirty="0">
                <a:solidFill>
                  <a:srgbClr val="0066FF"/>
                </a:solidFill>
              </a:rPr>
            </a:br>
            <a:r>
              <a:rPr lang="ru-RU" sz="4400" dirty="0">
                <a:solidFill>
                  <a:srgbClr val="0066FF"/>
                </a:solidFill>
              </a:rPr>
              <a:t>Ча-ча-ча – чайка</a:t>
            </a:r>
            <a:br>
              <a:rPr lang="ru-RU" sz="4400" dirty="0">
                <a:solidFill>
                  <a:srgbClr val="0066FF"/>
                </a:solidFill>
              </a:rPr>
            </a:br>
            <a:r>
              <a:rPr lang="ru-RU" sz="4400" dirty="0" err="1">
                <a:solidFill>
                  <a:srgbClr val="0066FF"/>
                </a:solidFill>
              </a:rPr>
              <a:t>Цы-цы-цы</a:t>
            </a:r>
            <a:r>
              <a:rPr lang="ru-RU" sz="4400" dirty="0">
                <a:solidFill>
                  <a:srgbClr val="0066FF"/>
                </a:solidFill>
              </a:rPr>
              <a:t> – скворцы</a:t>
            </a:r>
            <a:br>
              <a:rPr lang="ru-RU" sz="4400" dirty="0">
                <a:solidFill>
                  <a:srgbClr val="0066FF"/>
                </a:solidFill>
              </a:rPr>
            </a:br>
            <a:r>
              <a:rPr lang="ru-RU" sz="4400" dirty="0" err="1">
                <a:solidFill>
                  <a:srgbClr val="0066FF"/>
                </a:solidFill>
              </a:rPr>
              <a:t>Чи-чи-чи</a:t>
            </a:r>
            <a:r>
              <a:rPr lang="ru-RU" sz="4400" dirty="0">
                <a:solidFill>
                  <a:srgbClr val="0066FF"/>
                </a:solidFill>
              </a:rPr>
              <a:t> – чижи.</a:t>
            </a:r>
          </a:p>
          <a:p>
            <a:endParaRPr lang="ru-RU" dirty="0"/>
          </a:p>
        </p:txBody>
      </p:sp>
      <p:pic>
        <p:nvPicPr>
          <p:cNvPr id="5" name="Рисунок 4" descr="https://i.pinimg.com/736x/cc/ba/67/ccba6705e80aa63d685cf88d0f6e2d66--cartoon-disney-art-disney.jpg">
            <a:extLst>
              <a:ext uri="{FF2B5EF4-FFF2-40B4-BE49-F238E27FC236}">
                <a16:creationId xmlns:a16="http://schemas.microsoft.com/office/drawing/2014/main" id="{1A090FBC-A546-4996-AFA5-54BC635656D7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8312" y="490330"/>
            <a:ext cx="1789045" cy="2938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220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343CA-AEB5-408F-8AD5-3113637B5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u="sng" dirty="0">
                <a:solidFill>
                  <a:srgbClr val="0070C0"/>
                </a:solidFill>
              </a:rPr>
              <a:t>Итак, ребята, сегодня у лесного гномика</a:t>
            </a:r>
            <a:br>
              <a:rPr lang="ru-RU" sz="3200" b="1" u="sng" dirty="0">
                <a:solidFill>
                  <a:srgbClr val="0070C0"/>
                </a:solidFill>
              </a:rPr>
            </a:br>
            <a:r>
              <a:rPr lang="ru-RU" sz="3200" b="1" u="sng" dirty="0">
                <a:solidFill>
                  <a:srgbClr val="0070C0"/>
                </a:solidFill>
              </a:rPr>
              <a:t> День рождения. 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E4A39860-C229-429D-8355-6FE768AE1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531" y="2014194"/>
            <a:ext cx="10058400" cy="3931920"/>
          </a:xfrm>
        </p:spPr>
        <p:txBody>
          <a:bodyPr>
            <a:normAutofit fontScale="25000" lnSpcReduction="20000"/>
          </a:bodyPr>
          <a:lstStyle/>
          <a:p>
            <a:br>
              <a:rPr lang="ru-RU" sz="4000" dirty="0"/>
            </a:br>
            <a:r>
              <a:rPr lang="ru-RU" sz="11200" b="1" dirty="0">
                <a:solidFill>
                  <a:srgbClr val="00B050"/>
                </a:solidFill>
              </a:rPr>
              <a:t>Много зверей, птиц и насекомых хотят попасть к гномику на день рождения! </a:t>
            </a:r>
            <a:br>
              <a:rPr lang="ru-RU" sz="11200" b="1" dirty="0">
                <a:solidFill>
                  <a:srgbClr val="00B050"/>
                </a:solidFill>
              </a:rPr>
            </a:br>
            <a:r>
              <a:rPr lang="ru-RU" sz="11200" b="1" dirty="0">
                <a:solidFill>
                  <a:srgbClr val="00B050"/>
                </a:solidFill>
              </a:rPr>
              <a:t>Но гости приглашены только те, в названиях которых есть звук «ч» или «ц». </a:t>
            </a:r>
            <a:br>
              <a:rPr lang="ru-RU" sz="11200" dirty="0"/>
            </a:br>
            <a:r>
              <a:rPr lang="ru-RU" sz="11200" dirty="0"/>
              <a:t> </a:t>
            </a:r>
          </a:p>
          <a:p>
            <a:endParaRPr lang="ru-RU" sz="11200" dirty="0"/>
          </a:p>
          <a:p>
            <a:endParaRPr lang="ru-RU" sz="11200" dirty="0"/>
          </a:p>
          <a:p>
            <a:r>
              <a:rPr lang="ru-RU" sz="11200" b="1" dirty="0">
                <a:solidFill>
                  <a:srgbClr val="7030A0"/>
                </a:solidFill>
              </a:rPr>
              <a:t>Гномик попросит вас, ребята, раздать </a:t>
            </a:r>
          </a:p>
          <a:p>
            <a:pPr marL="0" indent="0">
              <a:buNone/>
            </a:pPr>
            <a:r>
              <a:rPr lang="ru-RU" sz="11200" b="1" dirty="0">
                <a:solidFill>
                  <a:srgbClr val="7030A0"/>
                </a:solidFill>
              </a:rPr>
              <a:t>  билеты на автобус гостям. </a:t>
            </a:r>
            <a:br>
              <a:rPr lang="ru-RU" sz="4400" b="1" dirty="0">
                <a:solidFill>
                  <a:srgbClr val="7030A0"/>
                </a:solidFill>
              </a:rPr>
            </a:br>
            <a:br>
              <a:rPr lang="ru-RU" sz="4400" b="1" dirty="0">
                <a:solidFill>
                  <a:srgbClr val="7030A0"/>
                </a:solidFill>
              </a:rPr>
            </a:br>
            <a:endParaRPr lang="ru-RU" sz="4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br>
              <a:rPr lang="ru-RU" sz="2800" dirty="0"/>
            </a:br>
            <a:endParaRPr lang="ru-RU" dirty="0"/>
          </a:p>
          <a:p>
            <a:endParaRPr lang="ru-RU" dirty="0"/>
          </a:p>
        </p:txBody>
      </p:sp>
      <p:pic>
        <p:nvPicPr>
          <p:cNvPr id="10" name="Рисунок 9" descr="http://ticket.vpeterburge.ru/wp-content/uploads/R_PAT_97_2.jpg">
            <a:extLst>
              <a:ext uri="{FF2B5EF4-FFF2-40B4-BE49-F238E27FC236}">
                <a16:creationId xmlns:a16="http://schemas.microsoft.com/office/drawing/2014/main" id="{A6D9F0FB-5F08-41AD-8D19-1A23DAB3E2B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9513" y="4147930"/>
            <a:ext cx="3306418" cy="1798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3944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2E963-A21D-4A3C-8965-2720C497B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81" y="444474"/>
            <a:ext cx="7223942" cy="101326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Кому же мы отдадим билет на автобус,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 который отправляется к гномику?</a:t>
            </a:r>
            <a:endParaRPr lang="ru-RU" sz="3200" dirty="0"/>
          </a:p>
        </p:txBody>
      </p:sp>
      <p:pic>
        <p:nvPicPr>
          <p:cNvPr id="4" name="Рисунок 3" descr="https://avatars.mds.yandex.net/get-pdb/1039768/17556839-c75e-436e-863b-e3ff4cf34056/s1200?webp=false">
            <a:extLst>
              <a:ext uri="{FF2B5EF4-FFF2-40B4-BE49-F238E27FC236}">
                <a16:creationId xmlns:a16="http://schemas.microsoft.com/office/drawing/2014/main" id="{F2BA1851-AC5F-4F25-866C-D5801200DBB7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6865" y="504462"/>
            <a:ext cx="2810343" cy="2503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cs8.livemaster.ru/storage/b5/c2/f9a40b27f561b18f3b2ea952a4t1.jpg">
            <a:extLst>
              <a:ext uri="{FF2B5EF4-FFF2-40B4-BE49-F238E27FC236}">
                <a16:creationId xmlns:a16="http://schemas.microsoft.com/office/drawing/2014/main" id="{EFE1ECEA-34E6-4518-AAF4-DF239694CE93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7113" y="1527130"/>
            <a:ext cx="2358887" cy="204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thumbs.dreamstime.com/b/%D0%BC%D0%B8-%D1%8B%D0%B9-%D1%83%D1%81%D0%BC%D0%B5%D1%85%D0%B0%D1%82%D1%8C%D1%81%D1%8F-%D1%88%D0%B0%D1%80%D0%B6%D0%B0-%D1%87%D0%B5%D1%80%D0%B5%D0%BF%D0%B0%D1%85%D0%B8-85065731.jpg">
            <a:extLst>
              <a:ext uri="{FF2B5EF4-FFF2-40B4-BE49-F238E27FC236}">
                <a16:creationId xmlns:a16="http://schemas.microsoft.com/office/drawing/2014/main" id="{6AC6ABA1-4DDD-47DA-8ED4-0D52994CD015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1660" y="1527130"/>
            <a:ext cx="2039545" cy="204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chitaem-skazki.ru/wp-content/uploads/2019/04/%D0%9B%D0%B0%D1%81%D1%82%D0%BE%D1%87%D0%BA%D0%B0-768x558.jpg">
            <a:extLst>
              <a:ext uri="{FF2B5EF4-FFF2-40B4-BE49-F238E27FC236}">
                <a16:creationId xmlns:a16="http://schemas.microsoft.com/office/drawing/2014/main" id="{88A33653-8CA2-45FB-84AF-C01DC3E55CFE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607" y="1568761"/>
            <a:ext cx="2813050" cy="204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.pinimg.com/originals/30/b4/a3/30b4a396cd1030dee2db7177cb0ea085.png">
            <a:extLst>
              <a:ext uri="{FF2B5EF4-FFF2-40B4-BE49-F238E27FC236}">
                <a16:creationId xmlns:a16="http://schemas.microsoft.com/office/drawing/2014/main" id="{A933A6F2-327C-4E90-983B-6369F7C08AAE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2835" y="3719329"/>
            <a:ext cx="2477193" cy="2379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media.istockphoto.com/vectors/hedgehog-vector-id520637489">
            <a:extLst>
              <a:ext uri="{FF2B5EF4-FFF2-40B4-BE49-F238E27FC236}">
                <a16:creationId xmlns:a16="http://schemas.microsoft.com/office/drawing/2014/main" id="{D0F9FBA3-BC6D-49DC-B44E-E206E6925F65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1586" y="3875863"/>
            <a:ext cx="2191147" cy="2066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img2.freepng.ru/20180927/zlq/kisspng-butterfly-clip-art-caterpillar-openclipart-free-co-raupe-colo-regenbogen3-png-clip-art-rock-painti-5bace574234ba5.6373145715380575881446.jpg">
            <a:extLst>
              <a:ext uri="{FF2B5EF4-FFF2-40B4-BE49-F238E27FC236}">
                <a16:creationId xmlns:a16="http://schemas.microsoft.com/office/drawing/2014/main" id="{27A78233-C059-4978-BB9F-DB78E113A3BA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81" y="3831387"/>
            <a:ext cx="2813049" cy="2066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sad-lykovo.mogilev.edu.by/be/sm.aspx?guid=7713">
            <a:extLst>
              <a:ext uri="{FF2B5EF4-FFF2-40B4-BE49-F238E27FC236}">
                <a16:creationId xmlns:a16="http://schemas.microsoft.com/office/drawing/2014/main" id="{D8073921-E9AC-47AD-969C-F741B221A8BE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1228" y="3311701"/>
            <a:ext cx="2477193" cy="2193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669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1E07C-7E16-40AE-BEEB-462B0479C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77078"/>
            <a:ext cx="10058400" cy="245165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Молодцы, ребята!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Гномик был уверен, что вы справитесь с заданием, и заранее пригласил вас тоже в гости, ведь в слове </a:t>
            </a:r>
            <a:r>
              <a:rPr lang="ru-RU" sz="3600" b="1" i="1" dirty="0">
                <a:solidFill>
                  <a:srgbClr val="440819"/>
                </a:solidFill>
              </a:rPr>
              <a:t>«молод</a:t>
            </a:r>
            <a:r>
              <a:rPr lang="ru-RU" sz="3600" b="1" i="1" dirty="0">
                <a:solidFill>
                  <a:srgbClr val="FF0000"/>
                </a:solidFill>
              </a:rPr>
              <a:t>ц</a:t>
            </a:r>
            <a:r>
              <a:rPr lang="ru-RU" sz="3600" b="1" i="1" dirty="0">
                <a:solidFill>
                  <a:srgbClr val="440819"/>
                </a:solidFill>
              </a:rPr>
              <a:t>ы»</a:t>
            </a:r>
            <a:r>
              <a:rPr lang="ru-RU" sz="3200" b="1" dirty="0">
                <a:solidFill>
                  <a:srgbClr val="440819"/>
                </a:solidFill>
              </a:rPr>
              <a:t> </a:t>
            </a:r>
            <a:r>
              <a:rPr lang="ru-RU" sz="3200" b="1" dirty="0">
                <a:solidFill>
                  <a:srgbClr val="0070C0"/>
                </a:solidFill>
              </a:rPr>
              <a:t>какой нужный звук есть? («ц»).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440819"/>
                </a:solidFill>
              </a:rPr>
              <a:t>Превращаемся в водителей и едем в гости к гномику.</a:t>
            </a:r>
            <a:br>
              <a:rPr lang="ru-RU" sz="2800" dirty="0">
                <a:solidFill>
                  <a:srgbClr val="440819"/>
                </a:solidFill>
              </a:rPr>
            </a:br>
            <a:endParaRPr lang="ru-RU" sz="2800" dirty="0">
              <a:solidFill>
                <a:srgbClr val="440819"/>
              </a:solidFill>
            </a:endParaRPr>
          </a:p>
        </p:txBody>
      </p:sp>
      <p:pic>
        <p:nvPicPr>
          <p:cNvPr id="4" name="Рисунок 3" descr="https://avatars.mds.yandex.net/get-pdb/1823871/6ae598c3-bc0b-4ea5-8c73-997362d1633d/s1200?webp=false">
            <a:extLst>
              <a:ext uri="{FF2B5EF4-FFF2-40B4-BE49-F238E27FC236}">
                <a16:creationId xmlns:a16="http://schemas.microsoft.com/office/drawing/2014/main" id="{FC5209F1-5C55-48C1-9664-9B0D821CEA6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4575" y="2610678"/>
            <a:ext cx="7368208" cy="3770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58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05553-2ED1-432B-ADC8-1BD782DE0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09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ФИЗМИНУТКА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65FFE5-FFA2-4028-A400-92FDD4912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192" y="1439323"/>
            <a:ext cx="10462591" cy="47760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/>
              <a:t>Едем, едем на машине, </a:t>
            </a:r>
            <a:r>
              <a:rPr lang="ru-RU" sz="2800" i="1" dirty="0">
                <a:solidFill>
                  <a:srgbClr val="FF0000"/>
                </a:solidFill>
              </a:rPr>
              <a:t>(Дети крутят руль)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>Нажимаем на педаль, </a:t>
            </a:r>
            <a:r>
              <a:rPr lang="ru-RU" sz="2800" i="1" dirty="0">
                <a:solidFill>
                  <a:srgbClr val="FF0000"/>
                </a:solidFill>
              </a:rPr>
              <a:t>(Стопу правой ноги поднимают и опускают)</a:t>
            </a:r>
            <a:br>
              <a:rPr lang="ru-RU" sz="2800" dirty="0"/>
            </a:br>
            <a:r>
              <a:rPr lang="ru-RU" sz="2800" dirty="0"/>
              <a:t>Скорости переключаем, </a:t>
            </a:r>
            <a:r>
              <a:rPr lang="ru-RU" sz="2800" i="1" dirty="0">
                <a:solidFill>
                  <a:srgbClr val="FF0000"/>
                </a:solidFill>
              </a:rPr>
              <a:t>(Сгибают и разгибают руки в локтях)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>Смотрим пристально мы вдаль. </a:t>
            </a:r>
            <a:r>
              <a:rPr lang="ru-RU" sz="2800" i="1" dirty="0">
                <a:solidFill>
                  <a:srgbClr val="FF0000"/>
                </a:solidFill>
              </a:rPr>
              <a:t>(Одну руку ставят на пояс, другую козырьком подносят ко лбу)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>Дворники счищают капли</a:t>
            </a:r>
            <a:br>
              <a:rPr lang="ru-RU" sz="2800" dirty="0"/>
            </a:br>
            <a:r>
              <a:rPr lang="ru-RU" sz="2800" dirty="0"/>
              <a:t>Влево, вправо. Чистота! </a:t>
            </a:r>
            <a:r>
              <a:rPr lang="ru-RU" sz="2800" i="1" dirty="0">
                <a:solidFill>
                  <a:srgbClr val="FF0000"/>
                </a:solidFill>
              </a:rPr>
              <a:t>(Руки сгибают в локтях, изображают движения «дворников»)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>Волосы шевелит ветер. </a:t>
            </a:r>
            <a:r>
              <a:rPr lang="ru-RU" sz="2800" i="1" dirty="0"/>
              <a:t>(</a:t>
            </a:r>
            <a:r>
              <a:rPr lang="ru-RU" sz="2800" i="1" dirty="0">
                <a:solidFill>
                  <a:srgbClr val="FF0000"/>
                </a:solidFill>
              </a:rPr>
              <a:t>Быстро двигают растопыренными пальцами, согнутых в локтях.)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>Мы шоферы хоть куда! </a:t>
            </a:r>
            <a:r>
              <a:rPr lang="ru-RU" sz="2800" i="1" dirty="0">
                <a:solidFill>
                  <a:srgbClr val="FF0000"/>
                </a:solidFill>
              </a:rPr>
              <a:t>(Хлопают в ладоши)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110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212</TotalTime>
  <Words>736</Words>
  <Application>Microsoft Office PowerPoint</Application>
  <PresentationFormat>Широкоэкранный</PresentationFormat>
  <Paragraphs>65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Calibri</vt:lpstr>
      <vt:lpstr>Garamond</vt:lpstr>
      <vt:lpstr>Helvetica</vt:lpstr>
      <vt:lpstr>Савон</vt:lpstr>
      <vt:lpstr>НОД по звуковой культуре речи в старшей группе: дифференциация звуков ц–ч </vt:lpstr>
      <vt:lpstr>ЦЕЛЬ: -учить детей различать на слух и отчетливо произносить сходные по артикуляции и звучанию звуки ц–ч; </vt:lpstr>
      <vt:lpstr>Сегодня у лесного гномика День рождения и всех ребят он приглашает в гости.  Но для того, чтобы попасть к нему, нам нужно очень постараться и быть внимательными.  Поэтому мы сейчас с вами потренируемся… </vt:lpstr>
      <vt:lpstr>1 задание от гномика: Смотрим на картинку и произносим слова!  Когда услышите звук «ц» - хлопните, а когда услышите звук «ч» - топните. (часы, синица, цветок, чашка, одуванчик, огурец, цапля)</vt:lpstr>
      <vt:lpstr>А еще гномик любит чистоговорки, повторяйте чистоговорку вместе с гномиком: </vt:lpstr>
      <vt:lpstr>Итак, ребята, сегодня у лесного гномика  День рождения. </vt:lpstr>
      <vt:lpstr>Кому же мы отдадим билет на автобус,  который отправляется к гномику?</vt:lpstr>
      <vt:lpstr>Молодцы, ребята! Гномик был уверен, что вы справитесь с заданием, и заранее пригласил вас тоже в гости, ведь в слове «молодцы» какой нужный звук есть? («ц»). Превращаемся в водителей и едем в гости к гномику. </vt:lpstr>
      <vt:lpstr>ФИЗМИНУТКА</vt:lpstr>
      <vt:lpstr>Посмотрите, ребята, нас встречает гномик! ОН ОЧЕНЬ РАД ВСЕХ ВИДЕТЬ!</vt:lpstr>
      <vt:lpstr>А теперь отгадайте загадки и вы узнаете, что подарили гномику. </vt:lpstr>
      <vt:lpstr>   Гномик на своем празднике предлагает поиграть в игру «Волшебники»   </vt:lpstr>
      <vt:lpstr>  </vt:lpstr>
      <vt:lpstr>Презентация PowerPoint</vt:lpstr>
      <vt:lpstr>Презентация PowerPoint</vt:lpstr>
      <vt:lpstr>А следующая игра для самых сообразительных и самых любознательных, как раз для таких как вы, ребята. Называется игра «Найди место звука в слове». </vt:lpstr>
      <vt:lpstr>Скворец </vt:lpstr>
      <vt:lpstr>Цыплёнок</vt:lpstr>
      <vt:lpstr>Мотоцикл</vt:lpstr>
      <vt:lpstr>Цапля</vt:lpstr>
      <vt:lpstr>Молодцы, ребята!  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НОД по звуковой культуре речи в старшей группе: дифференциация звуков ц–ч</dc:title>
  <dc:creator>Admin</dc:creator>
  <cp:lastModifiedBy>Ангелина</cp:lastModifiedBy>
  <cp:revision>32</cp:revision>
  <dcterms:created xsi:type="dcterms:W3CDTF">2020-04-13T15:46:03Z</dcterms:created>
  <dcterms:modified xsi:type="dcterms:W3CDTF">2024-05-26T11:36:47Z</dcterms:modified>
</cp:coreProperties>
</file>