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2"/>
  </p:notesMasterIdLst>
  <p:handoutMasterIdLst>
    <p:handoutMasterId r:id="rId23"/>
  </p:handoutMasterIdLst>
  <p:sldIdLst>
    <p:sldId id="265" r:id="rId3"/>
    <p:sldId id="283" r:id="rId4"/>
    <p:sldId id="284" r:id="rId5"/>
    <p:sldId id="285" r:id="rId6"/>
    <p:sldId id="286" r:id="rId7"/>
    <p:sldId id="302" r:id="rId8"/>
    <p:sldId id="287" r:id="rId9"/>
    <p:sldId id="288" r:id="rId10"/>
    <p:sldId id="290" r:id="rId11"/>
    <p:sldId id="291" r:id="rId12"/>
    <p:sldId id="292" r:id="rId13"/>
    <p:sldId id="298" r:id="rId14"/>
    <p:sldId id="301" r:id="rId15"/>
    <p:sldId id="256" r:id="rId16"/>
    <p:sldId id="299" r:id="rId17"/>
    <p:sldId id="300" r:id="rId18"/>
    <p:sldId id="296" r:id="rId19"/>
    <p:sldId id="295" r:id="rId20"/>
    <p:sldId id="297" r:id="rId21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2912EAC1-7E8C-401B-A66B-3B4E486022B7}">
          <p14:sldIdLst>
            <p14:sldId id="265"/>
            <p14:sldId id="283"/>
            <p14:sldId id="284"/>
            <p14:sldId id="285"/>
            <p14:sldId id="286"/>
            <p14:sldId id="302"/>
            <p14:sldId id="303"/>
            <p14:sldId id="287"/>
            <p14:sldId id="288"/>
            <p14:sldId id="290"/>
            <p14:sldId id="291"/>
            <p14:sldId id="292"/>
            <p14:sldId id="298"/>
            <p14:sldId id="301"/>
          </p14:sldIdLst>
        </p14:section>
        <p14:section name="Раздел без заголовка" id="{EFDDF50C-AD5A-4B1F-98F3-724910AB5C93}">
          <p14:sldIdLst>
            <p14:sldId id="256"/>
            <p14:sldId id="299"/>
            <p14:sldId id="300"/>
            <p14:sldId id="296"/>
            <p14:sldId id="295"/>
            <p14:sldId id="29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98" autoAdjust="0"/>
    <p:restoredTop sz="99827" autoAdjust="0"/>
  </p:normalViewPr>
  <p:slideViewPr>
    <p:cSldViewPr showGuides="1">
      <p:cViewPr varScale="1">
        <p:scale>
          <a:sx n="73" d="100"/>
          <a:sy n="73" d="100"/>
        </p:scale>
        <p:origin x="-582" y="-96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26.11.2025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26.11.2025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0892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73150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819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5478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14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74977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603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92185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93668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38481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2237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758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4377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8920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7953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1234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94999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67066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093542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714154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76885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79211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218208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900842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348559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916662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735785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287267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73825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761813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825340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208419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626631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607540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544981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249172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60095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079035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32594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3820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071646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399376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15873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13877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2099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26.11.2025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67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77" r:id="rId15"/>
    <p:sldLayoutId id="2147483664" r:id="rId16"/>
    <p:sldLayoutId id="2147483678" r:id="rId17"/>
    <p:sldLayoutId id="2147483679" r:id="rId18"/>
    <p:sldLayoutId id="2147483662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094016" y="2357430"/>
            <a:ext cx="6264696" cy="1458500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Вторая группа раннего возраста, «Золотые странички осени»</a:t>
            </a:r>
            <a:r>
              <a:rPr lang="ru-RU" sz="1800" dirty="0">
                <a:latin typeface="Cambria"/>
              </a:rPr>
              <a:t/>
            </a:r>
            <a:br>
              <a:rPr lang="ru-RU" sz="1800" dirty="0">
                <a:latin typeface="Cambria"/>
              </a:rPr>
            </a:br>
            <a:r>
              <a:rPr lang="ru-RU" sz="1800" dirty="0" smtClean="0">
                <a:latin typeface="Cambria"/>
              </a:rPr>
              <a:t>(2-3 года)</a:t>
            </a: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462564" y="4869160"/>
            <a:ext cx="4343401" cy="1440160"/>
          </a:xfrm>
        </p:spPr>
        <p:txBody>
          <a:bodyPr>
            <a:normAutofit fontScale="85000" lnSpcReduction="2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 smtClean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Вокина Алла Валерьевна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Воспитатель 1кв.к.</a:t>
            </a:r>
            <a:endParaRPr lang="ru-RU" sz="2100" b="1" dirty="0" smtClean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 город Лиски, Воронежская область</a:t>
            </a:r>
            <a:endParaRPr lang="ru-RU" sz="1800" b="0" i="0" baseline="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just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    </a:t>
            </a: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2024-2025  </a:t>
            </a: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учебный год</a:t>
            </a:r>
            <a:endParaRPr lang="ru-RU" sz="3600" b="0" i="0" baseline="0" dirty="0">
              <a:solidFill>
                <a:srgbClr val="1E83DE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8920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34460" y="5949281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двигательной активности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00950" y="6147723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уголок ряженья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 descr="SAM_6635.JPG"/>
          <p:cNvPicPr>
            <a:picLocks noGrp="1" noChangeAspect="1"/>
          </p:cNvPicPr>
          <p:nvPr>
            <p:ph type="pic" idx="10"/>
          </p:nvPr>
        </p:nvPicPr>
        <p:blipFill>
          <a:blip r:embed="rId3" cstate="print"/>
          <a:srcRect l="13355" r="13355"/>
          <a:stretch>
            <a:fillRect/>
          </a:stretch>
        </p:blipFill>
        <p:spPr>
          <a:xfrm>
            <a:off x="7031038" y="477838"/>
            <a:ext cx="3976687" cy="5638800"/>
          </a:xfrm>
        </p:spPr>
      </p:pic>
      <p:pic>
        <p:nvPicPr>
          <p:cNvPr id="11" name="Содержимое 3" descr="IMG-20201120-WA0035.jpg"/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2965" r="2965"/>
          <a:stretch>
            <a:fillRect/>
          </a:stretch>
        </p:blipFill>
        <p:spPr>
          <a:xfrm>
            <a:off x="1522380" y="500042"/>
            <a:ext cx="3977640" cy="5638800"/>
          </a:xfrm>
        </p:spPr>
      </p:pic>
    </p:spTree>
    <p:extLst>
      <p:ext uri="{BB962C8B-B14F-4D97-AF65-F5344CB8AC3E}">
        <p14:creationId xmlns:p14="http://schemas.microsoft.com/office/powerpoint/2010/main" xmlns="" val="1196110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4615" y="5933020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308330" y="6215082"/>
            <a:ext cx="6143668" cy="46956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конструирования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IMG_20201207_134836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7313" b="7313"/>
          <a:stretch>
            <a:fillRect/>
          </a:stretch>
        </p:blipFill>
        <p:spPr>
          <a:xfrm>
            <a:off x="379413" y="571500"/>
            <a:ext cx="5357812" cy="5500688"/>
          </a:xfrm>
        </p:spPr>
      </p:pic>
      <p:pic>
        <p:nvPicPr>
          <p:cNvPr id="14" name="Рисунок 13" descr="IMG_20201207_135528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t="9570" b="9570"/>
          <a:stretch>
            <a:fillRect/>
          </a:stretch>
        </p:blipFill>
        <p:spPr>
          <a:xfrm>
            <a:off x="6594478" y="428604"/>
            <a:ext cx="4643437" cy="5572125"/>
          </a:xfrm>
        </p:spPr>
      </p:pic>
    </p:spTree>
    <p:extLst>
      <p:ext uri="{BB962C8B-B14F-4D97-AF65-F5344CB8AC3E}">
        <p14:creationId xmlns:p14="http://schemas.microsoft.com/office/powerpoint/2010/main" xmlns="" val="4025718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книги</a:t>
            </a:r>
            <a:b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090578" y="6097506"/>
            <a:ext cx="4095360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отдыха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95179" y="6156250"/>
            <a:ext cx="3312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</a:t>
            </a:r>
            <a:r>
              <a:rPr lang="ru-RU" sz="16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художественного творчества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Содержимое 3" descr="IMG-20201120-WA0061.jpg"/>
          <p:cNvPicPr>
            <a:picLocks noGrp="1" noChangeAspect="1"/>
          </p:cNvPicPr>
          <p:nvPr>
            <p:ph type="pic" idx="10"/>
          </p:nvPr>
        </p:nvPicPr>
        <p:blipFill>
          <a:blip r:embed="rId3"/>
          <a:srcRect l="2965" r="2965"/>
          <a:stretch>
            <a:fillRect/>
          </a:stretch>
        </p:blipFill>
        <p:spPr>
          <a:xfrm>
            <a:off x="8211185" y="609600"/>
            <a:ext cx="3752566" cy="5319730"/>
          </a:xfrm>
        </p:spPr>
      </p:pic>
      <p:pic>
        <p:nvPicPr>
          <p:cNvPr id="16" name="Рисунок 15" descr="IMG_20201203_154025.jpg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rcRect l="2381" r="2381"/>
          <a:stretch>
            <a:fillRect/>
          </a:stretch>
        </p:blipFill>
        <p:spPr>
          <a:xfrm>
            <a:off x="165100" y="571480"/>
            <a:ext cx="3929063" cy="5286412"/>
          </a:xfrm>
        </p:spPr>
      </p:pic>
      <p:pic>
        <p:nvPicPr>
          <p:cNvPr id="18" name="Рисунок 17" descr="IMG_20201203_152709.jpg"/>
          <p:cNvPicPr>
            <a:picLocks noGrp="1" noChangeAspect="1"/>
          </p:cNvPicPr>
          <p:nvPr>
            <p:ph type="pic" idx="13"/>
          </p:nvPr>
        </p:nvPicPr>
        <p:blipFill>
          <a:blip r:embed="rId5" cstate="print"/>
          <a:srcRect l="2000" r="2000"/>
          <a:stretch>
            <a:fillRect/>
          </a:stretch>
        </p:blipFill>
        <p:spPr>
          <a:xfrm>
            <a:off x="4237038" y="571500"/>
            <a:ext cx="3857625" cy="5357813"/>
          </a:xfrm>
        </p:spPr>
      </p:pic>
    </p:spTree>
    <p:extLst>
      <p:ext uri="{BB962C8B-B14F-4D97-AF65-F5344CB8AC3E}">
        <p14:creationId xmlns:p14="http://schemas.microsoft.com/office/powerpoint/2010/main" xmlns="" val="903871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Среда для диалога с родителями</a:t>
            </a:r>
          </a:p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</a:t>
            </a:r>
            <a:endParaRPr lang="ru-RU" sz="1800" dirty="0">
              <a:solidFill>
                <a:srgbClr val="FF9933"/>
              </a:solidFill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086776" y="5969123"/>
            <a:ext cx="4105826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9933"/>
                </a:solidFill>
              </a:rPr>
              <a:t> </a:t>
            </a:r>
            <a:r>
              <a:rPr lang="ru-RU" sz="1800" dirty="0" smtClean="0">
                <a:solidFill>
                  <a:srgbClr val="FF9933"/>
                </a:solidFill>
              </a:rPr>
              <a:t>Среда </a:t>
            </a:r>
            <a:r>
              <a:rPr lang="ru-RU" sz="18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9933"/>
                </a:solidFill>
              </a:rPr>
              <a:t> </a:t>
            </a:r>
            <a:endParaRPr lang="ru-RU" sz="2200" dirty="0">
              <a:solidFill>
                <a:srgbClr val="FF9933"/>
              </a:solidFill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164745" y="5867302"/>
            <a:ext cx="416489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FF9933"/>
                </a:solidFill>
              </a:rPr>
              <a:t>Среда </a:t>
            </a:r>
            <a:r>
              <a:rPr lang="ru-RU" sz="18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smtClean="0">
                <a:solidFill>
                  <a:srgbClr val="FF9933"/>
                </a:solidFill>
              </a:rPr>
              <a:t> </a:t>
            </a:r>
            <a:endParaRPr lang="ru-RU" sz="20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</a:t>
            </a:r>
            <a:r>
              <a:rPr lang="ru-RU" sz="1800" b="1" dirty="0" smtClean="0">
                <a:solidFill>
                  <a:srgbClr val="FF9933"/>
                </a:solidFill>
              </a:rPr>
              <a:t>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11" name="Рисунок 10" descr="IMG_20201207_141130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7093" r="7093"/>
          <a:stretch>
            <a:fillRect/>
          </a:stretch>
        </p:blipFill>
        <p:spPr>
          <a:xfrm>
            <a:off x="165100" y="357188"/>
            <a:ext cx="3813175" cy="5638800"/>
          </a:xfrm>
        </p:spPr>
      </p:pic>
      <p:pic>
        <p:nvPicPr>
          <p:cNvPr id="9" name="Содержимое 9" descr="IMG_20201123_134609_cut-photo.ru (1)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8938" r="8938"/>
          <a:stretch>
            <a:fillRect/>
          </a:stretch>
        </p:blipFill>
        <p:spPr>
          <a:xfrm>
            <a:off x="8423341" y="500042"/>
            <a:ext cx="3765484" cy="5337191"/>
          </a:xfrm>
        </p:spPr>
      </p:pic>
      <p:pic>
        <p:nvPicPr>
          <p:cNvPr id="16" name="Рисунок 15" descr="IMG_20201207_141610.jpg"/>
          <p:cNvPicPr>
            <a:picLocks noGrp="1" noChangeAspect="1"/>
          </p:cNvPicPr>
          <p:nvPr>
            <p:ph type="pic" idx="13"/>
          </p:nvPr>
        </p:nvPicPr>
        <p:blipFill>
          <a:blip r:embed="rId5" cstate="print"/>
          <a:srcRect l="13435" r="13435"/>
          <a:stretch>
            <a:fillRect/>
          </a:stretch>
        </p:blipFill>
        <p:spPr>
          <a:xfrm>
            <a:off x="4237024" y="500042"/>
            <a:ext cx="3978275" cy="5500726"/>
          </a:xfrm>
        </p:spPr>
      </p:pic>
    </p:spTree>
    <p:extLst>
      <p:ext uri="{BB962C8B-B14F-4D97-AF65-F5344CB8AC3E}">
        <p14:creationId xmlns:p14="http://schemas.microsoft.com/office/powerpoint/2010/main" xmlns="" val="2213216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928670"/>
            <a:ext cx="9144000" cy="407196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dirty="0" smtClean="0"/>
              <a:t>Организация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развивающей</a:t>
            </a:r>
            <a:br>
              <a:rPr lang="ru-RU" dirty="0" smtClean="0"/>
            </a:br>
            <a:r>
              <a:rPr lang="ru-RU" dirty="0" smtClean="0"/>
              <a:t>предметно-пространственной среды в группе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32876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20201203_093919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9452" b="9452"/>
          <a:stretch>
            <a:fillRect/>
          </a:stretch>
        </p:blipFill>
        <p:spPr>
          <a:xfrm>
            <a:off x="522248" y="428604"/>
            <a:ext cx="5214938" cy="5786478"/>
          </a:xfrm>
        </p:spPr>
      </p:pic>
      <p:pic>
        <p:nvPicPr>
          <p:cNvPr id="7" name="Рисунок 6" descr="IMG_20201202_154749 (2)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2620" r="2620"/>
          <a:stretch>
            <a:fillRect/>
          </a:stretch>
        </p:blipFill>
        <p:spPr>
          <a:xfrm>
            <a:off x="6665916" y="428604"/>
            <a:ext cx="5000626" cy="5786438"/>
          </a:xfrm>
        </p:spPr>
      </p:pic>
    </p:spTree>
    <p:extLst>
      <p:ext uri="{BB962C8B-B14F-4D97-AF65-F5344CB8AC3E}">
        <p14:creationId xmlns:p14="http://schemas.microsoft.com/office/powerpoint/2010/main" xmlns="" val="334340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IMG-20201120-WA0031.jpg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2965" r="2965"/>
          <a:stretch>
            <a:fillRect/>
          </a:stretch>
        </p:blipFill>
        <p:spPr>
          <a:xfrm>
            <a:off x="165100" y="500063"/>
            <a:ext cx="3978275" cy="5638800"/>
          </a:xfrm>
        </p:spPr>
      </p:pic>
      <p:pic>
        <p:nvPicPr>
          <p:cNvPr id="17" name="Рисунок 16" descr="IMG_20201207_151259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3005" r="3005"/>
          <a:stretch>
            <a:fillRect/>
          </a:stretch>
        </p:blipFill>
        <p:spPr>
          <a:xfrm>
            <a:off x="8237552" y="500042"/>
            <a:ext cx="3808397" cy="5643562"/>
          </a:xfrm>
        </p:spPr>
      </p:pic>
      <p:pic>
        <p:nvPicPr>
          <p:cNvPr id="16" name="Рисунок 15" descr="лдлдл.jpg"/>
          <p:cNvPicPr>
            <a:picLocks noGrp="1" noChangeAspect="1"/>
          </p:cNvPicPr>
          <p:nvPr>
            <p:ph type="pic" idx="13"/>
          </p:nvPr>
        </p:nvPicPr>
        <p:blipFill>
          <a:blip r:embed="rId5" cstate="print"/>
          <a:srcRect l="16331" r="16331"/>
          <a:stretch>
            <a:fillRect/>
          </a:stretch>
        </p:blipFill>
        <p:spPr>
          <a:xfrm>
            <a:off x="4237024" y="500042"/>
            <a:ext cx="3906837" cy="5638800"/>
          </a:xfrm>
        </p:spPr>
      </p:pic>
    </p:spTree>
    <p:extLst>
      <p:ext uri="{BB962C8B-B14F-4D97-AF65-F5344CB8AC3E}">
        <p14:creationId xmlns:p14="http://schemas.microsoft.com/office/powerpoint/2010/main" xmlns="" val="3872531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Уголок сенсорного развития </a:t>
            </a:r>
            <a:endParaRPr lang="ru-RU" dirty="0"/>
          </a:p>
        </p:txBody>
      </p:sp>
      <p:pic>
        <p:nvPicPr>
          <p:cNvPr id="6" name="Содержимое 3" descr="IMG_20201127_144450_cut-photo.ru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5642" r="5642"/>
          <a:stretch>
            <a:fillRect/>
          </a:stretch>
        </p:blipFill>
        <p:spPr>
          <a:xfrm>
            <a:off x="3594082" y="857232"/>
            <a:ext cx="7618656" cy="5319730"/>
          </a:xfrm>
        </p:spPr>
      </p:pic>
    </p:spTree>
    <p:extLst>
      <p:ext uri="{BB962C8B-B14F-4D97-AF65-F5344CB8AC3E}">
        <p14:creationId xmlns:p14="http://schemas.microsoft.com/office/powerpoint/2010/main" xmlns="" val="151334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/>
          <p:cNvSpPr>
            <a:spLocks noGrp="1"/>
          </p:cNvSpPr>
          <p:nvPr>
            <p:ph type="pic" idx="1"/>
          </p:nvPr>
        </p:nvSpPr>
        <p:spPr>
          <a:xfrm>
            <a:off x="4105592" y="857232"/>
            <a:ext cx="3977640" cy="2495568"/>
          </a:xfrm>
        </p:spPr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3550" y="1000108"/>
            <a:ext cx="3124200" cy="250033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Уголок</a:t>
            </a:r>
            <a:br>
              <a:rPr lang="ru-RU" sz="2400" dirty="0" smtClean="0"/>
            </a:br>
            <a:r>
              <a:rPr lang="ru-RU" sz="2400" dirty="0" smtClean="0"/>
              <a:t> ранней </a:t>
            </a:r>
            <a:br>
              <a:rPr lang="ru-RU" sz="2400" dirty="0" smtClean="0"/>
            </a:br>
            <a:r>
              <a:rPr lang="ru-RU" sz="2400" dirty="0" smtClean="0"/>
              <a:t>профессиональной направленности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3714752"/>
            <a:ext cx="3124200" cy="2643206"/>
          </a:xfrm>
        </p:spPr>
        <p:txBody>
          <a:bodyPr>
            <a:normAutofit/>
          </a:bodyPr>
          <a:lstStyle/>
          <a:p>
            <a:pPr algn="ctr"/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400" dirty="0" smtClean="0"/>
              <a:t>В совместной организованной и свободной деятельности с детьми развиваем интерес  к железнодорожному транспорту, труду железнодорожников, ориентируя воспитанников на будущую профессию.</a:t>
            </a:r>
            <a:endParaRPr lang="ru-RU" sz="1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3951272" y="785794"/>
            <a:ext cx="4191954" cy="364333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pic>
        <p:nvPicPr>
          <p:cNvPr id="18" name="Рисунок 1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17" r="16317"/>
          <a:stretch>
            <a:fillRect/>
          </a:stretch>
        </p:blipFill>
        <p:spPr>
          <a:xfrm>
            <a:off x="8237552" y="1785926"/>
            <a:ext cx="3951273" cy="4000527"/>
          </a:xfrm>
        </p:spPr>
      </p:pic>
    </p:spTree>
    <p:extLst>
      <p:ext uri="{BB962C8B-B14F-4D97-AF65-F5344CB8AC3E}">
        <p14:creationId xmlns:p14="http://schemas.microsoft.com/office/powerpoint/2010/main" xmlns="" val="2689538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175736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Картотека режимных моментов и физкультминуток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2" y="3786190"/>
            <a:ext cx="3424277" cy="1928826"/>
          </a:xfrm>
        </p:spPr>
        <p:txBody>
          <a:bodyPr>
            <a:normAutofit/>
          </a:bodyPr>
          <a:lstStyle/>
          <a:p>
            <a:r>
              <a:rPr lang="ru-RU" sz="1400" dirty="0" smtClean="0"/>
              <a:t>Успокаивают,  веселят, организуют малышей, воспитывают положительное отношение к режимным моментам потешки и короткие стихи. В период адаптации потешки помогают установить контакт с  детьми.</a:t>
            </a:r>
            <a:endParaRPr lang="ru-RU" sz="1400" dirty="0"/>
          </a:p>
        </p:txBody>
      </p:sp>
      <p:pic>
        <p:nvPicPr>
          <p:cNvPr id="9" name="Содержимое 5" descr="IMG_20201201_131834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044" b="1044"/>
          <a:stretch>
            <a:fillRect/>
          </a:stretch>
        </p:blipFill>
        <p:spPr>
          <a:xfrm>
            <a:off x="354646" y="609600"/>
            <a:ext cx="7720966" cy="5391168"/>
          </a:xfrm>
        </p:spPr>
      </p:pic>
    </p:spTree>
    <p:extLst>
      <p:ext uri="{BB962C8B-B14F-4D97-AF65-F5344CB8AC3E}">
        <p14:creationId xmlns:p14="http://schemas.microsoft.com/office/powerpoint/2010/main" xmlns="" val="350220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ранний возраст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2-3 года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Содержимое 8" descr="IMG-20201120-WA0037_cut-photo.ru (1).jpg"/>
          <p:cNvPicPr>
            <a:picLocks noGrp="1" noChangeAspect="1"/>
          </p:cNvPicPr>
          <p:nvPr>
            <p:ph type="pic" idx="10"/>
          </p:nvPr>
        </p:nvPicPr>
        <p:blipFill>
          <a:blip r:embed="rId3"/>
          <a:srcRect t="24990" b="24990"/>
          <a:stretch>
            <a:fillRect/>
          </a:stretch>
        </p:blipFill>
        <p:spPr>
          <a:xfrm>
            <a:off x="307975" y="357188"/>
            <a:ext cx="3978275" cy="2743200"/>
          </a:xfrm>
        </p:spPr>
      </p:pic>
      <p:pic>
        <p:nvPicPr>
          <p:cNvPr id="23" name="Содержимое 17" descr="IMG-20201120-WA0038_cut-photo.ru (1).jpg"/>
          <p:cNvPicPr>
            <a:picLocks noGrp="1" noChangeAspect="1"/>
          </p:cNvPicPr>
          <p:nvPr>
            <p:ph type="pic" idx="12"/>
          </p:nvPr>
        </p:nvPicPr>
        <p:blipFill>
          <a:blip r:embed="rId4"/>
          <a:srcRect t="22534" b="22534"/>
          <a:stretch>
            <a:fillRect/>
          </a:stretch>
        </p:blipFill>
        <p:spPr>
          <a:xfrm>
            <a:off x="4808528" y="357166"/>
            <a:ext cx="3978275" cy="2743200"/>
          </a:xfrm>
        </p:spPr>
      </p:pic>
      <p:pic>
        <p:nvPicPr>
          <p:cNvPr id="24" name="Содержимое 9" descr="IMG-20201120-WA0039_cut-photo.ru.jpg"/>
          <p:cNvPicPr>
            <a:picLocks noGrp="1" noChangeAspect="1"/>
          </p:cNvPicPr>
          <p:nvPr>
            <p:ph type="pic" idx="1"/>
          </p:nvPr>
        </p:nvPicPr>
        <p:blipFill>
          <a:blip r:embed="rId5"/>
          <a:srcRect t="22339" b="22339"/>
          <a:stretch>
            <a:fillRect/>
          </a:stretch>
        </p:blipFill>
        <p:spPr>
          <a:xfrm>
            <a:off x="236538" y="3500438"/>
            <a:ext cx="3978275" cy="2743200"/>
          </a:xfrm>
        </p:spPr>
      </p:pic>
      <p:pic>
        <p:nvPicPr>
          <p:cNvPr id="25" name="Содержимое 11" descr="IMG-20201120-WA0040_cut-photo.ru.jpg"/>
          <p:cNvPicPr>
            <a:picLocks noGrp="1" noChangeAspect="1"/>
          </p:cNvPicPr>
          <p:nvPr>
            <p:ph type="pic" idx="11"/>
          </p:nvPr>
        </p:nvPicPr>
        <p:blipFill>
          <a:blip r:embed="rId6"/>
          <a:srcRect t="20824" b="20824"/>
          <a:stretch>
            <a:fillRect/>
          </a:stretch>
        </p:blipFill>
        <p:spPr>
          <a:xfrm>
            <a:off x="4737100" y="3500438"/>
            <a:ext cx="3978275" cy="2743200"/>
          </a:xfrm>
        </p:spPr>
      </p:pic>
    </p:spTree>
    <p:extLst>
      <p:ext uri="{BB962C8B-B14F-4D97-AF65-F5344CB8AC3E}">
        <p14:creationId xmlns:p14="http://schemas.microsoft.com/office/powerpoint/2010/main" xmlns="" val="2705085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737354" y="357166"/>
            <a:ext cx="5286412" cy="242889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1. Рабочий сектор </a:t>
            </a:r>
            <a:br>
              <a:rPr lang="ru-RU" sz="2400" b="1" dirty="0" smtClean="0"/>
            </a:br>
            <a:r>
              <a:rPr lang="ru-RU" sz="2400" b="1" dirty="0" smtClean="0"/>
              <a:t>(представлен сенсорным, экологическим, патриотическим, а также центром развития речи) 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 smtClean="0"/>
              <a:t>    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37420" y="3068960"/>
            <a:ext cx="4258295" cy="1828800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ru-RU" dirty="0" smtClean="0"/>
              <a:t> </a:t>
            </a:r>
            <a:r>
              <a:rPr lang="ru-RU" b="1" i="1" dirty="0" smtClean="0"/>
              <a:t>Наполняемость  центров меняется  в зависимости от  темы дня, недели, времени года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" name="Рисунок 14" descr="IMG_20201203_134046 (2)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4719" b="4719"/>
          <a:stretch>
            <a:fillRect/>
          </a:stretch>
        </p:blipFill>
        <p:spPr>
          <a:xfrm>
            <a:off x="165100" y="357188"/>
            <a:ext cx="6500813" cy="6105525"/>
          </a:xfrm>
        </p:spPr>
      </p:pic>
    </p:spTree>
    <p:extLst>
      <p:ext uri="{BB962C8B-B14F-4D97-AF65-F5344CB8AC3E}">
        <p14:creationId xmlns:p14="http://schemas.microsoft.com/office/powerpoint/2010/main" xmlns="" val="1389676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правильной речи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5758252"/>
            <a:ext cx="3550920" cy="10933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5522908" y="6097506"/>
            <a:ext cx="6621546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экологического воспитания</a:t>
            </a: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Содержимое 6" descr="IMG_20201127_135102.jpg"/>
          <p:cNvPicPr>
            <a:picLocks noGrp="1" noChangeAspect="1"/>
          </p:cNvPicPr>
          <p:nvPr>
            <p:ph type="pic" idx="13"/>
          </p:nvPr>
        </p:nvPicPr>
        <p:blipFill>
          <a:blip r:embed="rId3" cstate="print"/>
          <a:srcRect l="9237" r="9237"/>
          <a:stretch>
            <a:fillRect/>
          </a:stretch>
        </p:blipFill>
        <p:spPr>
          <a:xfrm>
            <a:off x="379372" y="714356"/>
            <a:ext cx="3857652" cy="5467829"/>
          </a:xfrm>
        </p:spPr>
      </p:pic>
      <p:pic>
        <p:nvPicPr>
          <p:cNvPr id="19" name="Содержимое 4" descr="IMG_20201201_143346.jpg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rcRect l="6280" r="6280"/>
          <a:stretch>
            <a:fillRect/>
          </a:stretch>
        </p:blipFill>
        <p:spPr>
          <a:xfrm>
            <a:off x="4594214" y="714356"/>
            <a:ext cx="3595906" cy="5419032"/>
          </a:xfrm>
        </p:spPr>
      </p:pic>
      <p:pic>
        <p:nvPicPr>
          <p:cNvPr id="27" name="Содержимое 5" descr="IMG_20201201_142755_cut-photo.ru.jpg"/>
          <p:cNvPicPr>
            <a:picLocks noGrp="1" noChangeAspect="1"/>
          </p:cNvPicPr>
          <p:nvPr>
            <p:ph type="pic" idx="10"/>
          </p:nvPr>
        </p:nvPicPr>
        <p:blipFill>
          <a:blip r:embed="rId5" cstate="print"/>
          <a:srcRect l="1537" r="1537"/>
          <a:stretch>
            <a:fillRect/>
          </a:stretch>
        </p:blipFill>
        <p:spPr>
          <a:xfrm>
            <a:off x="8308990" y="785794"/>
            <a:ext cx="3678671" cy="5357850"/>
          </a:xfrm>
        </p:spPr>
      </p:pic>
    </p:spTree>
    <p:extLst>
      <p:ext uri="{BB962C8B-B14F-4D97-AF65-F5344CB8AC3E}">
        <p14:creationId xmlns:p14="http://schemas.microsoft.com/office/powerpoint/2010/main" xmlns="" val="3694646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950876" y="6143644"/>
            <a:ext cx="4572032" cy="7143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сенсорного развития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3" y="6903717"/>
            <a:ext cx="3595291" cy="24005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6880230" y="6215082"/>
            <a:ext cx="4429156" cy="50006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экспериментирования</a:t>
            </a:r>
          </a:p>
          <a:p>
            <a:pPr algn="ctr"/>
            <a:r>
              <a:rPr lang="ru-RU" sz="20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74009" y="7143776"/>
            <a:ext cx="47746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p%j0T^knfKGk7mEr</a:t>
            </a:r>
            <a:endParaRPr lang="ru-RU" dirty="0"/>
          </a:p>
        </p:txBody>
      </p:sp>
      <p:pic>
        <p:nvPicPr>
          <p:cNvPr id="30" name="Рисунок 29" descr="IMG_20201211_105557_1.jpg"/>
          <p:cNvPicPr>
            <a:picLocks noGrp="1" noChangeAspect="1"/>
          </p:cNvPicPr>
          <p:nvPr>
            <p:ph type="pic" idx="13"/>
          </p:nvPr>
        </p:nvPicPr>
        <p:blipFill>
          <a:blip r:embed="rId3" cstate="print"/>
          <a:srcRect l="7712" r="7712"/>
          <a:stretch>
            <a:fillRect/>
          </a:stretch>
        </p:blipFill>
        <p:spPr>
          <a:xfrm>
            <a:off x="6237288" y="1000108"/>
            <a:ext cx="5429250" cy="4857767"/>
          </a:xfrm>
        </p:spPr>
      </p:pic>
      <p:pic>
        <p:nvPicPr>
          <p:cNvPr id="32" name="Рисунок 31" descr="IMG_20201203_134046 (3).jpg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rcRect l="1094" r="1094"/>
          <a:stretch>
            <a:fillRect/>
          </a:stretch>
        </p:blipFill>
        <p:spPr>
          <a:xfrm>
            <a:off x="450850" y="857250"/>
            <a:ext cx="5357813" cy="5214938"/>
          </a:xfrm>
        </p:spPr>
      </p:pic>
    </p:spTree>
    <p:extLst>
      <p:ext uri="{BB962C8B-B14F-4D97-AF65-F5344CB8AC3E}">
        <p14:creationId xmlns:p14="http://schemas.microsoft.com/office/powerpoint/2010/main" xmlns="" val="747330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 flipV="1">
            <a:off x="-89043" y="6857999"/>
            <a:ext cx="4060501" cy="4571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2951140" y="6097506"/>
            <a:ext cx="6215106" cy="76049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Патриотический уголок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74009" y="7143776"/>
            <a:ext cx="47746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p%j0T^knfKGk7mEr</a:t>
            </a:r>
            <a:endParaRPr lang="ru-RU" dirty="0"/>
          </a:p>
        </p:txBody>
      </p:sp>
      <p:pic>
        <p:nvPicPr>
          <p:cNvPr id="26" name="Рисунок 25" descr="IMG-20201120-WA0049.jpg"/>
          <p:cNvPicPr>
            <a:picLocks noGrp="1" noChangeAspect="1"/>
          </p:cNvPicPr>
          <p:nvPr>
            <p:ph type="pic" idx="13"/>
          </p:nvPr>
        </p:nvPicPr>
        <p:blipFill>
          <a:blip r:embed="rId3"/>
          <a:srcRect l="2965" r="2965"/>
          <a:stretch>
            <a:fillRect/>
          </a:stretch>
        </p:blipFill>
        <p:spPr>
          <a:xfrm>
            <a:off x="307975" y="500063"/>
            <a:ext cx="4571991" cy="5638800"/>
          </a:xfrm>
        </p:spPr>
      </p:pic>
      <p:pic>
        <p:nvPicPr>
          <p:cNvPr id="30" name="Рисунок 29" descr="IMG_20201211_094957_1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t="8884" b="8884"/>
          <a:stretch>
            <a:fillRect/>
          </a:stretch>
        </p:blipFill>
        <p:spPr>
          <a:xfrm>
            <a:off x="5594350" y="1000125"/>
            <a:ext cx="6215063" cy="2357438"/>
          </a:xfrm>
        </p:spPr>
      </p:pic>
    </p:spTree>
    <p:extLst>
      <p:ext uri="{BB962C8B-B14F-4D97-AF65-F5344CB8AC3E}">
        <p14:creationId xmlns:p14="http://schemas.microsoft.com/office/powerpoint/2010/main" xmlns="" val="418486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4392487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8548" y="6189040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Содержимое 7" descr="Рисунок2.jpg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" b="1"/>
          <a:stretch>
            <a:fillRect/>
          </a:stretch>
        </p:blipFill>
        <p:spPr>
          <a:xfrm>
            <a:off x="736562" y="571480"/>
            <a:ext cx="4786346" cy="5572164"/>
          </a:xfrm>
        </p:spPr>
      </p:pic>
      <p:pic>
        <p:nvPicPr>
          <p:cNvPr id="7" name="Рисунок 6" descr="IMG_20201203_145725 (2)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1109" r="1109"/>
          <a:stretch>
            <a:fillRect/>
          </a:stretch>
        </p:blipFill>
        <p:spPr>
          <a:xfrm>
            <a:off x="6665913" y="642938"/>
            <a:ext cx="4929187" cy="5429250"/>
          </a:xfrm>
        </p:spPr>
      </p:pic>
    </p:spTree>
    <p:extLst>
      <p:ext uri="{BB962C8B-B14F-4D97-AF65-F5344CB8AC3E}">
        <p14:creationId xmlns:p14="http://schemas.microsoft.com/office/powerpoint/2010/main" xmlns="" val="2664464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игры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Содержимое 4" descr="IMG-20201120-WA0031.jpg"/>
          <p:cNvPicPr>
            <a:picLocks noGrp="1" noChangeAspect="1"/>
          </p:cNvPicPr>
          <p:nvPr>
            <p:ph type="pic" idx="10"/>
          </p:nvPr>
        </p:nvPicPr>
        <p:blipFill>
          <a:blip r:embed="rId3"/>
          <a:srcRect l="2984" r="2984"/>
          <a:stretch>
            <a:fillRect/>
          </a:stretch>
        </p:blipFill>
        <p:spPr>
          <a:xfrm>
            <a:off x="8094676" y="785794"/>
            <a:ext cx="3714776" cy="5143536"/>
          </a:xfrm>
        </p:spPr>
      </p:pic>
      <p:pic>
        <p:nvPicPr>
          <p:cNvPr id="9" name="Рисунок 8" descr="IMG-20201120-WA0017 (2).jpg"/>
          <p:cNvPicPr>
            <a:picLocks noGrp="1" noChangeAspect="1"/>
          </p:cNvPicPr>
          <p:nvPr>
            <p:ph type="pic" idx="10"/>
          </p:nvPr>
        </p:nvPicPr>
        <p:blipFill>
          <a:blip r:embed="rId4"/>
          <a:srcRect l="11280" r="11280"/>
          <a:stretch>
            <a:fillRect/>
          </a:stretch>
        </p:blipFill>
        <p:spPr>
          <a:xfrm>
            <a:off x="165100" y="785813"/>
            <a:ext cx="3786188" cy="5143500"/>
          </a:xfrm>
        </p:spPr>
      </p:pic>
      <p:pic>
        <p:nvPicPr>
          <p:cNvPr id="13" name="Рисунок 12" descr="IMG_20201207_145236ххх.jpg"/>
          <p:cNvPicPr>
            <a:picLocks noGrp="1" noChangeAspect="1"/>
          </p:cNvPicPr>
          <p:nvPr>
            <p:ph type="pic" idx="10"/>
          </p:nvPr>
        </p:nvPicPr>
        <p:blipFill>
          <a:blip r:embed="rId5" cstate="print"/>
          <a:srcRect l="5465" r="5465"/>
          <a:stretch>
            <a:fillRect/>
          </a:stretch>
        </p:blipFill>
        <p:spPr>
          <a:xfrm>
            <a:off x="4022725" y="785794"/>
            <a:ext cx="4000500" cy="5429269"/>
          </a:xfrm>
        </p:spPr>
      </p:pic>
    </p:spTree>
    <p:extLst>
      <p:ext uri="{BB962C8B-B14F-4D97-AF65-F5344CB8AC3E}">
        <p14:creationId xmlns:p14="http://schemas.microsoft.com/office/powerpoint/2010/main" xmlns="" val="495679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5908560"/>
            <a:ext cx="5099785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уголок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568429" y="5908560"/>
            <a:ext cx="4537207" cy="609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театрализации</a:t>
            </a:r>
          </a:p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Содержимое 3" descr="IMG-20201120-WA0029_cut-photo.ru (1).jpg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29580" r="29580"/>
          <a:stretch>
            <a:fillRect/>
          </a:stretch>
        </p:blipFill>
        <p:spPr>
          <a:xfrm>
            <a:off x="379372" y="785794"/>
            <a:ext cx="5387717" cy="5033978"/>
          </a:xfrm>
        </p:spPr>
      </p:pic>
      <p:pic>
        <p:nvPicPr>
          <p:cNvPr id="14" name="Содержимое 3" descr="IMG_20201127_141512_cut-photo.ru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13856" r="13856"/>
          <a:stretch>
            <a:fillRect/>
          </a:stretch>
        </p:blipFill>
        <p:spPr>
          <a:xfrm>
            <a:off x="6571734" y="785794"/>
            <a:ext cx="5166280" cy="5000660"/>
          </a:xfrm>
        </p:spPr>
      </p:pic>
    </p:spTree>
    <p:extLst>
      <p:ext uri="{BB962C8B-B14F-4D97-AF65-F5344CB8AC3E}">
        <p14:creationId xmlns:p14="http://schemas.microsoft.com/office/powerpoint/2010/main" xmlns="" val="3801777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271</Words>
  <Application>Microsoft Office PowerPoint</Application>
  <PresentationFormat>Произвольный</PresentationFormat>
  <Paragraphs>87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GraduationAlbum_16x9</vt:lpstr>
      <vt:lpstr>Вторая группа раннего возраста, «Золотые странички осени» (2-3 года)</vt:lpstr>
      <vt:lpstr>Вход в группу, нижняя левая точка</vt:lpstr>
      <vt:lpstr>    1. Рабочий сектор  (представлен сенсорным, экологическим, патриотическим, а также центром развития речи)       </vt:lpstr>
      <vt:lpstr>Слайд 4</vt:lpstr>
      <vt:lpstr>Слайд 5</vt:lpstr>
      <vt:lpstr>Слайд 6</vt:lpstr>
      <vt:lpstr>1.6. Рабочий сектор  (методическая литература педагога)</vt:lpstr>
      <vt:lpstr>Центр игры  </vt:lpstr>
      <vt:lpstr>Слайд 9</vt:lpstr>
      <vt:lpstr> центр двигательной активности  </vt:lpstr>
      <vt:lpstr> </vt:lpstr>
      <vt:lpstr>Слайд 12</vt:lpstr>
      <vt:lpstr>Слайд 13</vt:lpstr>
      <vt:lpstr>Организация  развивающей предметно-пространственной среды в группе</vt:lpstr>
      <vt:lpstr>Слайд 15</vt:lpstr>
      <vt:lpstr>Слайд 16</vt:lpstr>
      <vt:lpstr>Уголок сенсорного развития </vt:lpstr>
      <vt:lpstr>Уголок  ранней  профессиональной направленности</vt:lpstr>
      <vt:lpstr>Картотека режимных моментов и физкультминуток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2018-04-22T15:15:56Z</dcterms:created>
  <dcterms:modified xsi:type="dcterms:W3CDTF">2025-11-26T10:53:26Z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