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74" r:id="rId2"/>
    <p:sldId id="264" r:id="rId3"/>
    <p:sldId id="266" r:id="rId4"/>
    <p:sldId id="258" r:id="rId5"/>
    <p:sldId id="259" r:id="rId6"/>
    <p:sldId id="260" r:id="rId7"/>
    <p:sldId id="275" r:id="rId8"/>
    <p:sldId id="267" r:id="rId9"/>
    <p:sldId id="268" r:id="rId10"/>
    <p:sldId id="270" r:id="rId11"/>
    <p:sldId id="271" r:id="rId12"/>
    <p:sldId id="272" r:id="rId13"/>
    <p:sldId id="273" r:id="rId14"/>
    <p:sldId id="261" r:id="rId15"/>
    <p:sldId id="262" r:id="rId16"/>
    <p:sldId id="26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047" autoAdjust="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A487F-E8AE-4FDC-98D9-3B46035FC6E8}" type="datetimeFigureOut">
              <a:rPr lang="ru-RU" smtClean="0"/>
              <a:pPr/>
              <a:t>04.08.2021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6B6B4-EC02-4134-949F-8BAC8D419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A487F-E8AE-4FDC-98D9-3B46035FC6E8}" type="datetimeFigureOut">
              <a:rPr lang="ru-RU" smtClean="0"/>
              <a:pPr/>
              <a:t>04.08.2021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6B6B4-EC02-4134-949F-8BAC8D419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A487F-E8AE-4FDC-98D9-3B46035FC6E8}" type="datetimeFigureOut">
              <a:rPr lang="ru-RU" smtClean="0"/>
              <a:pPr/>
              <a:t>04.08.2021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6B6B4-EC02-4134-949F-8BAC8D419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A487F-E8AE-4FDC-98D9-3B46035FC6E8}" type="datetimeFigureOut">
              <a:rPr lang="ru-RU" smtClean="0"/>
              <a:pPr/>
              <a:t>04.08.2021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6B6B4-EC02-4134-949F-8BAC8D419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A487F-E8AE-4FDC-98D9-3B46035FC6E8}" type="datetimeFigureOut">
              <a:rPr lang="ru-RU" smtClean="0"/>
              <a:pPr/>
              <a:t>04.08.2021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6B6B4-EC02-4134-949F-8BAC8D419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A487F-E8AE-4FDC-98D9-3B46035FC6E8}" type="datetimeFigureOut">
              <a:rPr lang="ru-RU" smtClean="0"/>
              <a:pPr/>
              <a:t>04.08.2021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6B6B4-EC02-4134-949F-8BAC8D419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A487F-E8AE-4FDC-98D9-3B46035FC6E8}" type="datetimeFigureOut">
              <a:rPr lang="ru-RU" smtClean="0"/>
              <a:pPr/>
              <a:t>04.08.2021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6B6B4-EC02-4134-949F-8BAC8D419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A487F-E8AE-4FDC-98D9-3B46035FC6E8}" type="datetimeFigureOut">
              <a:rPr lang="ru-RU" smtClean="0"/>
              <a:pPr/>
              <a:t>04.08.2021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6B6B4-EC02-4134-949F-8BAC8D419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A487F-E8AE-4FDC-98D9-3B46035FC6E8}" type="datetimeFigureOut">
              <a:rPr lang="ru-RU" smtClean="0"/>
              <a:pPr/>
              <a:t>04.08.2021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6B6B4-EC02-4134-949F-8BAC8D419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A487F-E8AE-4FDC-98D9-3B46035FC6E8}" type="datetimeFigureOut">
              <a:rPr lang="ru-RU" smtClean="0"/>
              <a:pPr/>
              <a:t>04.08.2021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6B6B4-EC02-4134-949F-8BAC8D419A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A487F-E8AE-4FDC-98D9-3B46035FC6E8}" type="datetimeFigureOut">
              <a:rPr lang="ru-RU" smtClean="0"/>
              <a:pPr/>
              <a:t>04.08.2021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F86B6B4-EC02-4134-949F-8BAC8D419AA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A487F-E8AE-4FDC-98D9-3B46035FC6E8}" type="datetimeFigureOut">
              <a:rPr lang="ru-RU" smtClean="0"/>
              <a:pPr/>
              <a:t>04.08.2021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F86B6B4-EC02-4134-949F-8BAC8D419AAF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1714488"/>
            <a:ext cx="8215370" cy="1643074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Презентация «Адаптация детей в детском саду»</a:t>
            </a:r>
            <a:endParaRPr lang="ru-RU" sz="2800" dirty="0">
              <a:solidFill>
                <a:schemeClr val="accent2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86380" y="5072074"/>
            <a:ext cx="3714776" cy="1571636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</a:rPr>
              <a:t>Выполнила: воспитатель</a:t>
            </a:r>
          </a:p>
          <a:p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</a:rPr>
              <a:t>Вокина А.В.</a:t>
            </a:r>
          </a:p>
          <a:p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</a:rPr>
              <a:t>Д</a:t>
            </a:r>
            <a:r>
              <a:rPr lang="en-US" sz="2000" dirty="0" smtClean="0">
                <a:solidFill>
                  <a:schemeClr val="bg2">
                    <a:lumMod val="50000"/>
                  </a:schemeClr>
                </a:solidFill>
              </a:rPr>
              <a:t>/</a:t>
            </a:r>
            <a:r>
              <a:rPr lang="ru-RU" sz="2000" dirty="0" smtClean="0">
                <a:solidFill>
                  <a:schemeClr val="bg2">
                    <a:lumMod val="50000"/>
                  </a:schemeClr>
                </a:solidFill>
              </a:rPr>
              <a:t>с№103 ОАО «РЖД»</a:t>
            </a:r>
            <a:endParaRPr lang="ru-RU" sz="20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1406" y="2000240"/>
            <a:ext cx="4500594" cy="3571901"/>
          </a:xfrm>
        </p:spPr>
        <p:txBody>
          <a:bodyPr>
            <a:normAutofit lnSpcReduction="10000"/>
          </a:bodyPr>
          <a:lstStyle/>
          <a:p>
            <a:r>
              <a:rPr lang="ru-RU" sz="1600" dirty="0">
                <a:latin typeface="+mj-lt"/>
              </a:rPr>
              <a:t>ОСОБЕННОСТИ РЕЧИ:</a:t>
            </a:r>
            <a:r>
              <a:rPr lang="ru-RU" sz="2000" dirty="0">
                <a:latin typeface="+mj-lt"/>
              </a:rPr>
              <a:t> не отвечает на вопросы, затруднено необходимое для возраста ребенка пополнение его активного словарного запаса. На фоне стресса имеющийся словарный запас скудеет: употребление младенческих или облегченных слов без существительных и прилагательных. Одни глаголы! В ответах на вопросы - «телеграфный стиль». Такая речь - итог тяжелой адаптации.</a:t>
            </a:r>
          </a:p>
          <a:p>
            <a:endParaRPr lang="ru-RU" sz="1800" dirty="0"/>
          </a:p>
        </p:txBody>
      </p:sp>
      <p:pic>
        <p:nvPicPr>
          <p:cNvPr id="5" name="Содержимое 4" descr="i (25)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2428868"/>
            <a:ext cx="4038600" cy="2857521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laps-emotsioonid-lapse-elu-lapsepolv-lapsik-72686103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2844" y="2071679"/>
            <a:ext cx="4214842" cy="2928958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357686" y="2143116"/>
            <a:ext cx="4643470" cy="2714644"/>
          </a:xfrm>
        </p:spPr>
        <p:txBody>
          <a:bodyPr>
            <a:normAutofit/>
          </a:bodyPr>
          <a:lstStyle/>
          <a:p>
            <a:endParaRPr lang="ru-RU" sz="1800" b="1" i="1" dirty="0" smtClean="0"/>
          </a:p>
          <a:p>
            <a:endParaRPr lang="ru-RU" sz="1800" b="1" i="1" dirty="0" smtClean="0"/>
          </a:p>
          <a:p>
            <a:pPr>
              <a:buNone/>
            </a:pPr>
            <a:r>
              <a:rPr lang="ru-RU" sz="1600" b="1" i="1" dirty="0" smtClean="0">
                <a:latin typeface="+mj-lt"/>
              </a:rPr>
              <a:t>    </a:t>
            </a:r>
            <a:r>
              <a:rPr lang="ru-RU" sz="1600" b="1" i="1" dirty="0" smtClean="0">
                <a:latin typeface="+mj-lt"/>
              </a:rPr>
              <a:t>  </a:t>
            </a:r>
            <a:r>
              <a:rPr lang="ru-RU" sz="1600" dirty="0" smtClean="0">
                <a:latin typeface="+mj-lt"/>
              </a:rPr>
              <a:t>ДВИГАТЕЛЬНАЯ  АКТИВНОСТЬ</a:t>
            </a:r>
            <a:r>
              <a:rPr lang="ru-RU" sz="1600" dirty="0" smtClean="0">
                <a:latin typeface="+mj-lt"/>
              </a:rPr>
              <a:t>:                                </a:t>
            </a:r>
            <a:r>
              <a:rPr lang="ru-RU" sz="1800" dirty="0"/>
              <a:t> </a:t>
            </a:r>
            <a:endParaRPr lang="en-US" sz="1800" dirty="0" smtClean="0"/>
          </a:p>
          <a:p>
            <a:pPr>
              <a:buNone/>
            </a:pPr>
            <a:r>
              <a:rPr lang="ru-RU" sz="1800" dirty="0" smtClean="0"/>
              <a:t>     </a:t>
            </a:r>
            <a:r>
              <a:rPr lang="ru-RU" sz="1800" dirty="0" smtClean="0">
                <a:latin typeface="+mj-lt"/>
              </a:rPr>
              <a:t>заторможенность </a:t>
            </a:r>
            <a:r>
              <a:rPr lang="ru-RU" sz="1800" dirty="0">
                <a:latin typeface="+mj-lt"/>
              </a:rPr>
              <a:t>или неуправляемая гиперактивность. Не путайте активность, измененную в связи с процессом адаптации, с активностью, присущей темпераменту ребенка!</a:t>
            </a:r>
          </a:p>
          <a:p>
            <a:endParaRPr lang="ru-RU" sz="1800" dirty="0">
              <a:latin typeface="+mj-l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1928801"/>
            <a:ext cx="4857784" cy="3000397"/>
          </a:xfrm>
        </p:spPr>
        <p:txBody>
          <a:bodyPr>
            <a:normAutofit/>
          </a:bodyPr>
          <a:lstStyle/>
          <a:p>
            <a:endParaRPr lang="ru-RU" sz="1800" b="1" i="1" dirty="0" smtClean="0"/>
          </a:p>
          <a:p>
            <a:endParaRPr lang="ru-RU" sz="1800" b="1" i="1" dirty="0" smtClean="0"/>
          </a:p>
          <a:p>
            <a:r>
              <a:rPr lang="ru-RU" sz="1800" dirty="0" smtClean="0">
                <a:latin typeface="+mj-lt"/>
              </a:rPr>
              <a:t>СОН</a:t>
            </a:r>
            <a:r>
              <a:rPr lang="ru-RU" sz="1800" dirty="0">
                <a:latin typeface="+mj-lt"/>
              </a:rPr>
              <a:t>:</a:t>
            </a:r>
            <a:r>
              <a:rPr lang="ru-RU" sz="1600" dirty="0">
                <a:latin typeface="+mj-lt"/>
              </a:rPr>
              <a:t> </a:t>
            </a:r>
            <a:r>
              <a:rPr lang="ru-RU" sz="1800" dirty="0">
                <a:latin typeface="+mj-lt"/>
              </a:rPr>
              <a:t>если ребенок и засыпает, а не рыдает на кровати, то сон его беспокойный, прерывается внезапным пробуждением. По мере привыкания он сможет тихо провести свой тихий час и спать спокойно.</a:t>
            </a:r>
          </a:p>
          <a:p>
            <a:endParaRPr lang="ru-RU" sz="1800" dirty="0"/>
          </a:p>
        </p:txBody>
      </p:sp>
      <p:pic>
        <p:nvPicPr>
          <p:cNvPr id="5" name="Содержимое 4" descr="otkaz_ot_sna_v_detskom_sadu_1_08080110-400x271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214942" y="1928802"/>
            <a:ext cx="3786214" cy="3143272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1_3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1406" y="2143117"/>
            <a:ext cx="4424394" cy="321471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1428736"/>
            <a:ext cx="4429156" cy="4500594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+mj-lt"/>
              </a:rPr>
              <a:t>АППЕТИТ у ребенка тем хуже, чем менее благоприятно он адаптируется. «Волчий аппетит» возникает при попытке хоть как-то удовлетворить свои неудовлетворенные потребности. Нормализация повышенного или пониженного аппетита сигнализирует о том, что отрицательные сдвиги адаптационного периода не нарастают, а пошли на убыль, и в скором времени нормализуются и все другие показатели описанного нами выше эмоционального портрета.</a:t>
            </a:r>
          </a:p>
          <a:p>
            <a:endParaRPr lang="ru-RU" sz="1800" dirty="0">
              <a:latin typeface="+mj-l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158162" cy="500066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Как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надо родителям готовить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ребенка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к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поступлению в детский сад.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000" dirty="0">
                <a:solidFill>
                  <a:schemeClr val="accent2">
                    <a:lumMod val="50000"/>
                  </a:schemeClr>
                </a:solidFill>
              </a:rPr>
            </a:br>
            <a:endParaRPr lang="ru-RU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1406" y="714356"/>
            <a:ext cx="4500594" cy="6143644"/>
          </a:xfrm>
        </p:spPr>
        <p:txBody>
          <a:bodyPr>
            <a:noAutofit/>
          </a:bodyPr>
          <a:lstStyle/>
          <a:p>
            <a:pPr lvl="0">
              <a:buNone/>
            </a:pPr>
            <a:r>
              <a:rPr lang="ru-RU" sz="1400" dirty="0" smtClean="0"/>
              <a:t>      </a:t>
            </a:r>
            <a:r>
              <a:rPr lang="ru-RU" sz="1400" dirty="0" smtClean="0">
                <a:latin typeface="+mj-lt"/>
              </a:rPr>
              <a:t>Не </a:t>
            </a:r>
            <a:r>
              <a:rPr lang="ru-RU" sz="1400" dirty="0">
                <a:latin typeface="+mj-lt"/>
              </a:rPr>
              <a:t>отдавайте ребенка в детсад в разгаре кризиса трех лет. Этот кризис - первая попытка самореализации.</a:t>
            </a:r>
          </a:p>
          <a:p>
            <a:pPr lvl="0"/>
            <a:r>
              <a:rPr lang="ru-RU" sz="1400" dirty="0" smtClean="0">
                <a:latin typeface="+mj-lt"/>
              </a:rPr>
              <a:t>Настройте </a:t>
            </a:r>
            <a:r>
              <a:rPr lang="ru-RU" sz="1400" dirty="0">
                <a:latin typeface="+mj-lt"/>
              </a:rPr>
              <a:t>малыша как можно положительнее к его поступлению в детский сад.</a:t>
            </a:r>
          </a:p>
          <a:p>
            <a:pPr lvl="0"/>
            <a:r>
              <a:rPr lang="ru-RU" sz="1400" dirty="0" smtClean="0">
                <a:latin typeface="+mj-lt"/>
              </a:rPr>
              <a:t>Готовьте </a:t>
            </a:r>
            <a:r>
              <a:rPr lang="ru-RU" sz="1400" dirty="0">
                <a:latin typeface="+mj-lt"/>
              </a:rPr>
              <a:t>Вашего ребенка к временной разлуке с Вами и дайте понять ему, что это неизбежно лишь только потому, что он уже большой.</a:t>
            </a:r>
          </a:p>
          <a:p>
            <a:pPr lvl="0"/>
            <a:r>
              <a:rPr lang="ru-RU" sz="1400" dirty="0">
                <a:latin typeface="+mj-lt"/>
              </a:rPr>
              <a:t>Все время объясняйте ребенку, что он для Вас, как прежде, дорог и любим.</a:t>
            </a:r>
          </a:p>
          <a:p>
            <a:pPr lvl="0"/>
            <a:r>
              <a:rPr lang="ru-RU" sz="1400" dirty="0">
                <a:latin typeface="+mj-lt"/>
              </a:rPr>
              <a:t>Учите ребенка дома всем необходимым навыкам самообслуживания.</a:t>
            </a:r>
          </a:p>
          <a:p>
            <a:pPr lvl="0"/>
            <a:r>
              <a:rPr lang="ru-RU" sz="1400" dirty="0">
                <a:latin typeface="+mj-lt"/>
              </a:rPr>
              <a:t>Введите режимные моменты детского сада в домашний режим дня .</a:t>
            </a:r>
          </a:p>
          <a:p>
            <a:pPr lvl="0"/>
            <a:r>
              <a:rPr lang="ru-RU" sz="1400" dirty="0">
                <a:latin typeface="+mj-lt"/>
              </a:rPr>
              <a:t>Повысьте роль закаливающих мероприятий. Они не защитят от инфекционных заболеваний, но уменьшат вероятность возникновения возможных осложнений.</a:t>
            </a:r>
          </a:p>
          <a:p>
            <a:pPr lvl="0"/>
            <a:r>
              <a:rPr lang="ru-RU" sz="1400" dirty="0">
                <a:latin typeface="+mj-lt"/>
              </a:rPr>
              <a:t>Не угрожайте ребенку детсадом как наказанием за детские грехи, а также за его непослушание.</a:t>
            </a:r>
          </a:p>
          <a:p>
            <a:pPr lvl="0"/>
            <a:r>
              <a:rPr lang="ru-RU" sz="1400" dirty="0">
                <a:latin typeface="+mj-lt"/>
              </a:rPr>
              <a:t>Не нервничайте и не показывайте свою тревогу накануне поступления ребенка в детский сад или в случаях, если ребенок заболевает: ребенок фиксирует родительские способы реагирования и включает их в собственную модель и стиль поведения.</a:t>
            </a:r>
          </a:p>
          <a:p>
            <a:endParaRPr lang="ru-RU" sz="1100" dirty="0"/>
          </a:p>
        </p:txBody>
      </p:sp>
      <p:pic>
        <p:nvPicPr>
          <p:cNvPr id="5" name="Содержимое 4" descr="i (7)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2071679"/>
            <a:ext cx="4352956" cy="3214710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428604"/>
            <a:ext cx="8115328" cy="928694"/>
          </a:xfrm>
        </p:spPr>
        <p:txBody>
          <a:bodyPr>
            <a:noAutofit/>
          </a:bodyPr>
          <a:lstStyle/>
          <a:p>
            <a:pPr lvl="0"/>
            <a:r>
              <a:rPr lang="ru-RU" sz="1800" b="1" dirty="0">
                <a:solidFill>
                  <a:schemeClr val="accent2">
                    <a:lumMod val="50000"/>
                  </a:schemeClr>
                </a:solidFill>
              </a:rPr>
              <a:t>Как надо родителям вести себя с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</a:rPr>
              <a:t>ребенком,</a:t>
            </a: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</a:rPr>
              <a:t>начавшим </a:t>
            </a: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</a:rPr>
              <a:t>посещать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</a:rPr>
              <a:t>впервые</a:t>
            </a:r>
            <a:br>
              <a:rPr lang="ru-RU" sz="18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</a:rPr>
              <a:t>детский </a:t>
            </a: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</a:rPr>
              <a:t>сад.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1800" dirty="0">
                <a:solidFill>
                  <a:schemeClr val="accent2">
                    <a:lumMod val="50000"/>
                  </a:schemeClr>
                </a:solidFill>
              </a:rPr>
            </a:br>
            <a:endParaRPr lang="ru-RU" sz="1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1500174"/>
            <a:ext cx="4281518" cy="4854751"/>
          </a:xfrm>
        </p:spPr>
        <p:txBody>
          <a:bodyPr>
            <a:normAutofit/>
          </a:bodyPr>
          <a:lstStyle/>
          <a:p>
            <a:pPr lvl="0"/>
            <a:r>
              <a:rPr lang="ru-RU" sz="1800" dirty="0" smtClean="0"/>
              <a:t>1· </a:t>
            </a:r>
            <a:r>
              <a:rPr lang="ru-RU" sz="1700" dirty="0">
                <a:latin typeface="+mj-lt"/>
              </a:rPr>
              <a:t>Настраивайте ребенка на позитивный лад. Внушайте ему, что это очень здорово, что он дорос до сада и стал таким большим.</a:t>
            </a:r>
          </a:p>
          <a:p>
            <a:pPr lvl="0"/>
            <a:r>
              <a:rPr lang="ru-RU" sz="1700" dirty="0" smtClean="0">
                <a:latin typeface="+mj-lt"/>
              </a:rPr>
              <a:t>2·</a:t>
            </a:r>
            <a:r>
              <a:rPr lang="ru-RU" sz="1700" dirty="0">
                <a:latin typeface="+mj-lt"/>
              </a:rPr>
              <a:t> </a:t>
            </a:r>
            <a:r>
              <a:rPr lang="ru-RU" sz="1700" dirty="0" smtClean="0">
                <a:latin typeface="+mj-lt"/>
              </a:rPr>
              <a:t>Забирайте </a:t>
            </a:r>
            <a:r>
              <a:rPr lang="ru-RU" sz="1700" dirty="0">
                <a:latin typeface="+mj-lt"/>
              </a:rPr>
              <a:t>первое время пораньше домой, создайте спокойный, бесконфликтный климат для него в семье.</a:t>
            </a:r>
          </a:p>
          <a:p>
            <a:pPr lvl="0"/>
            <a:r>
              <a:rPr lang="ru-RU" sz="1700" dirty="0" smtClean="0">
                <a:latin typeface="+mj-lt"/>
              </a:rPr>
              <a:t>3· </a:t>
            </a:r>
            <a:r>
              <a:rPr lang="ru-RU" sz="1700" dirty="0">
                <a:latin typeface="+mj-lt"/>
              </a:rPr>
              <a:t>Уменьшайте нагрузку на нервную систему: на время прекратите походы в цирк, в театр, в гости и другие многолюдные и шумные места, сократите просмотр телепередач.</a:t>
            </a:r>
          </a:p>
          <a:p>
            <a:pPr lvl="0"/>
            <a:r>
              <a:rPr lang="ru-RU" sz="1700" dirty="0" smtClean="0">
                <a:latin typeface="+mj-lt"/>
              </a:rPr>
              <a:t>4·</a:t>
            </a:r>
            <a:r>
              <a:rPr lang="ru-RU" sz="1700" dirty="0">
                <a:latin typeface="+mj-lt"/>
              </a:rPr>
              <a:t> </a:t>
            </a:r>
            <a:r>
              <a:rPr lang="ru-RU" sz="1700" dirty="0" smtClean="0">
                <a:latin typeface="+mj-lt"/>
              </a:rPr>
              <a:t>Не </a:t>
            </a:r>
            <a:r>
              <a:rPr lang="ru-RU" sz="1700" dirty="0">
                <a:latin typeface="+mj-lt"/>
              </a:rPr>
              <a:t>кутайте ребенка, а одевайте в соответствии с температурой в группе.</a:t>
            </a:r>
          </a:p>
          <a:p>
            <a:pPr lvl="0"/>
            <a:r>
              <a:rPr lang="ru-RU" sz="1700" dirty="0" smtClean="0">
                <a:latin typeface="+mj-lt"/>
              </a:rPr>
              <a:t>5.</a:t>
            </a:r>
            <a:r>
              <a:rPr lang="ru-RU" sz="1700" dirty="0">
                <a:latin typeface="+mj-lt"/>
              </a:rPr>
              <a:t> </a:t>
            </a:r>
            <a:r>
              <a:rPr lang="ru-RU" sz="1700" dirty="0" smtClean="0">
                <a:latin typeface="+mj-lt"/>
              </a:rPr>
              <a:t>Не </a:t>
            </a:r>
            <a:r>
              <a:rPr lang="ru-RU" sz="1700" dirty="0">
                <a:latin typeface="+mj-lt"/>
              </a:rPr>
              <a:t>реагируйте на выходки ребенка и не наказывайте его за детские капризы.</a:t>
            </a:r>
          </a:p>
          <a:p>
            <a:endParaRPr lang="ru-RU" sz="1700" dirty="0">
              <a:latin typeface="+mj-lt"/>
            </a:endParaRPr>
          </a:p>
        </p:txBody>
      </p:sp>
      <p:pic>
        <p:nvPicPr>
          <p:cNvPr id="5" name="Содержимое 4" descr="rebenok_i_mama_1_18204416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429124" y="2143116"/>
            <a:ext cx="4714876" cy="2714644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500034" y="1214422"/>
            <a:ext cx="8429684" cy="5072098"/>
          </a:xfrm>
        </p:spPr>
        <p:txBody>
          <a:bodyPr>
            <a:noAutofit/>
          </a:bodyPr>
          <a:lstStyle/>
          <a:p>
            <a:pPr lvl="0"/>
            <a:r>
              <a:rPr lang="ru-RU" sz="1800" dirty="0" smtClean="0"/>
              <a:t>6. </a:t>
            </a:r>
            <a:r>
              <a:rPr lang="ru-RU" sz="1800" dirty="0">
                <a:latin typeface="+mj-lt"/>
              </a:rPr>
              <a:t>В присутствии ребенка плохо говорить о детском саде или обсуждать связанные с ним проблемы.</a:t>
            </a:r>
          </a:p>
          <a:p>
            <a:pPr lvl="0"/>
            <a:r>
              <a:rPr lang="ru-RU" sz="1800" dirty="0" smtClean="0">
                <a:latin typeface="+mj-lt"/>
              </a:rPr>
              <a:t>7.«Наказывать</a:t>
            </a:r>
            <a:r>
              <a:rPr lang="ru-RU" sz="1800" dirty="0">
                <a:latin typeface="+mj-lt"/>
              </a:rPr>
              <a:t>» ребенка детским садом и в числе последних забирать его домой.</a:t>
            </a:r>
          </a:p>
          <a:p>
            <a:pPr lvl="0"/>
            <a:r>
              <a:rPr lang="ru-RU" sz="1800" dirty="0" smtClean="0">
                <a:latin typeface="+mj-lt"/>
              </a:rPr>
              <a:t>8. </a:t>
            </a:r>
            <a:r>
              <a:rPr lang="ru-RU" sz="1800" dirty="0">
                <a:latin typeface="+mj-lt"/>
              </a:rPr>
              <a:t>Мешать его контактам с детьми в группе: значимый взрослый, оставаясь в группе наблюдать за своим ребенком, порождает ситуацию двойственности, которая усугубляет в ребенке качество нерешительности и препятствует возможности обучиться спонтанному поведению в новой обстановке.</a:t>
            </a:r>
          </a:p>
          <a:p>
            <a:pPr lvl="0"/>
            <a:r>
              <a:rPr lang="ru-RU" sz="1800" dirty="0" smtClean="0">
                <a:latin typeface="+mj-lt"/>
              </a:rPr>
              <a:t>9.Наказывать </a:t>
            </a:r>
            <a:r>
              <a:rPr lang="ru-RU" sz="1800" dirty="0">
                <a:latin typeface="+mj-lt"/>
              </a:rPr>
              <a:t>за детские капризы. Обратите внимание: ребенок капризен и своеволен лишь тогда, когда ему действительно ничто не угрожает. Балуясь, он испытывает и себя, и мир на прочность, он определяет, до каких допустимых границ могут простираться его действия в этом мире. </a:t>
            </a:r>
            <a:r>
              <a:rPr lang="ru-RU" sz="1800" dirty="0" smtClean="0">
                <a:latin typeface="+mj-lt"/>
              </a:rPr>
              <a:t>При</a:t>
            </a:r>
            <a:r>
              <a:rPr lang="ru-RU" sz="1800" dirty="0">
                <a:latin typeface="+mj-lt"/>
              </a:rPr>
              <a:t> малейшем страхе, намеке на опасность он бежит искать защиты и помощи у взрослых, становясь образцом послушания. Это - признание своей ошибки и просьба о помощи. Ведь своего опыта еще нет. Требуется грамотная помощь взрослых: в трудной ситуации - дать образец новой формы поведения в изменившихся условиях.</a:t>
            </a:r>
          </a:p>
          <a:p>
            <a:endParaRPr lang="ru-RU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sz="half" idx="1"/>
          </p:nvPr>
        </p:nvSpPr>
        <p:spPr>
          <a:xfrm>
            <a:off x="71406" y="785794"/>
            <a:ext cx="4572033" cy="5715040"/>
          </a:xfrm>
        </p:spPr>
        <p:txBody>
          <a:bodyPr>
            <a:noAutofit/>
          </a:bodyPr>
          <a:lstStyle/>
          <a:p>
            <a:endParaRPr lang="ru-RU" sz="1800" dirty="0" smtClean="0"/>
          </a:p>
          <a:p>
            <a:pPr>
              <a:buNone/>
            </a:pPr>
            <a:r>
              <a:rPr lang="ru-RU" sz="1600" dirty="0" smtClean="0">
                <a:latin typeface="Book Antiqua" pitchFamily="18" charset="0"/>
              </a:rPr>
              <a:t>    </a:t>
            </a:r>
            <a:r>
              <a:rPr lang="en-US" sz="1600" dirty="0" smtClean="0">
                <a:latin typeface="Book Antiqua" pitchFamily="18" charset="0"/>
              </a:rPr>
              <a:t> </a:t>
            </a:r>
            <a:r>
              <a:rPr lang="ru-RU" sz="1600" dirty="0" smtClean="0">
                <a:latin typeface="Book Antiqua" pitchFamily="18" charset="0"/>
              </a:rPr>
              <a:t> </a:t>
            </a:r>
            <a:r>
              <a:rPr lang="ru-RU" sz="1600" dirty="0" smtClean="0">
                <a:latin typeface="Calibri" pitchFamily="34" charset="0"/>
                <a:cs typeface="Calibri" pitchFamily="34" charset="0"/>
              </a:rPr>
              <a:t>Подсознательно 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в нас укоренилось, что детский сад – одна из ступенек детства, по которым поднимаются в срок, да и возраст малыша, на взгляд родителей, подходящий. К тому же сам ребенок уже хочет играть с другими детьми... Но вот радостные ожидания от первых посещений сада сменяются озабоченностью: у ребенка регресс во всем достигнутом: в речи, навыках, умениях, игре. Может заболел? У него и в самом деле насморк, а вчера была температура... Ему не мил детский сад и малыш почти неузнаваем, словно его «подменили». «Подменили» не малыша, а жизнь и обстоятельства, что неизбежно. И негативные, протекающие на всех уровнях сдвиги в детском организме - важные индикаторы степени влияния на ребенка периода адаптации (приспособления).</a:t>
            </a:r>
          </a:p>
        </p:txBody>
      </p:sp>
      <p:pic>
        <p:nvPicPr>
          <p:cNvPr id="6" name="Содержимое 5" descr="e9c50cd2c76739ca0955f401216d85b9 (1)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714875" y="1785926"/>
            <a:ext cx="4429125" cy="3000396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858280" cy="582594"/>
          </a:xfrm>
        </p:spPr>
        <p:txBody>
          <a:bodyPr>
            <a:noAutofit/>
          </a:bodyPr>
          <a:lstStyle/>
          <a:p>
            <a:r>
              <a:rPr lang="en-US" sz="1800" b="1" dirty="0" smtClean="0">
                <a:solidFill>
                  <a:srgbClr val="7030A0"/>
                </a:solidFill>
              </a:rPr>
              <a:t>                   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Эмоциональный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портрет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новичка,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поступившего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в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детский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сад</a:t>
            </a:r>
            <a:endParaRPr lang="ru-RU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1406" y="1000108"/>
            <a:ext cx="4424394" cy="5715040"/>
          </a:xfrm>
        </p:spPr>
        <p:txBody>
          <a:bodyPr>
            <a:normAutofit/>
          </a:bodyPr>
          <a:lstStyle/>
          <a:p>
            <a:r>
              <a:rPr lang="ru-RU" sz="1400" dirty="0">
                <a:latin typeface="Calibri" pitchFamily="34" charset="0"/>
                <a:cs typeface="Calibri" pitchFamily="34" charset="0"/>
              </a:rPr>
              <a:t>ОТРИЦАТЕЛЬНЫЕ ЭМОЦИИ: то подавленность и безучастность ко всему, то ребенок напоминает «белку в колесе». Вырываясь из рук воспитателей, мчится к выходу, конфликтуя со всеми на ходу. И вдруг бессильно замолкает, окаменев. Плач - от хныканья до постоянного. В палитру плача входит также и «плач за компанию», которым уже почти адаптированный к саду ребенок поддерживает новичков, пришедших в группу.</a:t>
            </a:r>
          </a:p>
          <a:p>
            <a:r>
              <a:rPr lang="ru-RU" sz="1400" dirty="0">
                <a:latin typeface="Calibri" pitchFamily="34" charset="0"/>
                <a:cs typeface="Calibri" pitchFamily="34" charset="0"/>
              </a:rPr>
              <a:t>СТРАХ: во всем скрытая угроза : от неизвестной обстановки и встречи с новыми детьми, до новых взрослых, а главное, то, что Вы забудете и не придете вечером, чтобы забрать домой... Родительские переживания особенностей нового этапа жизни ребенка, еще более усугубляют страх.</a:t>
            </a:r>
          </a:p>
          <a:p>
            <a:r>
              <a:rPr lang="ru-RU" sz="1400" dirty="0">
                <a:latin typeface="Calibri" pitchFamily="34" charset="0"/>
                <a:cs typeface="Calibri" pitchFamily="34" charset="0"/>
              </a:rPr>
              <a:t>ГНЕВ и рождаемая им агрессия готовы без искры разгореться, будто в ребенке - «пороховая бочка».</a:t>
            </a:r>
          </a:p>
          <a:p>
            <a:r>
              <a:rPr lang="ru-RU" sz="1400" dirty="0">
                <a:latin typeface="Calibri" pitchFamily="34" charset="0"/>
                <a:cs typeface="Calibri" pitchFamily="34" charset="0"/>
              </a:rPr>
              <a:t>ПОЛОЖИТЕЛЬНЫЕ ЭМОЦИИ</a:t>
            </a:r>
            <a:r>
              <a:rPr lang="ru-RU" sz="1400" i="1" dirty="0">
                <a:latin typeface="Calibri" pitchFamily="34" charset="0"/>
                <a:cs typeface="Calibri" pitchFamily="34" charset="0"/>
              </a:rPr>
              <a:t>:</a:t>
            </a:r>
            <a:r>
              <a:rPr lang="ru-RU" sz="1400" dirty="0">
                <a:latin typeface="Calibri" pitchFamily="34" charset="0"/>
                <a:cs typeface="Calibri" pitchFamily="34" charset="0"/>
              </a:rPr>
              <a:t> немного выражены в те моменты, когда малыш как будто «опьянен» ориентировочной реакцией на «прелесть новизны». Доминирование их, возвещает о завершении у вашего ребенка адаптационного периода. Радость, улыбка и веселый смех - главные «лекарства» и противовес всем отрицательным эмоциям.</a:t>
            </a:r>
          </a:p>
          <a:p>
            <a:endParaRPr lang="ru-RU" sz="14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Содержимое 4" descr="w35h47809o869itoy49jorrt7kpo78rjt_new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572000" y="1928802"/>
            <a:ext cx="4572000" cy="3357585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785818"/>
          </a:xfrm>
        </p:spPr>
        <p:txBody>
          <a:bodyPr>
            <a:normAutofit/>
          </a:bodyPr>
          <a:lstStyle/>
          <a:p>
            <a:r>
              <a:rPr lang="en-US" sz="2000" b="1" dirty="0" smtClean="0"/>
              <a:t>      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Тип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тяжелой или неблагоприятной адаптации характеризуется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62598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/>
              <a:t>       </a:t>
            </a:r>
          </a:p>
          <a:p>
            <a:pPr>
              <a:buNone/>
            </a:pPr>
            <a:r>
              <a:rPr lang="ru-RU" sz="1800" dirty="0" smtClean="0"/>
              <a:t>                                                                            </a:t>
            </a:r>
            <a:endParaRPr lang="ru-RU" sz="1800" dirty="0"/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r>
              <a:rPr lang="ru-RU" sz="1800" dirty="0"/>
              <a:t> </a:t>
            </a:r>
            <a:r>
              <a:rPr lang="ru-RU" sz="1800" dirty="0" smtClean="0"/>
              <a:t>   </a:t>
            </a:r>
            <a:r>
              <a:rPr lang="en-US" sz="1800" dirty="0" smtClean="0"/>
              <a:t> </a:t>
            </a:r>
            <a:r>
              <a:rPr lang="ru-RU" sz="1800" dirty="0" smtClean="0">
                <a:latin typeface="Calibri" pitchFamily="34" charset="0"/>
                <a:cs typeface="Calibri" pitchFamily="34" charset="0"/>
              </a:rPr>
              <a:t>потерей 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в весе или внезапным, без каких-то видимых причин, кратковременным повышением температуры. Стресс разрушает защитные барьеры малыша, извращает ряд важных физиологических реакций, необходимых для поддержки состояния здоровья, и - нет больше защитного панциря, защищающего от всех болезней. От любого дуновения ветерка ребенок заболеет, произойдет срыв адаптации, а после срыва ему придется адаптироваться заново. Цепочка</a:t>
            </a:r>
            <a:r>
              <a:rPr lang="ru-RU" sz="1800" b="1" dirty="0">
                <a:latin typeface="Calibri" pitchFamily="34" charset="0"/>
                <a:cs typeface="Calibri" pitchFamily="34" charset="0"/>
              </a:rPr>
              <a:t> </a:t>
            </a:r>
            <a:r>
              <a:rPr lang="ru-RU" sz="1800" dirty="0">
                <a:latin typeface="Calibri" pitchFamily="34" charset="0"/>
                <a:cs typeface="Calibri" pitchFamily="34" charset="0"/>
              </a:rPr>
              <a:t>«разлука-страх-стресс-срыв адаптации-болезнь с осложнениями» повторяется в течение нескольких месяцев. Таких детей желательно не отдавать в три года в детский сад.</a:t>
            </a:r>
          </a:p>
          <a:p>
            <a:endParaRPr lang="ru-RU" sz="1800" dirty="0"/>
          </a:p>
        </p:txBody>
      </p:sp>
      <p:sp>
        <p:nvSpPr>
          <p:cNvPr id="4" name="Стрелка вниз 3"/>
          <p:cNvSpPr/>
          <p:nvPr/>
        </p:nvSpPr>
        <p:spPr>
          <a:xfrm flipH="1">
            <a:off x="4357684" y="1500174"/>
            <a:ext cx="357189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785818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                   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Тип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легкой адаптации характеризуется 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643438" y="2571744"/>
            <a:ext cx="4286280" cy="2286016"/>
          </a:xfrm>
        </p:spPr>
        <p:txBody>
          <a:bodyPr>
            <a:normAutofit/>
          </a:bodyPr>
          <a:lstStyle/>
          <a:p>
            <a:r>
              <a:rPr lang="ru-RU" sz="1800" b="0" dirty="0" smtClean="0">
                <a:solidFill>
                  <a:schemeClr val="tx1"/>
                </a:solidFill>
                <a:latin typeface="+mj-lt"/>
              </a:rPr>
              <a:t>привыканием к новой обстановке - в течение полумесяца, а изменения, которые видны в поведении ребенка кратковременны и незначительны, поэтому ребенок не болеет.</a:t>
            </a:r>
          </a:p>
          <a:p>
            <a:endParaRPr lang="ru-RU" sz="1800" dirty="0"/>
          </a:p>
        </p:txBody>
      </p:sp>
      <p:pic>
        <p:nvPicPr>
          <p:cNvPr id="9" name="Содержимое 8" descr="bc7dd735ef44fcc597a5137040625aa0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457200" y="2714621"/>
            <a:ext cx="4040188" cy="2571768"/>
          </a:xfrm>
        </p:spPr>
      </p:pic>
      <p:sp>
        <p:nvSpPr>
          <p:cNvPr id="7" name="Стрелка вниз 6"/>
          <p:cNvSpPr/>
          <p:nvPr/>
        </p:nvSpPr>
        <p:spPr>
          <a:xfrm>
            <a:off x="6286512" y="1857364"/>
            <a:ext cx="285752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785818"/>
          </a:xfrm>
        </p:spPr>
        <p:txBody>
          <a:bodyPr>
            <a:normAutofit/>
          </a:bodyPr>
          <a:lstStyle/>
          <a:p>
            <a:r>
              <a:rPr lang="en-US" sz="1800" b="1" dirty="0" smtClean="0"/>
              <a:t>                              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Промежуточный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вариант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 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c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редней тяжести 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Содержимое 5" descr="61_3_crm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714488"/>
            <a:ext cx="4714876" cy="3429024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86314" y="2214555"/>
            <a:ext cx="4286280" cy="2643205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2000" dirty="0" smtClean="0"/>
              <a:t>      </a:t>
            </a:r>
          </a:p>
          <a:p>
            <a:pPr>
              <a:buNone/>
            </a:pPr>
            <a:endParaRPr lang="en-US" sz="2000" dirty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    </a:t>
            </a:r>
            <a:r>
              <a:rPr lang="en-US" sz="2000" dirty="0" smtClean="0"/>
              <a:t> </a:t>
            </a:r>
            <a:r>
              <a:rPr lang="ru-RU" sz="1900" dirty="0" smtClean="0">
                <a:latin typeface="+mj-lt"/>
              </a:rPr>
              <a:t>течение </a:t>
            </a:r>
            <a:r>
              <a:rPr lang="ru-RU" sz="1900" dirty="0">
                <a:latin typeface="+mj-lt"/>
              </a:rPr>
              <a:t>периода различных </a:t>
            </a:r>
            <a:r>
              <a:rPr lang="ru-RU" sz="1900" dirty="0" smtClean="0">
                <a:latin typeface="+mj-lt"/>
              </a:rPr>
              <a:t>адаптационных </a:t>
            </a:r>
            <a:r>
              <a:rPr lang="ru-RU" sz="1900" dirty="0">
                <a:latin typeface="+mj-lt"/>
              </a:rPr>
              <a:t>изменений в детском организме характеризуется сроком адаптации - больше месяца, иногда во время нее возможны заболевания без каких-либо осложнений.</a:t>
            </a:r>
          </a:p>
          <a:p>
            <a:endParaRPr lang="ru-RU" sz="2000" dirty="0"/>
          </a:p>
        </p:txBody>
      </p:sp>
      <p:sp>
        <p:nvSpPr>
          <p:cNvPr id="5" name="Стрелка вниз 4"/>
          <p:cNvSpPr/>
          <p:nvPr/>
        </p:nvSpPr>
        <p:spPr>
          <a:xfrm flipH="1">
            <a:off x="6572264" y="2143116"/>
            <a:ext cx="285752" cy="571504"/>
          </a:xfrm>
          <a:prstGeom prst="down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24648"/>
          </a:xfrm>
        </p:spPr>
        <p:txBody>
          <a:bodyPr>
            <a:norm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</a:rPr>
              <a:t>     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Эмоциональный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портрет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новичка,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поступившего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в детский сад</a:t>
            </a:r>
            <a:endParaRPr lang="ru-RU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Содержимое 4" descr="adaptaciya-malyshej-k-detskomu-sadu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2143116"/>
            <a:ext cx="4495800" cy="3143272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357686" y="2071678"/>
            <a:ext cx="4572032" cy="4054485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+mj-lt"/>
              </a:rPr>
              <a:t>СОЦИАЛЬНЫЕ НАВЫКИ: почти все давно усвоенные и успешно используемые дома навыки самообслуживания под прессом стресса малыш может «растерять». По мере адаптации ребенка к условиям организованного коллектива, он вдруг «вспоминает» забытые им навыки, в придачу к ним легко усваивает новые.</a:t>
            </a:r>
          </a:p>
          <a:p>
            <a:endParaRPr lang="ru-RU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8cc64ba1539829be7a95a67e61ab3a40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0" y="1643050"/>
            <a:ext cx="4495800" cy="3799248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1571612"/>
            <a:ext cx="4500594" cy="4554551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+mj-lt"/>
              </a:rPr>
              <a:t>СОЦИАЛЬНЫЕ КОНТАКТЫ: </a:t>
            </a:r>
            <a:endParaRPr lang="en-US" sz="1800" dirty="0" smtClean="0">
              <a:latin typeface="+mj-lt"/>
            </a:endParaRPr>
          </a:p>
          <a:p>
            <a:pPr>
              <a:buNone/>
            </a:pPr>
            <a:r>
              <a:rPr lang="en-US" sz="1800" dirty="0" smtClean="0">
                <a:latin typeface="+mj-lt"/>
              </a:rPr>
              <a:t> </a:t>
            </a:r>
            <a:r>
              <a:rPr lang="en-US" sz="1800" dirty="0" smtClean="0">
                <a:latin typeface="+mj-lt"/>
              </a:rPr>
              <a:t>     </a:t>
            </a:r>
            <a:r>
              <a:rPr lang="ru-RU" sz="1800" dirty="0" smtClean="0">
                <a:latin typeface="+mj-lt"/>
              </a:rPr>
              <a:t>на </a:t>
            </a:r>
            <a:r>
              <a:rPr lang="ru-RU" sz="1800" dirty="0">
                <a:latin typeface="+mj-lt"/>
              </a:rPr>
              <a:t>смену «гордой бесконтактности» приходит «компромиссная контактность», что, однако, является инициативой мнимой - выходом из сложившегося положения. Она не направлена на улучшение общения со сверстниками. Если проявить терпение и такт, то в три года малыш способен выбрать повод для контакта. В коммуникабельности ребенка - успех исхода адаптационного процесса.</a:t>
            </a:r>
          </a:p>
          <a:p>
            <a:endParaRPr lang="ru-RU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1406" y="1928801"/>
            <a:ext cx="4424394" cy="3571901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+mj-lt"/>
              </a:rPr>
              <a:t>ПОЗНАВАТЕЛЬНАЯ</a:t>
            </a:r>
            <a:r>
              <a:rPr lang="en-US" sz="1800" dirty="0" smtClean="0">
                <a:latin typeface="+mj-lt"/>
              </a:rPr>
              <a:t> </a:t>
            </a:r>
            <a:r>
              <a:rPr lang="ru-RU" sz="1800" dirty="0" smtClean="0">
                <a:latin typeface="+mj-lt"/>
              </a:rPr>
              <a:t>ДЕЯТЕЛЬНОСТЬ</a:t>
            </a:r>
            <a:r>
              <a:rPr lang="ru-RU" sz="1600" dirty="0">
                <a:latin typeface="+mj-lt"/>
              </a:rPr>
              <a:t> </a:t>
            </a:r>
            <a:endParaRPr lang="en-US" sz="1600" dirty="0" smtClean="0">
              <a:latin typeface="+mj-lt"/>
            </a:endParaRPr>
          </a:p>
          <a:p>
            <a:pPr>
              <a:buNone/>
            </a:pPr>
            <a:r>
              <a:rPr lang="en-US" sz="1600" dirty="0" smtClean="0">
                <a:latin typeface="+mj-lt"/>
              </a:rPr>
              <a:t>      </a:t>
            </a:r>
            <a:r>
              <a:rPr lang="ru-RU" sz="1600" dirty="0" smtClean="0">
                <a:latin typeface="+mj-lt"/>
              </a:rPr>
              <a:t>снижается </a:t>
            </a:r>
            <a:r>
              <a:rPr lang="ru-RU" sz="1600" dirty="0">
                <a:latin typeface="+mj-lt"/>
              </a:rPr>
              <a:t>и угасает на фоне стрессовых реакций: нет интереса к игрушкам, не хочется знакомиться со сверстниками и понять, что происходит рядом. «Почемучка» словно в зимней спячке, но когда он проснется, или в конце концов Вы все-таки «разбудите» его посредством положительных эмоций, активность стресса станет минимальной и в скором времени исчезнет насовсем.</a:t>
            </a:r>
          </a:p>
          <a:p>
            <a:endParaRPr lang="ru-RU" sz="2000" dirty="0"/>
          </a:p>
        </p:txBody>
      </p:sp>
      <p:pic>
        <p:nvPicPr>
          <p:cNvPr id="5" name="Содержимое 4" descr="fullsize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2118519"/>
            <a:ext cx="4038600" cy="4038600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328</TotalTime>
  <Words>712</Words>
  <Application>Microsoft Office PowerPoint</Application>
  <PresentationFormat>Экран (4:3)</PresentationFormat>
  <Paragraphs>58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Поток</vt:lpstr>
      <vt:lpstr>Презентация «Адаптация детей в детском саду»</vt:lpstr>
      <vt:lpstr>Слайд 2</vt:lpstr>
      <vt:lpstr>                    Эмоциональный портрет новичка, поступившего в детский сад</vt:lpstr>
      <vt:lpstr>       Тип тяжелой или неблагоприятной адаптации характеризуется </vt:lpstr>
      <vt:lpstr>                    Тип легкой адаптации характеризуется </vt:lpstr>
      <vt:lpstr>                               Промежуточный вариант  cредней тяжести </vt:lpstr>
      <vt:lpstr>      Эмоциональный портрет новичка, поступившего в детский сад</vt:lpstr>
      <vt:lpstr>Слайд 8</vt:lpstr>
      <vt:lpstr>Слайд 9</vt:lpstr>
      <vt:lpstr>Слайд 10</vt:lpstr>
      <vt:lpstr>Слайд 11</vt:lpstr>
      <vt:lpstr>Слайд 12</vt:lpstr>
      <vt:lpstr>Слайд 13</vt:lpstr>
      <vt:lpstr>   Как надо родителям готовить ребенка к поступлению в детский сад. </vt:lpstr>
      <vt:lpstr>Как надо родителям вести себя с ребенком, начавшим посещать впервые  детский сад. </vt:lpstr>
      <vt:lpstr>Слайд 16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мл гр презент</dc:title>
  <dc:creator>BoSS</dc:creator>
  <cp:lastModifiedBy>BoSS</cp:lastModifiedBy>
  <cp:revision>35</cp:revision>
  <dcterms:created xsi:type="dcterms:W3CDTF">2020-02-02T13:04:48Z</dcterms:created>
  <dcterms:modified xsi:type="dcterms:W3CDTF">2021-08-04T19:45:25Z</dcterms:modified>
</cp:coreProperties>
</file>