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12"/>
  </p:handoutMasterIdLst>
  <p:sldIdLst>
    <p:sldId id="263" r:id="rId5"/>
    <p:sldId id="270" r:id="rId6"/>
    <p:sldId id="271" r:id="rId7"/>
    <p:sldId id="272" r:id="rId8"/>
    <p:sldId id="273" r:id="rId9"/>
    <p:sldId id="274" r:id="rId10"/>
    <p:sldId id="26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6F64"/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58" d="100"/>
          <a:sy n="58" d="100"/>
        </p:scale>
        <p:origin x="72" y="12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255119" y="2146434"/>
            <a:ext cx="9144000" cy="734096"/>
          </a:xfrm>
          <a:prstGeom prst="rect">
            <a:avLst/>
          </a:prstGeom>
        </p:spPr>
        <p:txBody>
          <a:bodyPr anchor="b"/>
          <a:lstStyle>
            <a:lvl1pPr algn="ctr">
              <a:defRPr sz="4400" b="1">
                <a:solidFill>
                  <a:srgbClr val="AD6F64"/>
                </a:solidFill>
                <a:latin typeface="Garamond" panose="02020404030301010803" pitchFamily="18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7562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AD6F64"/>
                </a:solidFill>
                <a:latin typeface="Garamond" panose="02020404030301010803" pitchFamily="18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183" y="5793897"/>
            <a:ext cx="752263" cy="7548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985" y="5894125"/>
            <a:ext cx="918402" cy="6546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659" y="5753300"/>
            <a:ext cx="876946" cy="79548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262" y="5723064"/>
            <a:ext cx="752263" cy="825717"/>
          </a:xfrm>
          <a:prstGeom prst="rect">
            <a:avLst/>
          </a:prstGeom>
        </p:spPr>
      </p:pic>
      <p:pic>
        <p:nvPicPr>
          <p:cNvPr id="10" name="Рисунок 5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473" y="5808704"/>
            <a:ext cx="686646" cy="72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629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_без_элемен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744241" y="1988437"/>
            <a:ext cx="4727899" cy="1467193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AD6F64"/>
                </a:solidFill>
                <a:latin typeface="Garamond" panose="02020404030301010803" pitchFamily="18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645919" y="4087368"/>
            <a:ext cx="2743201" cy="100996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8575">
            <a:noFill/>
            <a:prstDash val="sysDash"/>
          </a:ln>
        </p:spPr>
        <p:txBody>
          <a:bodyPr lIns="0" tIns="324000" rIns="0" bIns="0" anchor="ctr"/>
          <a:lstStyle>
            <a:lvl1pPr marL="0" indent="0" algn="ctr">
              <a:buFontTx/>
              <a:buNone/>
              <a:defRPr sz="2000">
                <a:solidFill>
                  <a:srgbClr val="AD6F64"/>
                </a:solidFill>
                <a:latin typeface="Garamond" panose="02020404030301010803" pitchFamily="18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827263" y="4087368"/>
            <a:ext cx="3115575" cy="100996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8575">
            <a:noFill/>
            <a:prstDash val="sysDash"/>
          </a:ln>
        </p:spPr>
        <p:txBody>
          <a:bodyPr lIns="0" tIns="324000" rIns="0" bIns="0" anchor="ctr"/>
          <a:lstStyle>
            <a:lvl1pPr marL="0" indent="0" algn="ctr">
              <a:buFontTx/>
              <a:buNone/>
              <a:defRPr sz="2000">
                <a:solidFill>
                  <a:srgbClr val="AD6F64"/>
                </a:solidFill>
                <a:latin typeface="Garamond" panose="02020404030301010803" pitchFamily="18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588880" y="4087368"/>
            <a:ext cx="3038623" cy="100996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8575">
            <a:noFill/>
            <a:prstDash val="sysDash"/>
          </a:ln>
        </p:spPr>
        <p:txBody>
          <a:bodyPr lIns="0" tIns="324000" rIns="0" bIns="0" anchor="ctr"/>
          <a:lstStyle>
            <a:lvl1pPr marL="0" indent="0" algn="ctr">
              <a:buFontTx/>
              <a:buNone/>
              <a:defRPr sz="2000">
                <a:solidFill>
                  <a:srgbClr val="AD6F64"/>
                </a:solidFill>
                <a:latin typeface="Garamond" panose="02020404030301010803" pitchFamily="18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791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744241" y="1988437"/>
            <a:ext cx="4727899" cy="1467193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AD6F64"/>
                </a:solidFill>
                <a:latin typeface="Garamond" panose="02020404030301010803" pitchFamily="18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645919" y="4087368"/>
            <a:ext cx="2743201" cy="100996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8575">
            <a:noFill/>
            <a:prstDash val="sysDash"/>
          </a:ln>
        </p:spPr>
        <p:txBody>
          <a:bodyPr lIns="0" tIns="324000" rIns="0" bIns="0" anchor="ctr"/>
          <a:lstStyle>
            <a:lvl1pPr marL="0" indent="0" algn="ctr">
              <a:buFontTx/>
              <a:buNone/>
              <a:defRPr sz="2000">
                <a:solidFill>
                  <a:srgbClr val="AD6F64"/>
                </a:solidFill>
                <a:latin typeface="Garamond" panose="02020404030301010803" pitchFamily="18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827263" y="4087368"/>
            <a:ext cx="3115575" cy="100996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8575">
            <a:noFill/>
            <a:prstDash val="sysDash"/>
          </a:ln>
        </p:spPr>
        <p:txBody>
          <a:bodyPr lIns="0" tIns="324000" rIns="0" bIns="0" anchor="ctr"/>
          <a:lstStyle>
            <a:lvl1pPr marL="0" indent="0" algn="ctr">
              <a:buFontTx/>
              <a:buNone/>
              <a:defRPr sz="2000">
                <a:solidFill>
                  <a:srgbClr val="AD6F64"/>
                </a:solidFill>
                <a:latin typeface="Garamond" panose="02020404030301010803" pitchFamily="18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588880" y="4087368"/>
            <a:ext cx="3038623" cy="100996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8575">
            <a:noFill/>
            <a:prstDash val="sysDash"/>
          </a:ln>
        </p:spPr>
        <p:txBody>
          <a:bodyPr lIns="0" tIns="324000" rIns="0" bIns="0" anchor="ctr"/>
          <a:lstStyle>
            <a:lvl1pPr marL="0" indent="0" algn="ctr">
              <a:buFontTx/>
              <a:buNone/>
              <a:defRPr sz="2000">
                <a:solidFill>
                  <a:srgbClr val="AD6F64"/>
                </a:solidFill>
                <a:latin typeface="Garamond" panose="02020404030301010803" pitchFamily="18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279" y="5394914"/>
            <a:ext cx="815392" cy="11573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193" y="5653516"/>
            <a:ext cx="862687" cy="9003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504" y="5549544"/>
            <a:ext cx="811518" cy="10042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994" y="5653516"/>
            <a:ext cx="906111" cy="90032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687" y="5311561"/>
            <a:ext cx="758552" cy="124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91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744241" y="1988437"/>
            <a:ext cx="4727899" cy="1467193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AD6F64"/>
                </a:solidFill>
                <a:latin typeface="Garamond" panose="02020404030301010803" pitchFamily="18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645919" y="4087368"/>
            <a:ext cx="2743201" cy="100996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8575">
            <a:noFill/>
            <a:prstDash val="sysDash"/>
          </a:ln>
        </p:spPr>
        <p:txBody>
          <a:bodyPr lIns="0" tIns="324000" rIns="0" bIns="0" anchor="ctr"/>
          <a:lstStyle>
            <a:lvl1pPr marL="0" indent="0" algn="ctr">
              <a:buFontTx/>
              <a:buNone/>
              <a:defRPr sz="2000">
                <a:solidFill>
                  <a:srgbClr val="AD6F64"/>
                </a:solidFill>
                <a:latin typeface="Garamond" panose="02020404030301010803" pitchFamily="18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827263" y="4087368"/>
            <a:ext cx="3115575" cy="100996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8575">
            <a:noFill/>
            <a:prstDash val="sysDash"/>
          </a:ln>
        </p:spPr>
        <p:txBody>
          <a:bodyPr lIns="0" tIns="324000" rIns="0" bIns="0" anchor="ctr"/>
          <a:lstStyle>
            <a:lvl1pPr marL="0" indent="0" algn="ctr">
              <a:buFontTx/>
              <a:buNone/>
              <a:defRPr sz="2000">
                <a:solidFill>
                  <a:srgbClr val="AD6F64"/>
                </a:solidFill>
                <a:latin typeface="Garamond" panose="02020404030301010803" pitchFamily="18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588880" y="4087368"/>
            <a:ext cx="3038623" cy="100996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8575">
            <a:noFill/>
            <a:prstDash val="sysDash"/>
          </a:ln>
        </p:spPr>
        <p:txBody>
          <a:bodyPr lIns="0" tIns="324000" rIns="0" bIns="0" anchor="ctr"/>
          <a:lstStyle>
            <a:lvl1pPr marL="0" indent="0" algn="ctr">
              <a:buFontTx/>
              <a:buNone/>
              <a:defRPr sz="2000">
                <a:solidFill>
                  <a:srgbClr val="AD6F64"/>
                </a:solidFill>
                <a:latin typeface="Garamond" panose="02020404030301010803" pitchFamily="18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608" y="5489613"/>
            <a:ext cx="875309" cy="10618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275" y="5490138"/>
            <a:ext cx="823848" cy="10612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834" y="5621446"/>
            <a:ext cx="943301" cy="9299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556" y="5315243"/>
            <a:ext cx="946083" cy="12361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029" y="5421664"/>
            <a:ext cx="941458" cy="112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7693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480766" y="2343129"/>
            <a:ext cx="5493984" cy="69958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AD6F64"/>
                </a:solidFill>
                <a:latin typeface="Garamond" panose="02020404030301010803" pitchFamily="18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217" y="5631047"/>
            <a:ext cx="591214" cy="90509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366" y="5631047"/>
            <a:ext cx="739276" cy="9050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865" y="5631047"/>
            <a:ext cx="997786" cy="90509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187" y="5637383"/>
            <a:ext cx="777475" cy="89876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464" y="5631048"/>
            <a:ext cx="690665" cy="90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67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0" r:id="rId2"/>
    <p:sldLayoutId id="2147483696" r:id="rId3"/>
    <p:sldLayoutId id="2147483693" r:id="rId4"/>
    <p:sldLayoutId id="2147483686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7056" y="2130854"/>
            <a:ext cx="7177883" cy="1326859"/>
          </a:xfrm>
        </p:spPr>
        <p:txBody>
          <a:bodyPr/>
          <a:lstStyle/>
          <a:p>
            <a:r>
              <a:rPr lang="ru-RU" dirty="0"/>
              <a:t>Обучение рассказыванию  «Любимый мультфильм»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93441" y="4416913"/>
            <a:ext cx="5761973" cy="756229"/>
          </a:xfrm>
        </p:spPr>
        <p:txBody>
          <a:bodyPr/>
          <a:lstStyle/>
          <a:p>
            <a:pPr algn="r"/>
            <a:r>
              <a:rPr lang="ru-RU" dirty="0"/>
              <a:t>Воспитатель: Александрова З.Д.</a:t>
            </a:r>
          </a:p>
          <a:p>
            <a:pPr algn="r"/>
            <a:r>
              <a:rPr lang="ru-RU" dirty="0"/>
              <a:t>Группа №9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173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3929" y="1366083"/>
            <a:ext cx="7177883" cy="712099"/>
          </a:xfrm>
        </p:spPr>
        <p:txBody>
          <a:bodyPr/>
          <a:lstStyle/>
          <a:p>
            <a:r>
              <a:rPr lang="ru-RU" dirty="0"/>
              <a:t>План составления рассказа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2590" y="2455109"/>
            <a:ext cx="5761973" cy="2831786"/>
          </a:xfrm>
        </p:spPr>
        <p:txBody>
          <a:bodyPr/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/>
              <a:t>Вначале называете ваш любимый мультфильм.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/>
              <a:t>Потом отмечаете, кто главный герой или герои в этом мультфильме.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/>
              <a:t>Рассказываете любимый эпизод из мультфильма.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9664" y="2438610"/>
            <a:ext cx="4297176" cy="2864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283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04090" y="1163782"/>
            <a:ext cx="4924522" cy="681262"/>
          </a:xfrm>
        </p:spPr>
        <p:txBody>
          <a:bodyPr/>
          <a:lstStyle/>
          <a:p>
            <a:r>
              <a:rPr lang="ru-RU" dirty="0"/>
              <a:t>Пример рассказа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2960" y="1845044"/>
            <a:ext cx="6909890" cy="756229"/>
          </a:xfrm>
        </p:spPr>
        <p:txBody>
          <a:bodyPr/>
          <a:lstStyle/>
          <a:p>
            <a:r>
              <a:rPr lang="ru-RU" i="1" dirty="0">
                <a:latin typeface="Bahnschrift SemiBold" panose="020B0502040204020203" pitchFamily="34" charset="0"/>
              </a:rPr>
              <a:t>Я очень люблю все мультфильмы о Простоквашино, главные герои которого: Дядя Федор, кот </a:t>
            </a:r>
            <a:r>
              <a:rPr lang="ru-RU" i="1" dirty="0" err="1">
                <a:latin typeface="Bahnschrift SemiBold" panose="020B0502040204020203" pitchFamily="34" charset="0"/>
              </a:rPr>
              <a:t>Матроскин</a:t>
            </a:r>
            <a:r>
              <a:rPr lang="ru-RU" i="1" dirty="0">
                <a:latin typeface="Bahnschrift SemiBold" panose="020B0502040204020203" pitchFamily="34" charset="0"/>
              </a:rPr>
              <a:t>, Шарик, почтальон Печкин. Особенно мне нравится эпизод, когда Шарик с фоторужьем гонится за шустрым зайчишкой. Зайчишка еще и умным оказался. Понял, что спастись от преследователя можно только у Дяди Федора. А </a:t>
            </a:r>
            <a:r>
              <a:rPr lang="ru-RU" i="1" dirty="0" err="1">
                <a:latin typeface="Bahnschrift SemiBold" panose="020B0502040204020203" pitchFamily="34" charset="0"/>
              </a:rPr>
              <a:t>Матроскин</a:t>
            </a:r>
            <a:r>
              <a:rPr lang="ru-RU" i="1" dirty="0">
                <a:latin typeface="Bahnschrift SemiBold" panose="020B0502040204020203" pitchFamily="34" charset="0"/>
              </a:rPr>
              <a:t> еще над запыхавшимся охотником издевается: «Еще не так бегать придется, чтобы зайцу фотографию вручить»</a:t>
            </a:r>
            <a:endParaRPr lang="ru-RU" i="1" dirty="0">
              <a:latin typeface="Bahnschrift SemiBol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2850" y="3398913"/>
            <a:ext cx="2958870" cy="2219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2285" y="1099736"/>
            <a:ext cx="1358005" cy="2299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784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42038" y="883945"/>
            <a:ext cx="8648624" cy="1326859"/>
          </a:xfrm>
        </p:spPr>
        <p:txBody>
          <a:bodyPr/>
          <a:lstStyle/>
          <a:p>
            <a:r>
              <a:rPr lang="ru-RU" sz="3600" dirty="0"/>
              <a:t>А теперь вспомним еще одного героя мультфильма и отдохнем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6707" y="2210804"/>
            <a:ext cx="7924043" cy="756229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dirty="0" err="1"/>
              <a:t>Физминутка</a:t>
            </a:r>
            <a:r>
              <a:rPr lang="ru-RU" sz="2000" dirty="0"/>
              <a:t> </a:t>
            </a:r>
            <a:r>
              <a:rPr lang="ru-RU" sz="2000" i="1" dirty="0"/>
              <a:t>(выполняем движения согласно тексту)</a:t>
            </a:r>
          </a:p>
          <a:p>
            <a:pPr algn="l">
              <a:lnSpc>
                <a:spcPct val="100000"/>
              </a:lnSpc>
            </a:pPr>
            <a:endParaRPr lang="ru-RU" sz="20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186707" y="2696373"/>
            <a:ext cx="4416071" cy="7562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AD6F64"/>
                </a:solidFill>
                <a:latin typeface="Garamond" panose="02020404030301010803" pitchFamily="18" charset="0"/>
                <a:ea typeface="+mn-ea"/>
                <a:cs typeface="Segoe UI Light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dirty="0" smtClean="0"/>
              <a:t>Буратино потянулся,</a:t>
            </a:r>
          </a:p>
          <a:p>
            <a:pPr algn="l">
              <a:lnSpc>
                <a:spcPct val="100000"/>
              </a:lnSpc>
            </a:pPr>
            <a:r>
              <a:rPr lang="ru-RU" dirty="0" smtClean="0"/>
              <a:t>Раз нагнулся, два нагнулся;</a:t>
            </a:r>
          </a:p>
          <a:p>
            <a:pPr algn="l">
              <a:lnSpc>
                <a:spcPct val="100000"/>
              </a:lnSpc>
            </a:pPr>
            <a:r>
              <a:rPr lang="ru-RU" dirty="0" smtClean="0"/>
              <a:t>Руки в стороны развел,</a:t>
            </a:r>
          </a:p>
          <a:p>
            <a:pPr algn="l">
              <a:lnSpc>
                <a:spcPct val="100000"/>
              </a:lnSpc>
            </a:pPr>
            <a:r>
              <a:rPr lang="ru-RU" dirty="0" smtClean="0"/>
              <a:t>Ключик, видно, не нашел.</a:t>
            </a:r>
          </a:p>
          <a:p>
            <a:pPr algn="l">
              <a:lnSpc>
                <a:spcPct val="100000"/>
              </a:lnSpc>
            </a:pPr>
            <a:r>
              <a:rPr lang="ru-RU" dirty="0" smtClean="0"/>
              <a:t>Чтобы ключик нам достать,</a:t>
            </a:r>
          </a:p>
          <a:p>
            <a:pPr algn="l">
              <a:lnSpc>
                <a:spcPct val="100000"/>
              </a:lnSpc>
            </a:pPr>
            <a:r>
              <a:rPr lang="ru-RU" dirty="0" smtClean="0"/>
              <a:t>Надо на носочки встать.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297" y="2102128"/>
            <a:ext cx="3705638" cy="372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63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90183" y="883945"/>
            <a:ext cx="7177883" cy="1326859"/>
          </a:xfrm>
        </p:spPr>
        <p:txBody>
          <a:bodyPr/>
          <a:lstStyle/>
          <a:p>
            <a:r>
              <a:rPr lang="ru-RU" sz="3600" dirty="0"/>
              <a:t>Загадки </a:t>
            </a:r>
            <a:br>
              <a:rPr lang="ru-RU" sz="3600" dirty="0"/>
            </a:br>
            <a:r>
              <a:rPr lang="ru-RU" sz="3600" i="1" dirty="0"/>
              <a:t>(отгадай мультфильм)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6707" y="2344352"/>
            <a:ext cx="4066937" cy="756229"/>
          </a:xfrm>
        </p:spPr>
        <p:txBody>
          <a:bodyPr/>
          <a:lstStyle/>
          <a:p>
            <a:pPr algn="l"/>
            <a:r>
              <a:rPr lang="ru-RU" sz="2000" dirty="0"/>
              <a:t>Бродячие артисты,</a:t>
            </a:r>
          </a:p>
          <a:p>
            <a:pPr algn="l"/>
            <a:r>
              <a:rPr lang="ru-RU" sz="2000" dirty="0"/>
              <a:t>Они ловки и быстры.</a:t>
            </a:r>
          </a:p>
          <a:p>
            <a:pPr algn="l"/>
            <a:r>
              <a:rPr lang="ru-RU" sz="2000" dirty="0"/>
              <a:t>Известны их таланты:</a:t>
            </a:r>
          </a:p>
          <a:p>
            <a:pPr algn="l"/>
            <a:r>
              <a:rPr lang="ru-RU" sz="2000" dirty="0"/>
              <a:t>Певцы и музыканты.</a:t>
            </a:r>
          </a:p>
          <a:p>
            <a:pPr algn="l"/>
            <a:r>
              <a:rPr lang="ru-RU" sz="2000" dirty="0"/>
              <a:t>Кот, петух, осёл, собака</a:t>
            </a:r>
          </a:p>
          <a:p>
            <a:pPr algn="l"/>
            <a:r>
              <a:rPr lang="ru-RU" sz="2000" dirty="0"/>
              <a:t>Никогда не знают страха.</a:t>
            </a:r>
          </a:p>
          <a:p>
            <a:pPr algn="l"/>
            <a:r>
              <a:rPr lang="ru-RU" sz="2000" dirty="0"/>
              <a:t>Кто же это? Отгадайте!</a:t>
            </a:r>
          </a:p>
          <a:p>
            <a:pPr algn="l"/>
            <a:r>
              <a:rPr lang="ru-RU" sz="2000" dirty="0"/>
              <a:t>И ответ мне быстро дайте.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409870" y="2344352"/>
            <a:ext cx="4745810" cy="7562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AD6F64"/>
                </a:solidFill>
                <a:latin typeface="Garamond" panose="02020404030301010803" pitchFamily="18" charset="0"/>
                <a:ea typeface="+mn-ea"/>
                <a:cs typeface="Segoe UI Light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dirty="0"/>
              <a:t>Живут в лесу друзья — медведи,</a:t>
            </a:r>
          </a:p>
          <a:p>
            <a:pPr algn="l"/>
            <a:r>
              <a:rPr lang="ru-RU" sz="2000" dirty="0"/>
              <a:t>Они не братья, а соседи.</a:t>
            </a:r>
          </a:p>
          <a:p>
            <a:pPr algn="l"/>
            <a:r>
              <a:rPr lang="ru-RU" sz="2000" dirty="0"/>
              <a:t>Сочиняют, мастерят и читают книжки.</a:t>
            </a:r>
          </a:p>
          <a:p>
            <a:pPr algn="l"/>
            <a:r>
              <a:rPr lang="ru-RU" sz="2000" dirty="0"/>
              <a:t>Вместе радуют ребят …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5360" y="4022154"/>
            <a:ext cx="2762230" cy="1553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617" y="3832313"/>
            <a:ext cx="3099725" cy="174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3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3929" y="1366083"/>
            <a:ext cx="7177883" cy="712099"/>
          </a:xfrm>
        </p:spPr>
        <p:txBody>
          <a:bodyPr/>
          <a:lstStyle/>
          <a:p>
            <a:r>
              <a:rPr lang="ru-RU" dirty="0"/>
              <a:t>Подведение итогов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2590" y="2455109"/>
            <a:ext cx="5761973" cy="2831786"/>
          </a:xfrm>
        </p:spPr>
        <p:txBody>
          <a:bodyPr/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sz="2800" dirty="0"/>
              <a:t>Чему мы сегодня научились?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sz="2800" dirty="0"/>
              <a:t>Как нужно составлять рассказ о мультфильме?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sz="2800" dirty="0"/>
              <a:t>Кто такой главный герой?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sz="2800" dirty="0"/>
              <a:t>Вам понравилось составлять рассказ?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802" y="2078182"/>
            <a:ext cx="2682743" cy="3296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703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0766" y="2343129"/>
            <a:ext cx="5493984" cy="904896"/>
          </a:xfrm>
        </p:spPr>
        <p:txBody>
          <a:bodyPr/>
          <a:lstStyle/>
          <a:p>
            <a:pPr algn="ctr"/>
            <a:r>
              <a:rPr lang="ru-RU" sz="6000" dirty="0"/>
              <a:t>Молодец!</a:t>
            </a:r>
          </a:p>
        </p:txBody>
      </p:sp>
    </p:spTree>
    <p:extLst>
      <p:ext uri="{BB962C8B-B14F-4D97-AF65-F5344CB8AC3E}">
        <p14:creationId xmlns:p14="http://schemas.microsoft.com/office/powerpoint/2010/main" val="208221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2BCA5436-F0B2-444F-B599-222CE7F44C6C}" vid="{E7F7DE61-75C5-4698-94C0-1A323E2F4CA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AB4484-BDF9-44A3-927A-0E8EDDB1441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875BB143-2D4C-4804-A2EE-7D28AD5042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3C4393-ACDB-4BF1-8882-2EC82EBB46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с тремя вариантами ответа</Template>
  <TotalTime>0</TotalTime>
  <Words>257</Words>
  <Application>Microsoft Office PowerPoint</Application>
  <PresentationFormat>Широкоэкранный</PresentationFormat>
  <Paragraphs>36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Bahnschrift SemiBold</vt:lpstr>
      <vt:lpstr>Calibri</vt:lpstr>
      <vt:lpstr>Garamond</vt:lpstr>
      <vt:lpstr>Segoe UI</vt:lpstr>
      <vt:lpstr>Segoe UI Light</vt:lpstr>
      <vt:lpstr>Wingdings</vt:lpstr>
      <vt:lpstr>Тема1</vt:lpstr>
      <vt:lpstr>Обучение рассказыванию  «Любимый мультфильм»</vt:lpstr>
      <vt:lpstr>План составления рассказа</vt:lpstr>
      <vt:lpstr>Пример рассказа</vt:lpstr>
      <vt:lpstr>А теперь вспомним еще одного героя мультфильма и отдохнем</vt:lpstr>
      <vt:lpstr>Загадки  (отгадай мультфильм)</vt:lpstr>
      <vt:lpstr>Подведение итогов</vt:lpstr>
      <vt:lpstr>Молодец!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2025-09-07T04:17:48Z</dcterms:created>
  <dcterms:modified xsi:type="dcterms:W3CDTF">2025-09-07T04:32:21Z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